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65"/>
  </p:notesMasterIdLst>
  <p:handoutMasterIdLst>
    <p:handoutMasterId r:id="rId66"/>
  </p:handoutMasterIdLst>
  <p:sldIdLst>
    <p:sldId id="256" r:id="rId2"/>
    <p:sldId id="257" r:id="rId3"/>
    <p:sldId id="259" r:id="rId4"/>
    <p:sldId id="260" r:id="rId5"/>
    <p:sldId id="264" r:id="rId6"/>
    <p:sldId id="355" r:id="rId7"/>
    <p:sldId id="261" r:id="rId8"/>
    <p:sldId id="262" r:id="rId9"/>
    <p:sldId id="299" r:id="rId10"/>
    <p:sldId id="298" r:id="rId11"/>
    <p:sldId id="330" r:id="rId12"/>
    <p:sldId id="335" r:id="rId13"/>
    <p:sldId id="284" r:id="rId14"/>
    <p:sldId id="285" r:id="rId15"/>
    <p:sldId id="280" r:id="rId16"/>
    <p:sldId id="269" r:id="rId17"/>
    <p:sldId id="272" r:id="rId18"/>
    <p:sldId id="273" r:id="rId19"/>
    <p:sldId id="274" r:id="rId20"/>
    <p:sldId id="290" r:id="rId21"/>
    <p:sldId id="325" r:id="rId22"/>
    <p:sldId id="326" r:id="rId23"/>
    <p:sldId id="275" r:id="rId24"/>
    <p:sldId id="345" r:id="rId25"/>
    <p:sldId id="346" r:id="rId26"/>
    <p:sldId id="344" r:id="rId27"/>
    <p:sldId id="302" r:id="rId28"/>
    <p:sldId id="341" r:id="rId29"/>
    <p:sldId id="296" r:id="rId30"/>
    <p:sldId id="292" r:id="rId31"/>
    <p:sldId id="295" r:id="rId32"/>
    <p:sldId id="281" r:id="rId33"/>
    <p:sldId id="293" r:id="rId34"/>
    <p:sldId id="297" r:id="rId35"/>
    <p:sldId id="331" r:id="rId36"/>
    <p:sldId id="327" r:id="rId37"/>
    <p:sldId id="328" r:id="rId38"/>
    <p:sldId id="342" r:id="rId39"/>
    <p:sldId id="279" r:id="rId40"/>
    <p:sldId id="291" r:id="rId41"/>
    <p:sldId id="294" r:id="rId42"/>
    <p:sldId id="336" r:id="rId43"/>
    <p:sldId id="356" r:id="rId44"/>
    <p:sldId id="337" r:id="rId45"/>
    <p:sldId id="357" r:id="rId46"/>
    <p:sldId id="338" r:id="rId47"/>
    <p:sldId id="343" r:id="rId48"/>
    <p:sldId id="333" r:id="rId49"/>
    <p:sldId id="354" r:id="rId50"/>
    <p:sldId id="348" r:id="rId51"/>
    <p:sldId id="334" r:id="rId52"/>
    <p:sldId id="301" r:id="rId53"/>
    <p:sldId id="303" r:id="rId54"/>
    <p:sldId id="304" r:id="rId55"/>
    <p:sldId id="300" r:id="rId56"/>
    <p:sldId id="350" r:id="rId57"/>
    <p:sldId id="351" r:id="rId58"/>
    <p:sldId id="352" r:id="rId59"/>
    <p:sldId id="353" r:id="rId60"/>
    <p:sldId id="329" r:id="rId61"/>
    <p:sldId id="316" r:id="rId62"/>
    <p:sldId id="317" r:id="rId63"/>
    <p:sldId id="318" r:id="rId6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snapToObjects="1">
      <p:cViewPr>
        <p:scale>
          <a:sx n="108" d="100"/>
          <a:sy n="108" d="100"/>
        </p:scale>
        <p:origin x="-78"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F298E-D6CE-4511-B57C-5831C53C306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83889E4F-CE79-4B76-A50E-FB8244C0E64A}">
      <dgm:prSet phldrT="[テキスト]"/>
      <dgm:spPr/>
      <dgm:t>
        <a:bodyPr/>
        <a:lstStyle/>
        <a:p>
          <a:r>
            <a:rPr kumimoji="1" lang="ja-JP" altLang="en-US" dirty="0"/>
            <a:t>医療現場の</a:t>
          </a:r>
          <a:endParaRPr kumimoji="1" lang="en-US" altLang="ja-JP" dirty="0"/>
        </a:p>
        <a:p>
          <a:r>
            <a:rPr kumimoji="1" lang="ja-JP" altLang="en-US" dirty="0"/>
            <a:t>課題</a:t>
          </a:r>
        </a:p>
      </dgm:t>
    </dgm:pt>
    <dgm:pt modelId="{23E68A01-8866-4018-8560-33E61BDDF829}" type="parTrans" cxnId="{2FA768CD-8AB6-4F6D-945D-A515CD6E08C2}">
      <dgm:prSet/>
      <dgm:spPr/>
      <dgm:t>
        <a:bodyPr/>
        <a:lstStyle/>
        <a:p>
          <a:endParaRPr kumimoji="1" lang="ja-JP" altLang="en-US"/>
        </a:p>
      </dgm:t>
    </dgm:pt>
    <dgm:pt modelId="{98E877A7-F3CE-424C-BDC1-E0650C700D61}" type="sibTrans" cxnId="{2FA768CD-8AB6-4F6D-945D-A515CD6E08C2}">
      <dgm:prSet/>
      <dgm:spPr/>
      <dgm:t>
        <a:bodyPr/>
        <a:lstStyle/>
        <a:p>
          <a:endParaRPr kumimoji="1" lang="ja-JP" altLang="en-US"/>
        </a:p>
      </dgm:t>
    </dgm:pt>
    <dgm:pt modelId="{4B4BB529-83AA-44BF-B996-1F3E1A38363F}">
      <dgm:prSet phldrT="[テキスト]"/>
      <dgm:spPr/>
      <dgm:t>
        <a:bodyPr/>
        <a:lstStyle/>
        <a:p>
          <a:r>
            <a:rPr kumimoji="1" lang="ja-JP" altLang="en-US" dirty="0"/>
            <a:t>リサーチ・</a:t>
          </a:r>
          <a:endParaRPr kumimoji="1" lang="en-US" altLang="ja-JP" dirty="0"/>
        </a:p>
        <a:p>
          <a:r>
            <a:rPr kumimoji="1" lang="ja-JP" altLang="en-US" dirty="0"/>
            <a:t>クエスチョン</a:t>
          </a:r>
        </a:p>
      </dgm:t>
    </dgm:pt>
    <dgm:pt modelId="{410582C5-8C6A-4365-8D40-4E947CDAFC6E}" type="parTrans" cxnId="{FCBD438B-4362-4EA0-B91D-3D725472291A}">
      <dgm:prSet/>
      <dgm:spPr/>
      <dgm:t>
        <a:bodyPr/>
        <a:lstStyle/>
        <a:p>
          <a:endParaRPr kumimoji="1" lang="ja-JP" altLang="en-US"/>
        </a:p>
      </dgm:t>
    </dgm:pt>
    <dgm:pt modelId="{7977D3AD-0074-40AD-91C4-294A8EDB9FBA}" type="sibTrans" cxnId="{FCBD438B-4362-4EA0-B91D-3D725472291A}">
      <dgm:prSet/>
      <dgm:spPr/>
      <dgm:t>
        <a:bodyPr/>
        <a:lstStyle/>
        <a:p>
          <a:endParaRPr kumimoji="1" lang="ja-JP" altLang="en-US"/>
        </a:p>
      </dgm:t>
    </dgm:pt>
    <dgm:pt modelId="{E7349C6D-E3EF-434F-B7DC-FDE887733102}">
      <dgm:prSet phldrT="[テキスト]"/>
      <dgm:spPr/>
      <dgm:t>
        <a:bodyPr/>
        <a:lstStyle/>
        <a:p>
          <a:r>
            <a:rPr kumimoji="1" lang="ja-JP" altLang="en-US" dirty="0"/>
            <a:t>研究実施</a:t>
          </a:r>
        </a:p>
      </dgm:t>
    </dgm:pt>
    <dgm:pt modelId="{38032E8D-2112-409B-A691-18C7F5C49170}" type="parTrans" cxnId="{C9B43A2C-FED3-4722-8999-5D7D5A4B150B}">
      <dgm:prSet/>
      <dgm:spPr/>
      <dgm:t>
        <a:bodyPr/>
        <a:lstStyle/>
        <a:p>
          <a:endParaRPr kumimoji="1" lang="ja-JP" altLang="en-US"/>
        </a:p>
      </dgm:t>
    </dgm:pt>
    <dgm:pt modelId="{D4C9006B-9906-4090-9C5B-5ED42D4EC552}" type="sibTrans" cxnId="{C9B43A2C-FED3-4722-8999-5D7D5A4B150B}">
      <dgm:prSet/>
      <dgm:spPr/>
      <dgm:t>
        <a:bodyPr/>
        <a:lstStyle/>
        <a:p>
          <a:endParaRPr kumimoji="1" lang="ja-JP" altLang="en-US"/>
        </a:p>
      </dgm:t>
    </dgm:pt>
    <dgm:pt modelId="{18FD44CE-FB50-4606-B585-6AB8D896F68D}">
      <dgm:prSet phldrT="[テキスト]"/>
      <dgm:spPr/>
      <dgm:t>
        <a:bodyPr/>
        <a:lstStyle/>
        <a:p>
          <a:r>
            <a:rPr kumimoji="1" lang="ja-JP" altLang="en-US" dirty="0"/>
            <a:t>解析</a:t>
          </a:r>
        </a:p>
      </dgm:t>
    </dgm:pt>
    <dgm:pt modelId="{7B6057F5-35C7-43A6-A42B-5C3D15A5C368}" type="parTrans" cxnId="{D4C2EEC5-BC87-4DDA-BACD-E7EA6FC26BBB}">
      <dgm:prSet/>
      <dgm:spPr/>
      <dgm:t>
        <a:bodyPr/>
        <a:lstStyle/>
        <a:p>
          <a:endParaRPr kumimoji="1" lang="ja-JP" altLang="en-US"/>
        </a:p>
      </dgm:t>
    </dgm:pt>
    <dgm:pt modelId="{FBF109AB-4642-464C-960A-B7F2C5A451B5}" type="sibTrans" cxnId="{D4C2EEC5-BC87-4DDA-BACD-E7EA6FC26BBB}">
      <dgm:prSet/>
      <dgm:spPr/>
      <dgm:t>
        <a:bodyPr/>
        <a:lstStyle/>
        <a:p>
          <a:endParaRPr kumimoji="1" lang="ja-JP" altLang="en-US"/>
        </a:p>
      </dgm:t>
    </dgm:pt>
    <dgm:pt modelId="{B71095FB-26DB-417D-A7B2-8DD57748963A}">
      <dgm:prSet phldrT="[テキスト]"/>
      <dgm:spPr/>
      <dgm:t>
        <a:bodyPr/>
        <a:lstStyle/>
        <a:p>
          <a:r>
            <a:rPr kumimoji="1" lang="ja-JP" altLang="en-US" dirty="0"/>
            <a:t>論文化</a:t>
          </a:r>
        </a:p>
      </dgm:t>
    </dgm:pt>
    <dgm:pt modelId="{334F96BA-A1EF-44BB-B075-E67B0B5CED7B}" type="parTrans" cxnId="{1A06619A-C7E5-4EA2-81D6-C8969F749269}">
      <dgm:prSet/>
      <dgm:spPr/>
      <dgm:t>
        <a:bodyPr/>
        <a:lstStyle/>
        <a:p>
          <a:endParaRPr kumimoji="1" lang="ja-JP" altLang="en-US"/>
        </a:p>
      </dgm:t>
    </dgm:pt>
    <dgm:pt modelId="{DD9A17A7-588A-4B3E-B597-6C16145944AF}" type="sibTrans" cxnId="{1A06619A-C7E5-4EA2-81D6-C8969F749269}">
      <dgm:prSet/>
      <dgm:spPr/>
      <dgm:t>
        <a:bodyPr/>
        <a:lstStyle/>
        <a:p>
          <a:endParaRPr kumimoji="1" lang="ja-JP" altLang="en-US"/>
        </a:p>
      </dgm:t>
    </dgm:pt>
    <dgm:pt modelId="{53FCB364-30E9-4B0F-A792-1DB6F971052E}">
      <dgm:prSet phldrT="[テキスト]" custT="1"/>
      <dgm:spPr/>
      <dgm:t>
        <a:bodyPr/>
        <a:lstStyle/>
        <a:p>
          <a:r>
            <a:rPr kumimoji="1" lang="ja-JP" altLang="en-US" sz="1800" b="1" dirty="0">
              <a:solidFill>
                <a:srgbClr val="C00000"/>
              </a:solidFill>
            </a:rPr>
            <a:t>研究計画</a:t>
          </a:r>
        </a:p>
      </dgm:t>
    </dgm:pt>
    <dgm:pt modelId="{3244BE60-F97E-4A86-87E6-CF4E24BFE1E0}" type="parTrans" cxnId="{899262A7-0765-493E-B1D3-5FD07B050AF2}">
      <dgm:prSet/>
      <dgm:spPr/>
      <dgm:t>
        <a:bodyPr/>
        <a:lstStyle/>
        <a:p>
          <a:endParaRPr kumimoji="1" lang="ja-JP" altLang="en-US"/>
        </a:p>
      </dgm:t>
    </dgm:pt>
    <dgm:pt modelId="{FB71BE29-183E-419B-B9B6-382630D7943B}" type="sibTrans" cxnId="{899262A7-0765-493E-B1D3-5FD07B050AF2}">
      <dgm:prSet/>
      <dgm:spPr/>
      <dgm:t>
        <a:bodyPr/>
        <a:lstStyle/>
        <a:p>
          <a:endParaRPr kumimoji="1" lang="ja-JP" altLang="en-US"/>
        </a:p>
      </dgm:t>
    </dgm:pt>
    <dgm:pt modelId="{0588C5A3-6BC8-4268-9384-557B136F0F02}" type="pres">
      <dgm:prSet presAssocID="{99BF298E-D6CE-4511-B57C-5831C53C3062}" presName="rootnode" presStyleCnt="0">
        <dgm:presLayoutVars>
          <dgm:chMax/>
          <dgm:chPref/>
          <dgm:dir/>
          <dgm:animLvl val="lvl"/>
        </dgm:presLayoutVars>
      </dgm:prSet>
      <dgm:spPr/>
      <dgm:t>
        <a:bodyPr/>
        <a:lstStyle/>
        <a:p>
          <a:endParaRPr kumimoji="1" lang="ja-JP" altLang="en-US"/>
        </a:p>
      </dgm:t>
    </dgm:pt>
    <dgm:pt modelId="{8A5283AB-AED5-45BF-923D-2D7058035A15}" type="pres">
      <dgm:prSet presAssocID="{83889E4F-CE79-4B76-A50E-FB8244C0E64A}" presName="composite" presStyleCnt="0"/>
      <dgm:spPr/>
    </dgm:pt>
    <dgm:pt modelId="{4B8EBCC5-5F80-493C-BBDB-50EA2914D2CA}" type="pres">
      <dgm:prSet presAssocID="{83889E4F-CE79-4B76-A50E-FB8244C0E64A}" presName="LShape" presStyleLbl="alignNode1" presStyleIdx="0" presStyleCnt="11"/>
      <dgm:spPr/>
    </dgm:pt>
    <dgm:pt modelId="{DEDDE2C1-E721-4C8D-A231-8F64F2880BB2}" type="pres">
      <dgm:prSet presAssocID="{83889E4F-CE79-4B76-A50E-FB8244C0E64A}" presName="ParentText" presStyleLbl="revTx" presStyleIdx="0" presStyleCnt="6">
        <dgm:presLayoutVars>
          <dgm:chMax val="0"/>
          <dgm:chPref val="0"/>
          <dgm:bulletEnabled val="1"/>
        </dgm:presLayoutVars>
      </dgm:prSet>
      <dgm:spPr/>
      <dgm:t>
        <a:bodyPr/>
        <a:lstStyle/>
        <a:p>
          <a:endParaRPr kumimoji="1" lang="ja-JP" altLang="en-US"/>
        </a:p>
      </dgm:t>
    </dgm:pt>
    <dgm:pt modelId="{720C62C5-D072-4B7C-B19D-CA039545AAFE}" type="pres">
      <dgm:prSet presAssocID="{83889E4F-CE79-4B76-A50E-FB8244C0E64A}" presName="Triangle" presStyleLbl="alignNode1" presStyleIdx="1" presStyleCnt="11"/>
      <dgm:spPr/>
    </dgm:pt>
    <dgm:pt modelId="{A4587F9A-0181-49CB-9E39-D197FC785DD4}" type="pres">
      <dgm:prSet presAssocID="{98E877A7-F3CE-424C-BDC1-E0650C700D61}" presName="sibTrans" presStyleCnt="0"/>
      <dgm:spPr/>
    </dgm:pt>
    <dgm:pt modelId="{6A158D67-9993-4694-9004-1DB3417F0CB2}" type="pres">
      <dgm:prSet presAssocID="{98E877A7-F3CE-424C-BDC1-E0650C700D61}" presName="space" presStyleCnt="0"/>
      <dgm:spPr/>
    </dgm:pt>
    <dgm:pt modelId="{04F99072-D8C8-4492-83C8-487D48F9A9BB}" type="pres">
      <dgm:prSet presAssocID="{4B4BB529-83AA-44BF-B996-1F3E1A38363F}" presName="composite" presStyleCnt="0"/>
      <dgm:spPr/>
    </dgm:pt>
    <dgm:pt modelId="{736802AA-B205-49ED-BF70-B1B777FA1EA5}" type="pres">
      <dgm:prSet presAssocID="{4B4BB529-83AA-44BF-B996-1F3E1A38363F}" presName="LShape" presStyleLbl="alignNode1" presStyleIdx="2" presStyleCnt="11"/>
      <dgm:spPr/>
    </dgm:pt>
    <dgm:pt modelId="{BEA69FD9-2D59-4B6A-A9A8-1D346B1D754C}" type="pres">
      <dgm:prSet presAssocID="{4B4BB529-83AA-44BF-B996-1F3E1A38363F}" presName="ParentText" presStyleLbl="revTx" presStyleIdx="1" presStyleCnt="6">
        <dgm:presLayoutVars>
          <dgm:chMax val="0"/>
          <dgm:chPref val="0"/>
          <dgm:bulletEnabled val="1"/>
        </dgm:presLayoutVars>
      </dgm:prSet>
      <dgm:spPr/>
      <dgm:t>
        <a:bodyPr/>
        <a:lstStyle/>
        <a:p>
          <a:endParaRPr kumimoji="1" lang="ja-JP" altLang="en-US"/>
        </a:p>
      </dgm:t>
    </dgm:pt>
    <dgm:pt modelId="{BB512889-FD7B-4098-AA40-7DCD2F18A40E}" type="pres">
      <dgm:prSet presAssocID="{4B4BB529-83AA-44BF-B996-1F3E1A38363F}" presName="Triangle" presStyleLbl="alignNode1" presStyleIdx="3" presStyleCnt="11"/>
      <dgm:spPr/>
    </dgm:pt>
    <dgm:pt modelId="{088E5A0B-0B8A-4169-8365-37556903B906}" type="pres">
      <dgm:prSet presAssocID="{7977D3AD-0074-40AD-91C4-294A8EDB9FBA}" presName="sibTrans" presStyleCnt="0"/>
      <dgm:spPr/>
    </dgm:pt>
    <dgm:pt modelId="{28E52CE9-BA58-4038-9C70-69F1144169DD}" type="pres">
      <dgm:prSet presAssocID="{7977D3AD-0074-40AD-91C4-294A8EDB9FBA}" presName="space" presStyleCnt="0"/>
      <dgm:spPr/>
    </dgm:pt>
    <dgm:pt modelId="{A3235ED2-8D75-4167-B92A-CD73D7A95CE9}" type="pres">
      <dgm:prSet presAssocID="{53FCB364-30E9-4B0F-A792-1DB6F971052E}" presName="composite" presStyleCnt="0"/>
      <dgm:spPr/>
    </dgm:pt>
    <dgm:pt modelId="{2ACF380F-0A12-471D-93FC-39AA9AE48EF6}" type="pres">
      <dgm:prSet presAssocID="{53FCB364-30E9-4B0F-A792-1DB6F971052E}" presName="LShape" presStyleLbl="alignNode1" presStyleIdx="4" presStyleCnt="11"/>
      <dgm:spPr/>
    </dgm:pt>
    <dgm:pt modelId="{B758394C-7433-431E-9422-881ECF311C20}" type="pres">
      <dgm:prSet presAssocID="{53FCB364-30E9-4B0F-A792-1DB6F971052E}" presName="ParentText" presStyleLbl="revTx" presStyleIdx="2" presStyleCnt="6">
        <dgm:presLayoutVars>
          <dgm:chMax val="0"/>
          <dgm:chPref val="0"/>
          <dgm:bulletEnabled val="1"/>
        </dgm:presLayoutVars>
      </dgm:prSet>
      <dgm:spPr/>
      <dgm:t>
        <a:bodyPr/>
        <a:lstStyle/>
        <a:p>
          <a:endParaRPr kumimoji="1" lang="ja-JP" altLang="en-US"/>
        </a:p>
      </dgm:t>
    </dgm:pt>
    <dgm:pt modelId="{2BB77822-ED84-4AB5-B180-947DC2EA5ADD}" type="pres">
      <dgm:prSet presAssocID="{53FCB364-30E9-4B0F-A792-1DB6F971052E}" presName="Triangle" presStyleLbl="alignNode1" presStyleIdx="5" presStyleCnt="11"/>
      <dgm:spPr/>
    </dgm:pt>
    <dgm:pt modelId="{34CCF014-6816-4E85-831F-CDE091EF8B0A}" type="pres">
      <dgm:prSet presAssocID="{FB71BE29-183E-419B-B9B6-382630D7943B}" presName="sibTrans" presStyleCnt="0"/>
      <dgm:spPr/>
    </dgm:pt>
    <dgm:pt modelId="{FFF90CA1-1155-48D1-9001-A2CC03F8CB22}" type="pres">
      <dgm:prSet presAssocID="{FB71BE29-183E-419B-B9B6-382630D7943B}" presName="space" presStyleCnt="0"/>
      <dgm:spPr/>
    </dgm:pt>
    <dgm:pt modelId="{B518F363-E55A-4D7A-BF16-C73A953EDA6B}" type="pres">
      <dgm:prSet presAssocID="{E7349C6D-E3EF-434F-B7DC-FDE887733102}" presName="composite" presStyleCnt="0"/>
      <dgm:spPr/>
    </dgm:pt>
    <dgm:pt modelId="{8CC95F50-85B0-473C-B0D7-44C8094914B8}" type="pres">
      <dgm:prSet presAssocID="{E7349C6D-E3EF-434F-B7DC-FDE887733102}" presName="LShape" presStyleLbl="alignNode1" presStyleIdx="6" presStyleCnt="11"/>
      <dgm:spPr/>
    </dgm:pt>
    <dgm:pt modelId="{D43586DE-914C-4429-9A3A-0C82332B9F84}" type="pres">
      <dgm:prSet presAssocID="{E7349C6D-E3EF-434F-B7DC-FDE887733102}" presName="ParentText" presStyleLbl="revTx" presStyleIdx="3" presStyleCnt="6">
        <dgm:presLayoutVars>
          <dgm:chMax val="0"/>
          <dgm:chPref val="0"/>
          <dgm:bulletEnabled val="1"/>
        </dgm:presLayoutVars>
      </dgm:prSet>
      <dgm:spPr/>
      <dgm:t>
        <a:bodyPr/>
        <a:lstStyle/>
        <a:p>
          <a:endParaRPr kumimoji="1" lang="ja-JP" altLang="en-US"/>
        </a:p>
      </dgm:t>
    </dgm:pt>
    <dgm:pt modelId="{7D3B5FDC-7552-4BC6-9C3E-786A3FEF2417}" type="pres">
      <dgm:prSet presAssocID="{E7349C6D-E3EF-434F-B7DC-FDE887733102}" presName="Triangle" presStyleLbl="alignNode1" presStyleIdx="7" presStyleCnt="11"/>
      <dgm:spPr/>
    </dgm:pt>
    <dgm:pt modelId="{1D1F0A5F-6951-47E0-8DC8-9F69288F7471}" type="pres">
      <dgm:prSet presAssocID="{D4C9006B-9906-4090-9C5B-5ED42D4EC552}" presName="sibTrans" presStyleCnt="0"/>
      <dgm:spPr/>
    </dgm:pt>
    <dgm:pt modelId="{696A8BE6-9D6F-4014-95FD-3E1A083FD1E2}" type="pres">
      <dgm:prSet presAssocID="{D4C9006B-9906-4090-9C5B-5ED42D4EC552}" presName="space" presStyleCnt="0"/>
      <dgm:spPr/>
    </dgm:pt>
    <dgm:pt modelId="{3D50A2B4-AB3E-4693-BE18-3589EDCA039B}" type="pres">
      <dgm:prSet presAssocID="{18FD44CE-FB50-4606-B585-6AB8D896F68D}" presName="composite" presStyleCnt="0"/>
      <dgm:spPr/>
    </dgm:pt>
    <dgm:pt modelId="{D19E7A0F-99CC-4089-B22B-998AF91AF8ED}" type="pres">
      <dgm:prSet presAssocID="{18FD44CE-FB50-4606-B585-6AB8D896F68D}" presName="LShape" presStyleLbl="alignNode1" presStyleIdx="8" presStyleCnt="11"/>
      <dgm:spPr/>
    </dgm:pt>
    <dgm:pt modelId="{BF07459C-4AC3-4F32-8CD2-23E3CB824EFA}" type="pres">
      <dgm:prSet presAssocID="{18FD44CE-FB50-4606-B585-6AB8D896F68D}" presName="ParentText" presStyleLbl="revTx" presStyleIdx="4" presStyleCnt="6">
        <dgm:presLayoutVars>
          <dgm:chMax val="0"/>
          <dgm:chPref val="0"/>
          <dgm:bulletEnabled val="1"/>
        </dgm:presLayoutVars>
      </dgm:prSet>
      <dgm:spPr/>
      <dgm:t>
        <a:bodyPr/>
        <a:lstStyle/>
        <a:p>
          <a:endParaRPr kumimoji="1" lang="ja-JP" altLang="en-US"/>
        </a:p>
      </dgm:t>
    </dgm:pt>
    <dgm:pt modelId="{B8B2ED92-3AB3-4166-BD68-B6EB0755E8F9}" type="pres">
      <dgm:prSet presAssocID="{18FD44CE-FB50-4606-B585-6AB8D896F68D}" presName="Triangle" presStyleLbl="alignNode1" presStyleIdx="9" presStyleCnt="11"/>
      <dgm:spPr/>
    </dgm:pt>
    <dgm:pt modelId="{10BD91AB-176B-4A3E-BAAA-F1252C591B49}" type="pres">
      <dgm:prSet presAssocID="{FBF109AB-4642-464C-960A-B7F2C5A451B5}" presName="sibTrans" presStyleCnt="0"/>
      <dgm:spPr/>
    </dgm:pt>
    <dgm:pt modelId="{DECDBB07-D8E9-43E0-8E00-F440C7614C8D}" type="pres">
      <dgm:prSet presAssocID="{FBF109AB-4642-464C-960A-B7F2C5A451B5}" presName="space" presStyleCnt="0"/>
      <dgm:spPr/>
    </dgm:pt>
    <dgm:pt modelId="{F6F75F58-2DA6-4905-97AD-CDCFAB560C0E}" type="pres">
      <dgm:prSet presAssocID="{B71095FB-26DB-417D-A7B2-8DD57748963A}" presName="composite" presStyleCnt="0"/>
      <dgm:spPr/>
    </dgm:pt>
    <dgm:pt modelId="{915C92B5-7ACC-4BA6-A869-F0FE4DA9F92E}" type="pres">
      <dgm:prSet presAssocID="{B71095FB-26DB-417D-A7B2-8DD57748963A}" presName="LShape" presStyleLbl="alignNode1" presStyleIdx="10" presStyleCnt="11"/>
      <dgm:spPr/>
    </dgm:pt>
    <dgm:pt modelId="{B0951F77-9419-4BAF-95A4-82BC8C7C4894}" type="pres">
      <dgm:prSet presAssocID="{B71095FB-26DB-417D-A7B2-8DD57748963A}" presName="ParentText" presStyleLbl="revTx" presStyleIdx="5" presStyleCnt="6">
        <dgm:presLayoutVars>
          <dgm:chMax val="0"/>
          <dgm:chPref val="0"/>
          <dgm:bulletEnabled val="1"/>
        </dgm:presLayoutVars>
      </dgm:prSet>
      <dgm:spPr/>
      <dgm:t>
        <a:bodyPr/>
        <a:lstStyle/>
        <a:p>
          <a:endParaRPr kumimoji="1" lang="ja-JP" altLang="en-US"/>
        </a:p>
      </dgm:t>
    </dgm:pt>
  </dgm:ptLst>
  <dgm:cxnLst>
    <dgm:cxn modelId="{55A19262-6F5F-41AD-8C5E-569726C58345}" type="presOf" srcId="{E7349C6D-E3EF-434F-B7DC-FDE887733102}" destId="{D43586DE-914C-4429-9A3A-0C82332B9F84}" srcOrd="0" destOrd="0" presId="urn:microsoft.com/office/officeart/2009/3/layout/StepUpProcess"/>
    <dgm:cxn modelId="{22926663-A612-44BD-87ED-268A8B8AEC41}" type="presOf" srcId="{B71095FB-26DB-417D-A7B2-8DD57748963A}" destId="{B0951F77-9419-4BAF-95A4-82BC8C7C4894}" srcOrd="0" destOrd="0" presId="urn:microsoft.com/office/officeart/2009/3/layout/StepUpProcess"/>
    <dgm:cxn modelId="{D04B05DD-580D-4FF1-9DCC-6DC3AE31AD4D}" type="presOf" srcId="{53FCB364-30E9-4B0F-A792-1DB6F971052E}" destId="{B758394C-7433-431E-9422-881ECF311C20}" srcOrd="0" destOrd="0" presId="urn:microsoft.com/office/officeart/2009/3/layout/StepUpProcess"/>
    <dgm:cxn modelId="{D4C2EEC5-BC87-4DDA-BACD-E7EA6FC26BBB}" srcId="{99BF298E-D6CE-4511-B57C-5831C53C3062}" destId="{18FD44CE-FB50-4606-B585-6AB8D896F68D}" srcOrd="4" destOrd="0" parTransId="{7B6057F5-35C7-43A6-A42B-5C3D15A5C368}" sibTransId="{FBF109AB-4642-464C-960A-B7F2C5A451B5}"/>
    <dgm:cxn modelId="{7CAA1125-62B2-4354-9F2A-7CD5623BD4E9}" type="presOf" srcId="{18FD44CE-FB50-4606-B585-6AB8D896F68D}" destId="{BF07459C-4AC3-4F32-8CD2-23E3CB824EFA}" srcOrd="0" destOrd="0" presId="urn:microsoft.com/office/officeart/2009/3/layout/StepUpProcess"/>
    <dgm:cxn modelId="{9555EECB-F609-4AF0-82B3-A28B21FD3DCB}" type="presOf" srcId="{83889E4F-CE79-4B76-A50E-FB8244C0E64A}" destId="{DEDDE2C1-E721-4C8D-A231-8F64F2880BB2}" srcOrd="0" destOrd="0" presId="urn:microsoft.com/office/officeart/2009/3/layout/StepUpProcess"/>
    <dgm:cxn modelId="{2FA768CD-8AB6-4F6D-945D-A515CD6E08C2}" srcId="{99BF298E-D6CE-4511-B57C-5831C53C3062}" destId="{83889E4F-CE79-4B76-A50E-FB8244C0E64A}" srcOrd="0" destOrd="0" parTransId="{23E68A01-8866-4018-8560-33E61BDDF829}" sibTransId="{98E877A7-F3CE-424C-BDC1-E0650C700D61}"/>
    <dgm:cxn modelId="{FCBD438B-4362-4EA0-B91D-3D725472291A}" srcId="{99BF298E-D6CE-4511-B57C-5831C53C3062}" destId="{4B4BB529-83AA-44BF-B996-1F3E1A38363F}" srcOrd="1" destOrd="0" parTransId="{410582C5-8C6A-4365-8D40-4E947CDAFC6E}" sibTransId="{7977D3AD-0074-40AD-91C4-294A8EDB9FBA}"/>
    <dgm:cxn modelId="{1A06619A-C7E5-4EA2-81D6-C8969F749269}" srcId="{99BF298E-D6CE-4511-B57C-5831C53C3062}" destId="{B71095FB-26DB-417D-A7B2-8DD57748963A}" srcOrd="5" destOrd="0" parTransId="{334F96BA-A1EF-44BB-B075-E67B0B5CED7B}" sibTransId="{DD9A17A7-588A-4B3E-B597-6C16145944AF}"/>
    <dgm:cxn modelId="{C9B43A2C-FED3-4722-8999-5D7D5A4B150B}" srcId="{99BF298E-D6CE-4511-B57C-5831C53C3062}" destId="{E7349C6D-E3EF-434F-B7DC-FDE887733102}" srcOrd="3" destOrd="0" parTransId="{38032E8D-2112-409B-A691-18C7F5C49170}" sibTransId="{D4C9006B-9906-4090-9C5B-5ED42D4EC552}"/>
    <dgm:cxn modelId="{1483DB4B-EB41-4BED-9614-04EAB614E8D8}" type="presOf" srcId="{4B4BB529-83AA-44BF-B996-1F3E1A38363F}" destId="{BEA69FD9-2D59-4B6A-A9A8-1D346B1D754C}" srcOrd="0" destOrd="0" presId="urn:microsoft.com/office/officeart/2009/3/layout/StepUpProcess"/>
    <dgm:cxn modelId="{8B29A020-E1AB-458E-A4F7-F1B7EC0488F4}" type="presOf" srcId="{99BF298E-D6CE-4511-B57C-5831C53C3062}" destId="{0588C5A3-6BC8-4268-9384-557B136F0F02}" srcOrd="0" destOrd="0" presId="urn:microsoft.com/office/officeart/2009/3/layout/StepUpProcess"/>
    <dgm:cxn modelId="{899262A7-0765-493E-B1D3-5FD07B050AF2}" srcId="{99BF298E-D6CE-4511-B57C-5831C53C3062}" destId="{53FCB364-30E9-4B0F-A792-1DB6F971052E}" srcOrd="2" destOrd="0" parTransId="{3244BE60-F97E-4A86-87E6-CF4E24BFE1E0}" sibTransId="{FB71BE29-183E-419B-B9B6-382630D7943B}"/>
    <dgm:cxn modelId="{C1CD75F0-9D08-4454-8BAB-2887A4FC715E}" type="presParOf" srcId="{0588C5A3-6BC8-4268-9384-557B136F0F02}" destId="{8A5283AB-AED5-45BF-923D-2D7058035A15}" srcOrd="0" destOrd="0" presId="urn:microsoft.com/office/officeart/2009/3/layout/StepUpProcess"/>
    <dgm:cxn modelId="{FCC9D136-624E-467C-994E-569A01B32820}" type="presParOf" srcId="{8A5283AB-AED5-45BF-923D-2D7058035A15}" destId="{4B8EBCC5-5F80-493C-BBDB-50EA2914D2CA}" srcOrd="0" destOrd="0" presId="urn:microsoft.com/office/officeart/2009/3/layout/StepUpProcess"/>
    <dgm:cxn modelId="{816D4E33-A452-4B96-891C-BFAD9036A098}" type="presParOf" srcId="{8A5283AB-AED5-45BF-923D-2D7058035A15}" destId="{DEDDE2C1-E721-4C8D-A231-8F64F2880BB2}" srcOrd="1" destOrd="0" presId="urn:microsoft.com/office/officeart/2009/3/layout/StepUpProcess"/>
    <dgm:cxn modelId="{64E37771-4517-4E18-824A-414680F7DD7B}" type="presParOf" srcId="{8A5283AB-AED5-45BF-923D-2D7058035A15}" destId="{720C62C5-D072-4B7C-B19D-CA039545AAFE}" srcOrd="2" destOrd="0" presId="urn:microsoft.com/office/officeart/2009/3/layout/StepUpProcess"/>
    <dgm:cxn modelId="{C1D4D76F-022D-45C7-A2C3-B6B1D651E2C5}" type="presParOf" srcId="{0588C5A3-6BC8-4268-9384-557B136F0F02}" destId="{A4587F9A-0181-49CB-9E39-D197FC785DD4}" srcOrd="1" destOrd="0" presId="urn:microsoft.com/office/officeart/2009/3/layout/StepUpProcess"/>
    <dgm:cxn modelId="{237A9321-BD6A-47B0-830E-559EAF289EA5}" type="presParOf" srcId="{A4587F9A-0181-49CB-9E39-D197FC785DD4}" destId="{6A158D67-9993-4694-9004-1DB3417F0CB2}" srcOrd="0" destOrd="0" presId="urn:microsoft.com/office/officeart/2009/3/layout/StepUpProcess"/>
    <dgm:cxn modelId="{BD047627-3900-4EAE-A419-4AA75766F21E}" type="presParOf" srcId="{0588C5A3-6BC8-4268-9384-557B136F0F02}" destId="{04F99072-D8C8-4492-83C8-487D48F9A9BB}" srcOrd="2" destOrd="0" presId="urn:microsoft.com/office/officeart/2009/3/layout/StepUpProcess"/>
    <dgm:cxn modelId="{1A5EFDE1-BA33-4D19-B602-B747ADCB365B}" type="presParOf" srcId="{04F99072-D8C8-4492-83C8-487D48F9A9BB}" destId="{736802AA-B205-49ED-BF70-B1B777FA1EA5}" srcOrd="0" destOrd="0" presId="urn:microsoft.com/office/officeart/2009/3/layout/StepUpProcess"/>
    <dgm:cxn modelId="{1CDBB7BF-8815-4459-8036-20A319338616}" type="presParOf" srcId="{04F99072-D8C8-4492-83C8-487D48F9A9BB}" destId="{BEA69FD9-2D59-4B6A-A9A8-1D346B1D754C}" srcOrd="1" destOrd="0" presId="urn:microsoft.com/office/officeart/2009/3/layout/StepUpProcess"/>
    <dgm:cxn modelId="{EC190A8D-3A08-49D1-8812-AB8E2EED07DA}" type="presParOf" srcId="{04F99072-D8C8-4492-83C8-487D48F9A9BB}" destId="{BB512889-FD7B-4098-AA40-7DCD2F18A40E}" srcOrd="2" destOrd="0" presId="urn:microsoft.com/office/officeart/2009/3/layout/StepUpProcess"/>
    <dgm:cxn modelId="{10DCDE40-4858-4FD6-A43A-83A47FBD340F}" type="presParOf" srcId="{0588C5A3-6BC8-4268-9384-557B136F0F02}" destId="{088E5A0B-0B8A-4169-8365-37556903B906}" srcOrd="3" destOrd="0" presId="urn:microsoft.com/office/officeart/2009/3/layout/StepUpProcess"/>
    <dgm:cxn modelId="{4C911FE8-9A98-476B-883C-7D4431E79536}" type="presParOf" srcId="{088E5A0B-0B8A-4169-8365-37556903B906}" destId="{28E52CE9-BA58-4038-9C70-69F1144169DD}" srcOrd="0" destOrd="0" presId="urn:microsoft.com/office/officeart/2009/3/layout/StepUpProcess"/>
    <dgm:cxn modelId="{F81718F4-327D-47C8-B61B-BD1D8002CD7E}" type="presParOf" srcId="{0588C5A3-6BC8-4268-9384-557B136F0F02}" destId="{A3235ED2-8D75-4167-B92A-CD73D7A95CE9}" srcOrd="4" destOrd="0" presId="urn:microsoft.com/office/officeart/2009/3/layout/StepUpProcess"/>
    <dgm:cxn modelId="{0916B8AB-8869-442A-9347-D5AB1EFCDCDD}" type="presParOf" srcId="{A3235ED2-8D75-4167-B92A-CD73D7A95CE9}" destId="{2ACF380F-0A12-471D-93FC-39AA9AE48EF6}" srcOrd="0" destOrd="0" presId="urn:microsoft.com/office/officeart/2009/3/layout/StepUpProcess"/>
    <dgm:cxn modelId="{907AB4BA-7D34-498C-A3EB-861FA818524A}" type="presParOf" srcId="{A3235ED2-8D75-4167-B92A-CD73D7A95CE9}" destId="{B758394C-7433-431E-9422-881ECF311C20}" srcOrd="1" destOrd="0" presId="urn:microsoft.com/office/officeart/2009/3/layout/StepUpProcess"/>
    <dgm:cxn modelId="{A3B32C99-C515-44D5-864D-B08092B54E58}" type="presParOf" srcId="{A3235ED2-8D75-4167-B92A-CD73D7A95CE9}" destId="{2BB77822-ED84-4AB5-B180-947DC2EA5ADD}" srcOrd="2" destOrd="0" presId="urn:microsoft.com/office/officeart/2009/3/layout/StepUpProcess"/>
    <dgm:cxn modelId="{B78ED43F-BC8F-4027-993E-2DCAF1A8B374}" type="presParOf" srcId="{0588C5A3-6BC8-4268-9384-557B136F0F02}" destId="{34CCF014-6816-4E85-831F-CDE091EF8B0A}" srcOrd="5" destOrd="0" presId="urn:microsoft.com/office/officeart/2009/3/layout/StepUpProcess"/>
    <dgm:cxn modelId="{D894B1EB-6192-4B32-89C9-4CDEAA111833}" type="presParOf" srcId="{34CCF014-6816-4E85-831F-CDE091EF8B0A}" destId="{FFF90CA1-1155-48D1-9001-A2CC03F8CB22}" srcOrd="0" destOrd="0" presId="urn:microsoft.com/office/officeart/2009/3/layout/StepUpProcess"/>
    <dgm:cxn modelId="{9C47BE22-9086-4314-8FAE-6DDBF098A4D0}" type="presParOf" srcId="{0588C5A3-6BC8-4268-9384-557B136F0F02}" destId="{B518F363-E55A-4D7A-BF16-C73A953EDA6B}" srcOrd="6" destOrd="0" presId="urn:microsoft.com/office/officeart/2009/3/layout/StepUpProcess"/>
    <dgm:cxn modelId="{BEF861A9-D9F5-43E5-A7AC-FCC118B7AA0D}" type="presParOf" srcId="{B518F363-E55A-4D7A-BF16-C73A953EDA6B}" destId="{8CC95F50-85B0-473C-B0D7-44C8094914B8}" srcOrd="0" destOrd="0" presId="urn:microsoft.com/office/officeart/2009/3/layout/StepUpProcess"/>
    <dgm:cxn modelId="{7286A48A-05D5-4E59-BFF3-675CD2C5898F}" type="presParOf" srcId="{B518F363-E55A-4D7A-BF16-C73A953EDA6B}" destId="{D43586DE-914C-4429-9A3A-0C82332B9F84}" srcOrd="1" destOrd="0" presId="urn:microsoft.com/office/officeart/2009/3/layout/StepUpProcess"/>
    <dgm:cxn modelId="{8CBE2551-D7C6-4A9D-89E2-667436B0AED8}" type="presParOf" srcId="{B518F363-E55A-4D7A-BF16-C73A953EDA6B}" destId="{7D3B5FDC-7552-4BC6-9C3E-786A3FEF2417}" srcOrd="2" destOrd="0" presId="urn:microsoft.com/office/officeart/2009/3/layout/StepUpProcess"/>
    <dgm:cxn modelId="{9BCED832-1A49-4162-BCA5-33B379445D3B}" type="presParOf" srcId="{0588C5A3-6BC8-4268-9384-557B136F0F02}" destId="{1D1F0A5F-6951-47E0-8DC8-9F69288F7471}" srcOrd="7" destOrd="0" presId="urn:microsoft.com/office/officeart/2009/3/layout/StepUpProcess"/>
    <dgm:cxn modelId="{2563CB71-DFF4-42E6-B329-177DBA1CC9E7}" type="presParOf" srcId="{1D1F0A5F-6951-47E0-8DC8-9F69288F7471}" destId="{696A8BE6-9D6F-4014-95FD-3E1A083FD1E2}" srcOrd="0" destOrd="0" presId="urn:microsoft.com/office/officeart/2009/3/layout/StepUpProcess"/>
    <dgm:cxn modelId="{4353DB58-E62E-4831-A606-CC36F5ABC601}" type="presParOf" srcId="{0588C5A3-6BC8-4268-9384-557B136F0F02}" destId="{3D50A2B4-AB3E-4693-BE18-3589EDCA039B}" srcOrd="8" destOrd="0" presId="urn:microsoft.com/office/officeart/2009/3/layout/StepUpProcess"/>
    <dgm:cxn modelId="{51F1F28C-64E2-4106-A234-4CCA5C336AAB}" type="presParOf" srcId="{3D50A2B4-AB3E-4693-BE18-3589EDCA039B}" destId="{D19E7A0F-99CC-4089-B22B-998AF91AF8ED}" srcOrd="0" destOrd="0" presId="urn:microsoft.com/office/officeart/2009/3/layout/StepUpProcess"/>
    <dgm:cxn modelId="{BE53F8A9-263C-4D54-B68D-8582C5BE2D0C}" type="presParOf" srcId="{3D50A2B4-AB3E-4693-BE18-3589EDCA039B}" destId="{BF07459C-4AC3-4F32-8CD2-23E3CB824EFA}" srcOrd="1" destOrd="0" presId="urn:microsoft.com/office/officeart/2009/3/layout/StepUpProcess"/>
    <dgm:cxn modelId="{D527A0A2-879E-4278-8CA3-E68012367C55}" type="presParOf" srcId="{3D50A2B4-AB3E-4693-BE18-3589EDCA039B}" destId="{B8B2ED92-3AB3-4166-BD68-B6EB0755E8F9}" srcOrd="2" destOrd="0" presId="urn:microsoft.com/office/officeart/2009/3/layout/StepUpProcess"/>
    <dgm:cxn modelId="{27A92AD7-ADF8-451B-A337-76DA59FE8273}" type="presParOf" srcId="{0588C5A3-6BC8-4268-9384-557B136F0F02}" destId="{10BD91AB-176B-4A3E-BAAA-F1252C591B49}" srcOrd="9" destOrd="0" presId="urn:microsoft.com/office/officeart/2009/3/layout/StepUpProcess"/>
    <dgm:cxn modelId="{8162F371-19BB-4B63-A646-F0AF26147967}" type="presParOf" srcId="{10BD91AB-176B-4A3E-BAAA-F1252C591B49}" destId="{DECDBB07-D8E9-43E0-8E00-F440C7614C8D}" srcOrd="0" destOrd="0" presId="urn:microsoft.com/office/officeart/2009/3/layout/StepUpProcess"/>
    <dgm:cxn modelId="{1CB26E3A-A29D-4980-B30A-60CE5FFE078F}" type="presParOf" srcId="{0588C5A3-6BC8-4268-9384-557B136F0F02}" destId="{F6F75F58-2DA6-4905-97AD-CDCFAB560C0E}" srcOrd="10" destOrd="0" presId="urn:microsoft.com/office/officeart/2009/3/layout/StepUpProcess"/>
    <dgm:cxn modelId="{EA636C26-51A2-4026-BF8D-589B8F64E740}" type="presParOf" srcId="{F6F75F58-2DA6-4905-97AD-CDCFAB560C0E}" destId="{915C92B5-7ACC-4BA6-A869-F0FE4DA9F92E}" srcOrd="0" destOrd="0" presId="urn:microsoft.com/office/officeart/2009/3/layout/StepUpProcess"/>
    <dgm:cxn modelId="{1C5E1076-5D68-48D7-AE3F-AEA043A228A6}" type="presParOf" srcId="{F6F75F58-2DA6-4905-97AD-CDCFAB560C0E}" destId="{B0951F77-9419-4BAF-95A4-82BC8C7C489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672102-C8F8-BA41-B8FC-EB9F70B40D55}"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kumimoji="1" lang="ja-JP" altLang="en-US"/>
        </a:p>
      </dgm:t>
    </dgm:pt>
    <dgm:pt modelId="{48F4BE1A-A36C-8346-A1C1-AD8618B68B5F}">
      <dgm:prSet phldrT="[テキスト]" custT="1"/>
      <dgm:spPr/>
      <dgm:t>
        <a:bodyPr/>
        <a:lstStyle/>
        <a:p>
          <a:r>
            <a:rPr kumimoji="1" lang="en-US" altLang="ja-JP" sz="2400" dirty="0" smtClean="0"/>
            <a:t>RQ</a:t>
          </a:r>
          <a:r>
            <a:rPr kumimoji="1" lang="ja-JP" altLang="en-US" sz="2400" dirty="0" smtClean="0"/>
            <a:t>やシーズ</a:t>
          </a:r>
          <a:endParaRPr kumimoji="1" lang="ja-JP" altLang="en-US" sz="2400" dirty="0"/>
        </a:p>
      </dgm:t>
    </dgm:pt>
    <dgm:pt modelId="{815F7FD8-0D5B-4C4E-BBC4-6481B79800CA}" type="parTrans" cxnId="{0ACF7C5A-0DD1-5740-BCF2-8B5183FCC1C2}">
      <dgm:prSet/>
      <dgm:spPr/>
      <dgm:t>
        <a:bodyPr/>
        <a:lstStyle/>
        <a:p>
          <a:endParaRPr kumimoji="1" lang="ja-JP" altLang="en-US"/>
        </a:p>
      </dgm:t>
    </dgm:pt>
    <dgm:pt modelId="{C6429DA4-0023-2C46-A8A7-DBDD3F680561}" type="sibTrans" cxnId="{0ACF7C5A-0DD1-5740-BCF2-8B5183FCC1C2}">
      <dgm:prSet/>
      <dgm:spPr/>
      <dgm:t>
        <a:bodyPr/>
        <a:lstStyle/>
        <a:p>
          <a:endParaRPr kumimoji="1" lang="ja-JP" altLang="en-US"/>
        </a:p>
      </dgm:t>
    </dgm:pt>
    <dgm:pt modelId="{7848C089-C8F3-A94B-959E-867C30CB067B}">
      <dgm:prSet phldrT="[テキスト]" custT="1"/>
      <dgm:spPr/>
      <dgm:t>
        <a:bodyPr/>
        <a:lstStyle/>
        <a:p>
          <a:r>
            <a:rPr kumimoji="1" lang="ja-JP" altLang="en-US" sz="2400" dirty="0" smtClean="0"/>
            <a:t>出口目標</a:t>
          </a:r>
        </a:p>
        <a:p>
          <a:r>
            <a:rPr kumimoji="1" lang="ja-JP" altLang="en-US" sz="2000" dirty="0" smtClean="0"/>
            <a:t>承認申請・論文など</a:t>
          </a:r>
          <a:endParaRPr kumimoji="1" lang="ja-JP" altLang="en-US" sz="2000" dirty="0"/>
        </a:p>
      </dgm:t>
    </dgm:pt>
    <dgm:pt modelId="{F5784426-04A5-B448-B49F-9AD417F09556}" type="parTrans" cxnId="{025D5EB1-F8AA-D34A-BC01-C5F3D31491D3}">
      <dgm:prSet/>
      <dgm:spPr/>
      <dgm:t>
        <a:bodyPr/>
        <a:lstStyle/>
        <a:p>
          <a:endParaRPr kumimoji="1" lang="ja-JP" altLang="en-US"/>
        </a:p>
      </dgm:t>
    </dgm:pt>
    <dgm:pt modelId="{F2F83E89-95C3-A249-9290-4A50E83A3E3E}" type="sibTrans" cxnId="{025D5EB1-F8AA-D34A-BC01-C5F3D31491D3}">
      <dgm:prSet/>
      <dgm:spPr/>
      <dgm:t>
        <a:bodyPr/>
        <a:lstStyle/>
        <a:p>
          <a:endParaRPr kumimoji="1" lang="ja-JP" altLang="en-US"/>
        </a:p>
      </dgm:t>
    </dgm:pt>
    <dgm:pt modelId="{095684EB-0C3C-B840-AD59-650312CAE749}" type="pres">
      <dgm:prSet presAssocID="{28672102-C8F8-BA41-B8FC-EB9F70B40D55}" presName="Name0" presStyleCnt="0">
        <dgm:presLayoutVars>
          <dgm:dir/>
          <dgm:animOne val="branch"/>
          <dgm:animLvl val="lvl"/>
        </dgm:presLayoutVars>
      </dgm:prSet>
      <dgm:spPr/>
      <dgm:t>
        <a:bodyPr/>
        <a:lstStyle/>
        <a:p>
          <a:endParaRPr kumimoji="1" lang="ja-JP" altLang="en-US"/>
        </a:p>
      </dgm:t>
    </dgm:pt>
    <dgm:pt modelId="{3D6A323A-9D62-1F43-8A82-D387F6F14E81}" type="pres">
      <dgm:prSet presAssocID="{48F4BE1A-A36C-8346-A1C1-AD8618B68B5F}" presName="chaos" presStyleCnt="0"/>
      <dgm:spPr/>
    </dgm:pt>
    <dgm:pt modelId="{46651B78-C26D-504A-927C-13975953F5F7}" type="pres">
      <dgm:prSet presAssocID="{48F4BE1A-A36C-8346-A1C1-AD8618B68B5F}" presName="parTx1" presStyleLbl="revTx" presStyleIdx="0" presStyleCnt="1"/>
      <dgm:spPr/>
      <dgm:t>
        <a:bodyPr/>
        <a:lstStyle/>
        <a:p>
          <a:endParaRPr kumimoji="1" lang="ja-JP" altLang="en-US"/>
        </a:p>
      </dgm:t>
    </dgm:pt>
    <dgm:pt modelId="{48B08838-4DDA-9F4D-8404-38056177A692}" type="pres">
      <dgm:prSet presAssocID="{48F4BE1A-A36C-8346-A1C1-AD8618B68B5F}" presName="c1" presStyleLbl="node1" presStyleIdx="0" presStyleCnt="19"/>
      <dgm:spPr/>
    </dgm:pt>
    <dgm:pt modelId="{B1B39459-5C70-3844-9E02-F8479D395A7B}" type="pres">
      <dgm:prSet presAssocID="{48F4BE1A-A36C-8346-A1C1-AD8618B68B5F}" presName="c2" presStyleLbl="node1" presStyleIdx="1" presStyleCnt="19"/>
      <dgm:spPr/>
    </dgm:pt>
    <dgm:pt modelId="{D69FFCDE-40EF-844C-A86B-B178CC0A730C}" type="pres">
      <dgm:prSet presAssocID="{48F4BE1A-A36C-8346-A1C1-AD8618B68B5F}" presName="c3" presStyleLbl="node1" presStyleIdx="2" presStyleCnt="19"/>
      <dgm:spPr/>
    </dgm:pt>
    <dgm:pt modelId="{421D808E-3C6F-6646-997A-22DC39BAF6A9}" type="pres">
      <dgm:prSet presAssocID="{48F4BE1A-A36C-8346-A1C1-AD8618B68B5F}" presName="c4" presStyleLbl="node1" presStyleIdx="3" presStyleCnt="19"/>
      <dgm:spPr/>
    </dgm:pt>
    <dgm:pt modelId="{7D4C2EF8-D0BF-1549-96F1-7A58236F1CD9}" type="pres">
      <dgm:prSet presAssocID="{48F4BE1A-A36C-8346-A1C1-AD8618B68B5F}" presName="c5" presStyleLbl="node1" presStyleIdx="4" presStyleCnt="19"/>
      <dgm:spPr/>
    </dgm:pt>
    <dgm:pt modelId="{4F6C1BC4-E015-384A-B531-26EFF840A122}" type="pres">
      <dgm:prSet presAssocID="{48F4BE1A-A36C-8346-A1C1-AD8618B68B5F}" presName="c6" presStyleLbl="node1" presStyleIdx="5" presStyleCnt="19"/>
      <dgm:spPr/>
    </dgm:pt>
    <dgm:pt modelId="{8BBAE14E-6630-C743-8DD1-95F2FEB3F944}" type="pres">
      <dgm:prSet presAssocID="{48F4BE1A-A36C-8346-A1C1-AD8618B68B5F}" presName="c7" presStyleLbl="node1" presStyleIdx="6" presStyleCnt="19"/>
      <dgm:spPr/>
    </dgm:pt>
    <dgm:pt modelId="{729A256B-3623-3A4E-9EE7-5C710911810A}" type="pres">
      <dgm:prSet presAssocID="{48F4BE1A-A36C-8346-A1C1-AD8618B68B5F}" presName="c8" presStyleLbl="node1" presStyleIdx="7" presStyleCnt="19"/>
      <dgm:spPr/>
    </dgm:pt>
    <dgm:pt modelId="{2E7736F8-F8A5-9D43-B19F-D0896B5A4BEC}" type="pres">
      <dgm:prSet presAssocID="{48F4BE1A-A36C-8346-A1C1-AD8618B68B5F}" presName="c9" presStyleLbl="node1" presStyleIdx="8" presStyleCnt="19"/>
      <dgm:spPr/>
    </dgm:pt>
    <dgm:pt modelId="{E2B1E0AF-F66F-4247-884F-CEE2C00F418B}" type="pres">
      <dgm:prSet presAssocID="{48F4BE1A-A36C-8346-A1C1-AD8618B68B5F}" presName="c10" presStyleLbl="node1" presStyleIdx="9" presStyleCnt="19"/>
      <dgm:spPr/>
    </dgm:pt>
    <dgm:pt modelId="{26D49A33-FB66-7A45-B677-8B73BD4D0FD1}" type="pres">
      <dgm:prSet presAssocID="{48F4BE1A-A36C-8346-A1C1-AD8618B68B5F}" presName="c11" presStyleLbl="node1" presStyleIdx="10" presStyleCnt="19"/>
      <dgm:spPr/>
    </dgm:pt>
    <dgm:pt modelId="{38588040-E19D-804B-B7DE-A7F4EE97CF0E}" type="pres">
      <dgm:prSet presAssocID="{48F4BE1A-A36C-8346-A1C1-AD8618B68B5F}" presName="c12" presStyleLbl="node1" presStyleIdx="11" presStyleCnt="19"/>
      <dgm:spPr/>
    </dgm:pt>
    <dgm:pt modelId="{D05AA665-C26B-D047-8418-2AA5E5D91B39}" type="pres">
      <dgm:prSet presAssocID="{48F4BE1A-A36C-8346-A1C1-AD8618B68B5F}" presName="c13" presStyleLbl="node1" presStyleIdx="12" presStyleCnt="19"/>
      <dgm:spPr/>
    </dgm:pt>
    <dgm:pt modelId="{33E18BFF-4C26-C742-821B-14E8426CA7B8}" type="pres">
      <dgm:prSet presAssocID="{48F4BE1A-A36C-8346-A1C1-AD8618B68B5F}" presName="c14" presStyleLbl="node1" presStyleIdx="13" presStyleCnt="19"/>
      <dgm:spPr/>
    </dgm:pt>
    <dgm:pt modelId="{12B7D49D-0A39-FD40-908C-CD1C6E757F87}" type="pres">
      <dgm:prSet presAssocID="{48F4BE1A-A36C-8346-A1C1-AD8618B68B5F}" presName="c15" presStyleLbl="node1" presStyleIdx="14" presStyleCnt="19"/>
      <dgm:spPr/>
    </dgm:pt>
    <dgm:pt modelId="{AEFB5C6E-AC47-2B4B-B759-0394916021F0}" type="pres">
      <dgm:prSet presAssocID="{48F4BE1A-A36C-8346-A1C1-AD8618B68B5F}" presName="c16" presStyleLbl="node1" presStyleIdx="15" presStyleCnt="19"/>
      <dgm:spPr/>
    </dgm:pt>
    <dgm:pt modelId="{49A34D38-A977-DF45-816D-E1939D438609}" type="pres">
      <dgm:prSet presAssocID="{48F4BE1A-A36C-8346-A1C1-AD8618B68B5F}" presName="c17" presStyleLbl="node1" presStyleIdx="16" presStyleCnt="19"/>
      <dgm:spPr/>
    </dgm:pt>
    <dgm:pt modelId="{6291A654-D978-924B-A5EC-CBDE72757212}" type="pres">
      <dgm:prSet presAssocID="{48F4BE1A-A36C-8346-A1C1-AD8618B68B5F}" presName="c18" presStyleLbl="node1" presStyleIdx="17" presStyleCnt="19"/>
      <dgm:spPr/>
    </dgm:pt>
    <dgm:pt modelId="{0F305E42-0F9A-F545-AFEA-5BC1AB366A49}" type="pres">
      <dgm:prSet presAssocID="{C6429DA4-0023-2C46-A8A7-DBDD3F680561}" presName="chevronComposite1" presStyleCnt="0"/>
      <dgm:spPr/>
    </dgm:pt>
    <dgm:pt modelId="{DE52C370-055D-164A-B841-A3E08D525EEA}" type="pres">
      <dgm:prSet presAssocID="{C6429DA4-0023-2C46-A8A7-DBDD3F680561}" presName="chevron1" presStyleLbl="sibTrans2D1" presStyleIdx="0" presStyleCnt="2"/>
      <dgm:spPr/>
    </dgm:pt>
    <dgm:pt modelId="{15CCFB52-5D96-064A-9E52-641A8E34CD94}" type="pres">
      <dgm:prSet presAssocID="{C6429DA4-0023-2C46-A8A7-DBDD3F680561}" presName="spChevron1" presStyleCnt="0"/>
      <dgm:spPr/>
    </dgm:pt>
    <dgm:pt modelId="{7BC58EA7-B350-F844-BB8E-4034EDD5F83A}" type="pres">
      <dgm:prSet presAssocID="{C6429DA4-0023-2C46-A8A7-DBDD3F680561}" presName="overlap" presStyleCnt="0"/>
      <dgm:spPr/>
    </dgm:pt>
    <dgm:pt modelId="{7E8B278B-B142-1343-B207-EED989C78C70}" type="pres">
      <dgm:prSet presAssocID="{C6429DA4-0023-2C46-A8A7-DBDD3F680561}" presName="chevronComposite2" presStyleCnt="0"/>
      <dgm:spPr/>
    </dgm:pt>
    <dgm:pt modelId="{0CE60435-6B6C-2A43-A330-5EE4CFE835D8}" type="pres">
      <dgm:prSet presAssocID="{C6429DA4-0023-2C46-A8A7-DBDD3F680561}" presName="chevron2" presStyleLbl="sibTrans2D1" presStyleIdx="1" presStyleCnt="2"/>
      <dgm:spPr/>
    </dgm:pt>
    <dgm:pt modelId="{3F76A4FC-926E-3A47-A760-8749F50F4A02}" type="pres">
      <dgm:prSet presAssocID="{C6429DA4-0023-2C46-A8A7-DBDD3F680561}" presName="spChevron2" presStyleCnt="0"/>
      <dgm:spPr/>
    </dgm:pt>
    <dgm:pt modelId="{E9BD0AC2-8A56-D644-842F-E591FE0A304C}" type="pres">
      <dgm:prSet presAssocID="{7848C089-C8F3-A94B-959E-867C30CB067B}" presName="last" presStyleCnt="0"/>
      <dgm:spPr/>
    </dgm:pt>
    <dgm:pt modelId="{4724783D-7700-8043-8AE5-1F4B331E6305}" type="pres">
      <dgm:prSet presAssocID="{7848C089-C8F3-A94B-959E-867C30CB067B}" presName="circleTx" presStyleLbl="node1" presStyleIdx="18" presStyleCnt="19"/>
      <dgm:spPr/>
      <dgm:t>
        <a:bodyPr/>
        <a:lstStyle/>
        <a:p>
          <a:endParaRPr kumimoji="1" lang="ja-JP" altLang="en-US"/>
        </a:p>
      </dgm:t>
    </dgm:pt>
    <dgm:pt modelId="{5A8AFC6C-0163-F344-BF18-AA3D3B3E4A7B}" type="pres">
      <dgm:prSet presAssocID="{7848C089-C8F3-A94B-959E-867C30CB067B}" presName="spN" presStyleCnt="0"/>
      <dgm:spPr/>
    </dgm:pt>
  </dgm:ptLst>
  <dgm:cxnLst>
    <dgm:cxn modelId="{025D5EB1-F8AA-D34A-BC01-C5F3D31491D3}" srcId="{28672102-C8F8-BA41-B8FC-EB9F70B40D55}" destId="{7848C089-C8F3-A94B-959E-867C30CB067B}" srcOrd="1" destOrd="0" parTransId="{F5784426-04A5-B448-B49F-9AD417F09556}" sibTransId="{F2F83E89-95C3-A249-9290-4A50E83A3E3E}"/>
    <dgm:cxn modelId="{02B7061F-DB98-AE42-882C-061E3C25A879}" type="presOf" srcId="{28672102-C8F8-BA41-B8FC-EB9F70B40D55}" destId="{095684EB-0C3C-B840-AD59-650312CAE749}" srcOrd="0" destOrd="0" presId="urn:microsoft.com/office/officeart/2009/3/layout/RandomtoResultProcess"/>
    <dgm:cxn modelId="{967C1D27-1DCB-8A41-98CB-34CD2EB16A21}" type="presOf" srcId="{48F4BE1A-A36C-8346-A1C1-AD8618B68B5F}" destId="{46651B78-C26D-504A-927C-13975953F5F7}" srcOrd="0" destOrd="0" presId="urn:microsoft.com/office/officeart/2009/3/layout/RandomtoResultProcess"/>
    <dgm:cxn modelId="{7B30E4BE-7BF2-5248-B9F9-B8847AA8BD9E}" type="presOf" srcId="{7848C089-C8F3-A94B-959E-867C30CB067B}" destId="{4724783D-7700-8043-8AE5-1F4B331E6305}" srcOrd="0" destOrd="0" presId="urn:microsoft.com/office/officeart/2009/3/layout/RandomtoResultProcess"/>
    <dgm:cxn modelId="{0ACF7C5A-0DD1-5740-BCF2-8B5183FCC1C2}" srcId="{28672102-C8F8-BA41-B8FC-EB9F70B40D55}" destId="{48F4BE1A-A36C-8346-A1C1-AD8618B68B5F}" srcOrd="0" destOrd="0" parTransId="{815F7FD8-0D5B-4C4E-BBC4-6481B79800CA}" sibTransId="{C6429DA4-0023-2C46-A8A7-DBDD3F680561}"/>
    <dgm:cxn modelId="{DD25B5ED-D99D-204B-9DFC-2ECA3EBF3308}" type="presParOf" srcId="{095684EB-0C3C-B840-AD59-650312CAE749}" destId="{3D6A323A-9D62-1F43-8A82-D387F6F14E81}" srcOrd="0" destOrd="0" presId="urn:microsoft.com/office/officeart/2009/3/layout/RandomtoResultProcess"/>
    <dgm:cxn modelId="{3A3DC7F4-4DF5-C14F-8B22-53CA990A5961}" type="presParOf" srcId="{3D6A323A-9D62-1F43-8A82-D387F6F14E81}" destId="{46651B78-C26D-504A-927C-13975953F5F7}" srcOrd="0" destOrd="0" presId="urn:microsoft.com/office/officeart/2009/3/layout/RandomtoResultProcess"/>
    <dgm:cxn modelId="{AEFEFD81-4B07-C646-AA8A-475B419E2C81}" type="presParOf" srcId="{3D6A323A-9D62-1F43-8A82-D387F6F14E81}" destId="{48B08838-4DDA-9F4D-8404-38056177A692}" srcOrd="1" destOrd="0" presId="urn:microsoft.com/office/officeart/2009/3/layout/RandomtoResultProcess"/>
    <dgm:cxn modelId="{7C6CE13D-F9A4-CD44-B8D9-AF697A167D78}" type="presParOf" srcId="{3D6A323A-9D62-1F43-8A82-D387F6F14E81}" destId="{B1B39459-5C70-3844-9E02-F8479D395A7B}" srcOrd="2" destOrd="0" presId="urn:microsoft.com/office/officeart/2009/3/layout/RandomtoResultProcess"/>
    <dgm:cxn modelId="{643FBFB4-B7CD-7B45-BF44-A1DF7DE22B6A}" type="presParOf" srcId="{3D6A323A-9D62-1F43-8A82-D387F6F14E81}" destId="{D69FFCDE-40EF-844C-A86B-B178CC0A730C}" srcOrd="3" destOrd="0" presId="urn:microsoft.com/office/officeart/2009/3/layout/RandomtoResultProcess"/>
    <dgm:cxn modelId="{22CA949B-E563-9947-A049-89F0FDE77B44}" type="presParOf" srcId="{3D6A323A-9D62-1F43-8A82-D387F6F14E81}" destId="{421D808E-3C6F-6646-997A-22DC39BAF6A9}" srcOrd="4" destOrd="0" presId="urn:microsoft.com/office/officeart/2009/3/layout/RandomtoResultProcess"/>
    <dgm:cxn modelId="{0D4807A0-29FF-7040-B1ED-97D0C6354382}" type="presParOf" srcId="{3D6A323A-9D62-1F43-8A82-D387F6F14E81}" destId="{7D4C2EF8-D0BF-1549-96F1-7A58236F1CD9}" srcOrd="5" destOrd="0" presId="urn:microsoft.com/office/officeart/2009/3/layout/RandomtoResultProcess"/>
    <dgm:cxn modelId="{49824E57-81E8-EB43-B2AB-24AF491A92E0}" type="presParOf" srcId="{3D6A323A-9D62-1F43-8A82-D387F6F14E81}" destId="{4F6C1BC4-E015-384A-B531-26EFF840A122}" srcOrd="6" destOrd="0" presId="urn:microsoft.com/office/officeart/2009/3/layout/RandomtoResultProcess"/>
    <dgm:cxn modelId="{1791D53C-083E-7340-9301-CA009E289092}" type="presParOf" srcId="{3D6A323A-9D62-1F43-8A82-D387F6F14E81}" destId="{8BBAE14E-6630-C743-8DD1-95F2FEB3F944}" srcOrd="7" destOrd="0" presId="urn:microsoft.com/office/officeart/2009/3/layout/RandomtoResultProcess"/>
    <dgm:cxn modelId="{2FA06F06-AC17-4C40-9301-2C0603EE416B}" type="presParOf" srcId="{3D6A323A-9D62-1F43-8A82-D387F6F14E81}" destId="{729A256B-3623-3A4E-9EE7-5C710911810A}" srcOrd="8" destOrd="0" presId="urn:microsoft.com/office/officeart/2009/3/layout/RandomtoResultProcess"/>
    <dgm:cxn modelId="{2B08AFE6-9AD1-B44F-9C92-6FC2B897D973}" type="presParOf" srcId="{3D6A323A-9D62-1F43-8A82-D387F6F14E81}" destId="{2E7736F8-F8A5-9D43-B19F-D0896B5A4BEC}" srcOrd="9" destOrd="0" presId="urn:microsoft.com/office/officeart/2009/3/layout/RandomtoResultProcess"/>
    <dgm:cxn modelId="{6CC16EC1-41C8-0B46-BA1C-2E3DF6EF9B7F}" type="presParOf" srcId="{3D6A323A-9D62-1F43-8A82-D387F6F14E81}" destId="{E2B1E0AF-F66F-4247-884F-CEE2C00F418B}" srcOrd="10" destOrd="0" presId="urn:microsoft.com/office/officeart/2009/3/layout/RandomtoResultProcess"/>
    <dgm:cxn modelId="{38665093-F950-734A-B6E2-7A09726DC367}" type="presParOf" srcId="{3D6A323A-9D62-1F43-8A82-D387F6F14E81}" destId="{26D49A33-FB66-7A45-B677-8B73BD4D0FD1}" srcOrd="11" destOrd="0" presId="urn:microsoft.com/office/officeart/2009/3/layout/RandomtoResultProcess"/>
    <dgm:cxn modelId="{61889F8C-820E-5948-A3D0-0CC34D3815A6}" type="presParOf" srcId="{3D6A323A-9D62-1F43-8A82-D387F6F14E81}" destId="{38588040-E19D-804B-B7DE-A7F4EE97CF0E}" srcOrd="12" destOrd="0" presId="urn:microsoft.com/office/officeart/2009/3/layout/RandomtoResultProcess"/>
    <dgm:cxn modelId="{AF7FF243-1F5C-9045-9EE1-E5B3DB84F27E}" type="presParOf" srcId="{3D6A323A-9D62-1F43-8A82-D387F6F14E81}" destId="{D05AA665-C26B-D047-8418-2AA5E5D91B39}" srcOrd="13" destOrd="0" presId="urn:microsoft.com/office/officeart/2009/3/layout/RandomtoResultProcess"/>
    <dgm:cxn modelId="{BCD711B2-75C5-A443-B724-1C5AAAE1DBF0}" type="presParOf" srcId="{3D6A323A-9D62-1F43-8A82-D387F6F14E81}" destId="{33E18BFF-4C26-C742-821B-14E8426CA7B8}" srcOrd="14" destOrd="0" presId="urn:microsoft.com/office/officeart/2009/3/layout/RandomtoResultProcess"/>
    <dgm:cxn modelId="{0DA7E08F-5E29-664C-83EA-BD7475162451}" type="presParOf" srcId="{3D6A323A-9D62-1F43-8A82-D387F6F14E81}" destId="{12B7D49D-0A39-FD40-908C-CD1C6E757F87}" srcOrd="15" destOrd="0" presId="urn:microsoft.com/office/officeart/2009/3/layout/RandomtoResultProcess"/>
    <dgm:cxn modelId="{2538C43D-AC97-984B-8148-9B6DF8384E04}" type="presParOf" srcId="{3D6A323A-9D62-1F43-8A82-D387F6F14E81}" destId="{AEFB5C6E-AC47-2B4B-B759-0394916021F0}" srcOrd="16" destOrd="0" presId="urn:microsoft.com/office/officeart/2009/3/layout/RandomtoResultProcess"/>
    <dgm:cxn modelId="{25DA84A7-A722-2A44-9E6B-5D03729F1F29}" type="presParOf" srcId="{3D6A323A-9D62-1F43-8A82-D387F6F14E81}" destId="{49A34D38-A977-DF45-816D-E1939D438609}" srcOrd="17" destOrd="0" presId="urn:microsoft.com/office/officeart/2009/3/layout/RandomtoResultProcess"/>
    <dgm:cxn modelId="{22238CB4-71E2-734B-A9E8-62218DF95820}" type="presParOf" srcId="{3D6A323A-9D62-1F43-8A82-D387F6F14E81}" destId="{6291A654-D978-924B-A5EC-CBDE72757212}" srcOrd="18" destOrd="0" presId="urn:microsoft.com/office/officeart/2009/3/layout/RandomtoResultProcess"/>
    <dgm:cxn modelId="{3034186F-C9BA-DC44-A2F9-3272AEA904C8}" type="presParOf" srcId="{095684EB-0C3C-B840-AD59-650312CAE749}" destId="{0F305E42-0F9A-F545-AFEA-5BC1AB366A49}" srcOrd="1" destOrd="0" presId="urn:microsoft.com/office/officeart/2009/3/layout/RandomtoResultProcess"/>
    <dgm:cxn modelId="{F9F015FF-A7DD-9145-A327-4E712AD23DB7}" type="presParOf" srcId="{0F305E42-0F9A-F545-AFEA-5BC1AB366A49}" destId="{DE52C370-055D-164A-B841-A3E08D525EEA}" srcOrd="0" destOrd="0" presId="urn:microsoft.com/office/officeart/2009/3/layout/RandomtoResultProcess"/>
    <dgm:cxn modelId="{FAAF335E-1908-0742-AEBA-719DD8F0C36A}" type="presParOf" srcId="{0F305E42-0F9A-F545-AFEA-5BC1AB366A49}" destId="{15CCFB52-5D96-064A-9E52-641A8E34CD94}" srcOrd="1" destOrd="0" presId="urn:microsoft.com/office/officeart/2009/3/layout/RandomtoResultProcess"/>
    <dgm:cxn modelId="{B350BB2A-B6C8-EA48-B5BE-FA1FE6BEA6AD}" type="presParOf" srcId="{095684EB-0C3C-B840-AD59-650312CAE749}" destId="{7BC58EA7-B350-F844-BB8E-4034EDD5F83A}" srcOrd="2" destOrd="0" presId="urn:microsoft.com/office/officeart/2009/3/layout/RandomtoResultProcess"/>
    <dgm:cxn modelId="{97C5CDBD-BA39-6240-8601-A67752F5596E}" type="presParOf" srcId="{095684EB-0C3C-B840-AD59-650312CAE749}" destId="{7E8B278B-B142-1343-B207-EED989C78C70}" srcOrd="3" destOrd="0" presId="urn:microsoft.com/office/officeart/2009/3/layout/RandomtoResultProcess"/>
    <dgm:cxn modelId="{B2FC39A5-5E7F-474A-8438-09A224A08E3F}" type="presParOf" srcId="{7E8B278B-B142-1343-B207-EED989C78C70}" destId="{0CE60435-6B6C-2A43-A330-5EE4CFE835D8}" srcOrd="0" destOrd="0" presId="urn:microsoft.com/office/officeart/2009/3/layout/RandomtoResultProcess"/>
    <dgm:cxn modelId="{FF1FF9F6-E299-A548-912C-B85318FBD8D1}" type="presParOf" srcId="{7E8B278B-B142-1343-B207-EED989C78C70}" destId="{3F76A4FC-926E-3A47-A760-8749F50F4A02}" srcOrd="1" destOrd="0" presId="urn:microsoft.com/office/officeart/2009/3/layout/RandomtoResultProcess"/>
    <dgm:cxn modelId="{B54C3060-0B56-E241-B0AE-BC99CBA78F35}" type="presParOf" srcId="{095684EB-0C3C-B840-AD59-650312CAE749}" destId="{E9BD0AC2-8A56-D644-842F-E591FE0A304C}" srcOrd="4" destOrd="0" presId="urn:microsoft.com/office/officeart/2009/3/layout/RandomtoResultProcess"/>
    <dgm:cxn modelId="{23C724A3-B260-794B-A738-9B865D41A825}" type="presParOf" srcId="{E9BD0AC2-8A56-D644-842F-E591FE0A304C}" destId="{4724783D-7700-8043-8AE5-1F4B331E6305}" srcOrd="0" destOrd="0" presId="urn:microsoft.com/office/officeart/2009/3/layout/RandomtoResultProcess"/>
    <dgm:cxn modelId="{9311B2DD-3053-5246-9533-2CE4A1D90D23}" type="presParOf" srcId="{E9BD0AC2-8A56-D644-842F-E591FE0A304C}" destId="{5A8AFC6C-0163-F344-BF18-AA3D3B3E4A7B}"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B7068-3DDC-48B7-82D6-62EA9C017BFC}" type="doc">
      <dgm:prSet loTypeId="urn:microsoft.com/office/officeart/2005/8/layout/hierarchy3" loCatId="relationship" qsTypeId="urn:microsoft.com/office/officeart/2005/8/quickstyle/simple1" qsCatId="simple" csTypeId="urn:microsoft.com/office/officeart/2005/8/colors/colorful1#4" csCatId="colorful" phldr="1"/>
      <dgm:spPr/>
      <dgm:t>
        <a:bodyPr/>
        <a:lstStyle/>
        <a:p>
          <a:endParaRPr kumimoji="1" lang="ja-JP" altLang="en-US"/>
        </a:p>
      </dgm:t>
    </dgm:pt>
    <dgm:pt modelId="{1181ADB8-3B1C-4708-8B60-D05ABF64E1D0}">
      <dgm:prSet phldrT="[テキスト]"/>
      <dgm:spPr/>
      <dgm:t>
        <a:bodyPr/>
        <a:lstStyle/>
        <a:p>
          <a:r>
            <a:rPr kumimoji="1" lang="ja-JP" altLang="en-US" dirty="0" smtClean="0">
              <a:latin typeface="AR P丸ゴシック体M" panose="020B0600010101010101" pitchFamily="50" charset="-128"/>
              <a:ea typeface="AR P丸ゴシック体M" panose="020B0600010101010101" pitchFamily="50" charset="-128"/>
            </a:rPr>
            <a:t>固定費</a:t>
          </a:r>
          <a:endParaRPr kumimoji="1" lang="ja-JP" altLang="en-US" dirty="0">
            <a:latin typeface="AR P丸ゴシック体M" panose="020B0600010101010101" pitchFamily="50" charset="-128"/>
            <a:ea typeface="AR P丸ゴシック体M" panose="020B0600010101010101" pitchFamily="50" charset="-128"/>
          </a:endParaRPr>
        </a:p>
      </dgm:t>
    </dgm:pt>
    <dgm:pt modelId="{B71C12B4-FC65-4AC3-85BE-E671E4F60B5A}" type="parTrans" cxnId="{60FFCA28-8E75-41CD-916F-DDEEEC4AAF00}">
      <dgm:prSet/>
      <dgm:spPr/>
      <dgm:t>
        <a:bodyPr/>
        <a:lstStyle/>
        <a:p>
          <a:endParaRPr kumimoji="1" lang="ja-JP" altLang="en-US"/>
        </a:p>
      </dgm:t>
    </dgm:pt>
    <dgm:pt modelId="{D12BD862-E196-40ED-9E99-11921839B708}" type="sibTrans" cxnId="{60FFCA28-8E75-41CD-916F-DDEEEC4AAF00}">
      <dgm:prSet/>
      <dgm:spPr/>
      <dgm:t>
        <a:bodyPr/>
        <a:lstStyle/>
        <a:p>
          <a:endParaRPr kumimoji="1" lang="ja-JP" altLang="en-US"/>
        </a:p>
      </dgm:t>
    </dgm:pt>
    <dgm:pt modelId="{2CC87536-B0F2-4208-A46F-67825D9AE6E1}">
      <dgm:prSet phldrT="[テキスト]"/>
      <dgm:spPr/>
      <dgm:t>
        <a:bodyPr/>
        <a:lstStyle/>
        <a:p>
          <a:r>
            <a:rPr kumimoji="1" lang="en-US" altLang="ja-JP" dirty="0" smtClean="0">
              <a:latin typeface="AR P丸ゴシック体M" panose="020B0600010101010101" pitchFamily="50" charset="-128"/>
              <a:ea typeface="AR P丸ゴシック体M" panose="020B0600010101010101" pitchFamily="50" charset="-128"/>
            </a:rPr>
            <a:t>Protocol</a:t>
          </a:r>
        </a:p>
        <a:p>
          <a:r>
            <a:rPr kumimoji="1" lang="ja-JP" altLang="en-US" dirty="0" smtClean="0">
              <a:latin typeface="AR P丸ゴシック体M" panose="020B0600010101010101" pitchFamily="50" charset="-128"/>
              <a:ea typeface="AR P丸ゴシック体M" panose="020B0600010101010101" pitchFamily="50" charset="-128"/>
            </a:rPr>
            <a:t>各種手順作成</a:t>
          </a:r>
          <a:endParaRPr kumimoji="1" lang="ja-JP" altLang="en-US" dirty="0">
            <a:latin typeface="AR P丸ゴシック体M" panose="020B0600010101010101" pitchFamily="50" charset="-128"/>
            <a:ea typeface="AR P丸ゴシック体M" panose="020B0600010101010101" pitchFamily="50" charset="-128"/>
          </a:endParaRPr>
        </a:p>
      </dgm:t>
    </dgm:pt>
    <dgm:pt modelId="{BEFC149C-6F7A-4F78-88AA-1A6AEFB7C5A8}" type="parTrans" cxnId="{6B454DE6-2975-4178-BF88-145A51EF40FA}">
      <dgm:prSet/>
      <dgm:spPr/>
      <dgm:t>
        <a:bodyPr/>
        <a:lstStyle/>
        <a:p>
          <a:endParaRPr kumimoji="1" lang="ja-JP" altLang="en-US">
            <a:latin typeface="AR P丸ゴシック体M" panose="020B0600010101010101" pitchFamily="50" charset="-128"/>
            <a:ea typeface="AR P丸ゴシック体M" panose="020B0600010101010101" pitchFamily="50" charset="-128"/>
          </a:endParaRPr>
        </a:p>
      </dgm:t>
    </dgm:pt>
    <dgm:pt modelId="{2DFC40DB-8580-4C29-B412-E8932BD98FA9}" type="sibTrans" cxnId="{6B454DE6-2975-4178-BF88-145A51EF40FA}">
      <dgm:prSet/>
      <dgm:spPr/>
      <dgm:t>
        <a:bodyPr/>
        <a:lstStyle/>
        <a:p>
          <a:endParaRPr kumimoji="1" lang="ja-JP" altLang="en-US"/>
        </a:p>
      </dgm:t>
    </dgm:pt>
    <dgm:pt modelId="{B7D31DF0-3B4C-486D-BB9D-76FCE03102C8}">
      <dgm:prSet phldrT="[テキスト]"/>
      <dgm:spPr/>
      <dgm:t>
        <a:bodyPr/>
        <a:lstStyle/>
        <a:p>
          <a:r>
            <a:rPr kumimoji="1" lang="en-US" altLang="ja-JP" dirty="0" smtClean="0">
              <a:latin typeface="AR P丸ゴシック体M" panose="020B0600010101010101" pitchFamily="50" charset="-128"/>
              <a:ea typeface="AR P丸ゴシック体M" panose="020B0600010101010101" pitchFamily="50" charset="-128"/>
            </a:rPr>
            <a:t>DB</a:t>
          </a:r>
          <a:r>
            <a:rPr kumimoji="1" lang="ja-JP" altLang="en-US" dirty="0" smtClean="0">
              <a:latin typeface="AR P丸ゴシック体M" panose="020B0600010101010101" pitchFamily="50" charset="-128"/>
              <a:ea typeface="AR P丸ゴシック体M" panose="020B0600010101010101" pitchFamily="50" charset="-128"/>
            </a:rPr>
            <a:t>構築費用</a:t>
          </a:r>
          <a:endParaRPr kumimoji="1" lang="ja-JP" altLang="en-US" dirty="0">
            <a:latin typeface="AR P丸ゴシック体M" panose="020B0600010101010101" pitchFamily="50" charset="-128"/>
            <a:ea typeface="AR P丸ゴシック体M" panose="020B0600010101010101" pitchFamily="50" charset="-128"/>
          </a:endParaRPr>
        </a:p>
      </dgm:t>
    </dgm:pt>
    <dgm:pt modelId="{EC16F81B-8112-48A2-80A3-DD2B9AEF59B8}" type="parTrans" cxnId="{5E8D0DC3-4295-4A72-AAA4-BFA0BED49B36}">
      <dgm:prSet/>
      <dgm:spPr/>
      <dgm:t>
        <a:bodyPr/>
        <a:lstStyle/>
        <a:p>
          <a:endParaRPr kumimoji="1" lang="ja-JP" altLang="en-US">
            <a:latin typeface="AR P丸ゴシック体M" panose="020B0600010101010101" pitchFamily="50" charset="-128"/>
            <a:ea typeface="AR P丸ゴシック体M" panose="020B0600010101010101" pitchFamily="50" charset="-128"/>
          </a:endParaRPr>
        </a:p>
      </dgm:t>
    </dgm:pt>
    <dgm:pt modelId="{1FE68402-2815-4C3C-8096-0A39F205709A}" type="sibTrans" cxnId="{5E8D0DC3-4295-4A72-AAA4-BFA0BED49B36}">
      <dgm:prSet/>
      <dgm:spPr/>
      <dgm:t>
        <a:bodyPr/>
        <a:lstStyle/>
        <a:p>
          <a:endParaRPr kumimoji="1" lang="ja-JP" altLang="en-US"/>
        </a:p>
      </dgm:t>
    </dgm:pt>
    <dgm:pt modelId="{7C874562-95E8-4705-9BCA-27C4766DB9FE}">
      <dgm:prSet phldrT="[テキスト]"/>
      <dgm:spPr/>
      <dgm:t>
        <a:bodyPr/>
        <a:lstStyle/>
        <a:p>
          <a:r>
            <a:rPr kumimoji="1" lang="ja-JP" altLang="en-US" dirty="0" smtClean="0">
              <a:latin typeface="AR P丸ゴシック体M" panose="020B0600010101010101" pitchFamily="50" charset="-128"/>
              <a:ea typeface="AR P丸ゴシック体M" panose="020B0600010101010101" pitchFamily="50" charset="-128"/>
            </a:rPr>
            <a:t>変動費</a:t>
          </a:r>
          <a:endParaRPr kumimoji="1" lang="ja-JP" altLang="en-US" dirty="0">
            <a:latin typeface="AR P丸ゴシック体M" panose="020B0600010101010101" pitchFamily="50" charset="-128"/>
            <a:ea typeface="AR P丸ゴシック体M" panose="020B0600010101010101" pitchFamily="50" charset="-128"/>
          </a:endParaRPr>
        </a:p>
      </dgm:t>
    </dgm:pt>
    <dgm:pt modelId="{F206B660-BFAB-4981-9AD1-DDA15B51FA8E}" type="parTrans" cxnId="{EB30E94A-3896-4C90-9997-82CE04D4A06D}">
      <dgm:prSet/>
      <dgm:spPr/>
      <dgm:t>
        <a:bodyPr/>
        <a:lstStyle/>
        <a:p>
          <a:endParaRPr kumimoji="1" lang="ja-JP" altLang="en-US"/>
        </a:p>
      </dgm:t>
    </dgm:pt>
    <dgm:pt modelId="{A3629C96-37B4-404F-8486-E459A0774075}" type="sibTrans" cxnId="{EB30E94A-3896-4C90-9997-82CE04D4A06D}">
      <dgm:prSet/>
      <dgm:spPr/>
      <dgm:t>
        <a:bodyPr/>
        <a:lstStyle/>
        <a:p>
          <a:endParaRPr kumimoji="1" lang="ja-JP" altLang="en-US"/>
        </a:p>
      </dgm:t>
    </dgm:pt>
    <dgm:pt modelId="{C0499847-6803-451A-9B01-A552EC5F73E1}">
      <dgm:prSet phldrT="[テキスト]"/>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dirty="0" smtClean="0">
              <a:latin typeface="AR P丸ゴシック体M" panose="020B0600010101010101" pitchFamily="50" charset="-128"/>
              <a:ea typeface="AR P丸ゴシック体M" panose="020B0600010101010101" pitchFamily="50" charset="-128"/>
            </a:rPr>
            <a:t>モニタリング・</a:t>
          </a:r>
          <a:r>
            <a:rPr kumimoji="1" lang="en-US" altLang="ja-JP" dirty="0" smtClean="0">
              <a:latin typeface="AR P丸ゴシック体M" panose="020B0600010101010101" pitchFamily="50" charset="-128"/>
              <a:ea typeface="AR P丸ゴシック体M" panose="020B0600010101010101" pitchFamily="50" charset="-128"/>
            </a:rPr>
            <a:t>DM</a:t>
          </a:r>
          <a:r>
            <a:rPr kumimoji="1" lang="ja-JP" altLang="en-US" dirty="0" smtClean="0">
              <a:latin typeface="AR P丸ゴシック体M" panose="020B0600010101010101" pitchFamily="50" charset="-128"/>
              <a:ea typeface="AR P丸ゴシック体M" panose="020B0600010101010101" pitchFamily="50" charset="-128"/>
            </a:rPr>
            <a:t>・</a:t>
          </a:r>
          <a:r>
            <a:rPr kumimoji="1" lang="ja-JP" altLang="en-US" dirty="0" smtClean="0"/>
            <a:t>監査</a:t>
          </a:r>
        </a:p>
      </dgm:t>
    </dgm:pt>
    <dgm:pt modelId="{AEB03F13-8C46-4BC6-A17D-517E5D7BEF04}" type="parTrans" cxnId="{4E6C460E-2418-4828-95E0-6D4BD903CEE6}">
      <dgm:prSet/>
      <dgm:spPr/>
      <dgm:t>
        <a:bodyPr/>
        <a:lstStyle/>
        <a:p>
          <a:endParaRPr kumimoji="1" lang="ja-JP" altLang="en-US">
            <a:latin typeface="AR P丸ゴシック体M" panose="020B0600010101010101" pitchFamily="50" charset="-128"/>
            <a:ea typeface="AR P丸ゴシック体M" panose="020B0600010101010101" pitchFamily="50" charset="-128"/>
          </a:endParaRPr>
        </a:p>
      </dgm:t>
    </dgm:pt>
    <dgm:pt modelId="{FB08C46C-0460-4235-9AFC-F044BB4D3BF3}" type="sibTrans" cxnId="{4E6C460E-2418-4828-95E0-6D4BD903CEE6}">
      <dgm:prSet/>
      <dgm:spPr/>
      <dgm:t>
        <a:bodyPr/>
        <a:lstStyle/>
        <a:p>
          <a:endParaRPr kumimoji="1" lang="ja-JP" altLang="en-US"/>
        </a:p>
      </dgm:t>
    </dgm:pt>
    <dgm:pt modelId="{70381994-8EFB-438C-BD2D-EB18935BFA77}">
      <dgm:prSet phldrT="[テキスト]"/>
      <dgm:spPr/>
      <dgm:t>
        <a:bodyPr/>
        <a:lstStyle/>
        <a:p>
          <a:r>
            <a:rPr kumimoji="1" lang="ja-JP" altLang="en-US" dirty="0" smtClean="0">
              <a:latin typeface="AR P丸ゴシック体M" panose="020B0600010101010101" pitchFamily="50" charset="-128"/>
              <a:ea typeface="AR P丸ゴシック体M" panose="020B0600010101010101" pitchFamily="50" charset="-128"/>
            </a:rPr>
            <a:t>臨床検査費</a:t>
          </a:r>
          <a:endParaRPr kumimoji="1" lang="en-US" altLang="ja-JP" dirty="0" smtClean="0">
            <a:latin typeface="AR P丸ゴシック体M" panose="020B0600010101010101" pitchFamily="50" charset="-128"/>
            <a:ea typeface="AR P丸ゴシック体M" panose="020B0600010101010101" pitchFamily="50" charset="-128"/>
          </a:endParaRPr>
        </a:p>
        <a:p>
          <a:r>
            <a:rPr kumimoji="1" lang="ja-JP" altLang="en-US" dirty="0" smtClean="0">
              <a:latin typeface="AR P丸ゴシック体M" panose="020B0600010101010101" pitchFamily="50" charset="-128"/>
              <a:ea typeface="AR P丸ゴシック体M" panose="020B0600010101010101" pitchFamily="50" charset="-128"/>
            </a:rPr>
            <a:t>薬剤費</a:t>
          </a:r>
          <a:endParaRPr kumimoji="1" lang="ja-JP" altLang="en-US" dirty="0">
            <a:latin typeface="AR P丸ゴシック体M" panose="020B0600010101010101" pitchFamily="50" charset="-128"/>
            <a:ea typeface="AR P丸ゴシック体M" panose="020B0600010101010101" pitchFamily="50" charset="-128"/>
          </a:endParaRPr>
        </a:p>
      </dgm:t>
    </dgm:pt>
    <dgm:pt modelId="{CA35C7CE-B10E-4EC7-A401-B0DBFECD4F92}" type="parTrans" cxnId="{4C579A6F-366F-4DD7-AA27-95E382E6F7DB}">
      <dgm:prSet/>
      <dgm:spPr/>
      <dgm:t>
        <a:bodyPr/>
        <a:lstStyle/>
        <a:p>
          <a:endParaRPr kumimoji="1" lang="ja-JP" altLang="en-US">
            <a:latin typeface="AR P丸ゴシック体M" panose="020B0600010101010101" pitchFamily="50" charset="-128"/>
            <a:ea typeface="AR P丸ゴシック体M" panose="020B0600010101010101" pitchFamily="50" charset="-128"/>
          </a:endParaRPr>
        </a:p>
      </dgm:t>
    </dgm:pt>
    <dgm:pt modelId="{AE0B3F42-DF27-4684-B2F7-075769492C6F}" type="sibTrans" cxnId="{4C579A6F-366F-4DD7-AA27-95E382E6F7DB}">
      <dgm:prSet/>
      <dgm:spPr/>
      <dgm:t>
        <a:bodyPr/>
        <a:lstStyle/>
        <a:p>
          <a:endParaRPr kumimoji="1" lang="ja-JP" altLang="en-US"/>
        </a:p>
      </dgm:t>
    </dgm:pt>
    <dgm:pt modelId="{48179043-40EF-48F9-9FAD-013F52AFE592}">
      <dgm:prSet/>
      <dgm:spPr/>
      <dgm:t>
        <a:bodyPr/>
        <a:lstStyle/>
        <a:p>
          <a:r>
            <a:rPr kumimoji="1" lang="ja-JP" altLang="en-US" dirty="0" smtClean="0">
              <a:latin typeface="AR P丸ゴシック体M" panose="020B0600010101010101" pitchFamily="50" charset="-128"/>
              <a:ea typeface="AR P丸ゴシック体M" panose="020B0600010101010101" pitchFamily="50" charset="-128"/>
            </a:rPr>
            <a:t>研究機関</a:t>
          </a:r>
          <a:endParaRPr kumimoji="1" lang="ja-JP" altLang="en-US" dirty="0">
            <a:latin typeface="AR P丸ゴシック体M" panose="020B0600010101010101" pitchFamily="50" charset="-128"/>
            <a:ea typeface="AR P丸ゴシック体M" panose="020B0600010101010101" pitchFamily="50" charset="-128"/>
          </a:endParaRPr>
        </a:p>
      </dgm:t>
    </dgm:pt>
    <dgm:pt modelId="{DEE778CB-348A-4E16-B1D6-862B8AF78193}" type="parTrans" cxnId="{DC42219A-1D43-42C1-B189-6BA6443BDC4C}">
      <dgm:prSet/>
      <dgm:spPr/>
      <dgm:t>
        <a:bodyPr/>
        <a:lstStyle/>
        <a:p>
          <a:endParaRPr kumimoji="1" lang="ja-JP" altLang="en-US"/>
        </a:p>
      </dgm:t>
    </dgm:pt>
    <dgm:pt modelId="{659DC7CF-51B0-45BD-B687-8B1DBE4EEC42}" type="sibTrans" cxnId="{DC42219A-1D43-42C1-B189-6BA6443BDC4C}">
      <dgm:prSet/>
      <dgm:spPr/>
      <dgm:t>
        <a:bodyPr/>
        <a:lstStyle/>
        <a:p>
          <a:endParaRPr kumimoji="1" lang="ja-JP" altLang="en-US"/>
        </a:p>
      </dgm:t>
    </dgm:pt>
    <dgm:pt modelId="{42ADE2A4-5E97-4118-81A9-17A82B9C0BF8}">
      <dgm:prSet/>
      <dgm:spPr/>
      <dgm:t>
        <a:bodyPr/>
        <a:lstStyle/>
        <a:p>
          <a:r>
            <a:rPr kumimoji="1" lang="ja-JP" altLang="en-US" dirty="0" smtClean="0">
              <a:latin typeface="AR P丸ゴシック体M" panose="020B0600010101010101" pitchFamily="50" charset="-128"/>
              <a:ea typeface="AR P丸ゴシック体M" panose="020B0600010101010101" pitchFamily="50" charset="-128"/>
            </a:rPr>
            <a:t>手続き・研究費</a:t>
          </a:r>
          <a:endParaRPr kumimoji="1" lang="ja-JP" altLang="en-US" dirty="0">
            <a:latin typeface="AR P丸ゴシック体M" panose="020B0600010101010101" pitchFamily="50" charset="-128"/>
            <a:ea typeface="AR P丸ゴシック体M" panose="020B0600010101010101" pitchFamily="50" charset="-128"/>
          </a:endParaRPr>
        </a:p>
      </dgm:t>
    </dgm:pt>
    <dgm:pt modelId="{6FABBC41-0237-4A08-B8C6-001925911C82}" type="parTrans" cxnId="{E7095598-95D1-4264-8321-881276FE3D68}">
      <dgm:prSet/>
      <dgm:spPr/>
      <dgm:t>
        <a:bodyPr/>
        <a:lstStyle/>
        <a:p>
          <a:endParaRPr kumimoji="1" lang="ja-JP" altLang="en-US">
            <a:latin typeface="AR P丸ゴシック体M" panose="020B0600010101010101" pitchFamily="50" charset="-128"/>
            <a:ea typeface="AR P丸ゴシック体M" panose="020B0600010101010101" pitchFamily="50" charset="-128"/>
          </a:endParaRPr>
        </a:p>
      </dgm:t>
    </dgm:pt>
    <dgm:pt modelId="{A1DD422E-0C46-4EA1-A6DB-0A8F1E27615D}" type="sibTrans" cxnId="{E7095598-95D1-4264-8321-881276FE3D68}">
      <dgm:prSet/>
      <dgm:spPr/>
      <dgm:t>
        <a:bodyPr/>
        <a:lstStyle/>
        <a:p>
          <a:endParaRPr kumimoji="1" lang="ja-JP" altLang="en-US"/>
        </a:p>
      </dgm:t>
    </dgm:pt>
    <dgm:pt modelId="{3942ABCA-A485-455B-860E-BBD5641BAAB5}">
      <dgm:prSet/>
      <dgm:spPr/>
      <dgm:t>
        <a:bodyPr/>
        <a:lstStyle/>
        <a:p>
          <a:r>
            <a:rPr kumimoji="1" lang="en-US" altLang="ja-JP" dirty="0" smtClean="0">
              <a:latin typeface="AR P丸ゴシック体M" panose="020B0600010101010101" pitchFamily="50" charset="-128"/>
              <a:ea typeface="AR P丸ゴシック体M" panose="020B0600010101010101" pitchFamily="50" charset="-128"/>
            </a:rPr>
            <a:t>CRC</a:t>
          </a:r>
          <a:r>
            <a:rPr kumimoji="1" lang="ja-JP" altLang="en-US" dirty="0" smtClean="0">
              <a:latin typeface="AR P丸ゴシック体M" panose="020B0600010101010101" pitchFamily="50" charset="-128"/>
              <a:ea typeface="AR P丸ゴシック体M" panose="020B0600010101010101" pitchFamily="50" charset="-128"/>
            </a:rPr>
            <a:t>費用</a:t>
          </a:r>
          <a:endParaRPr kumimoji="1" lang="ja-JP" altLang="en-US" dirty="0">
            <a:latin typeface="AR P丸ゴシック体M" panose="020B0600010101010101" pitchFamily="50" charset="-128"/>
            <a:ea typeface="AR P丸ゴシック体M" panose="020B0600010101010101" pitchFamily="50" charset="-128"/>
          </a:endParaRPr>
        </a:p>
      </dgm:t>
    </dgm:pt>
    <dgm:pt modelId="{DD8905C8-6463-4BDC-9E6A-D8CE4EF7C2E1}" type="parTrans" cxnId="{56A77E09-A5A4-4331-A6D4-1D3EB104033A}">
      <dgm:prSet/>
      <dgm:spPr/>
      <dgm:t>
        <a:bodyPr/>
        <a:lstStyle/>
        <a:p>
          <a:endParaRPr kumimoji="1" lang="ja-JP" altLang="en-US">
            <a:latin typeface="AR P丸ゴシック体M" panose="020B0600010101010101" pitchFamily="50" charset="-128"/>
            <a:ea typeface="AR P丸ゴシック体M" panose="020B0600010101010101" pitchFamily="50" charset="-128"/>
          </a:endParaRPr>
        </a:p>
      </dgm:t>
    </dgm:pt>
    <dgm:pt modelId="{2FCEDE35-142D-4E4B-9AC2-A19FFEEE3497}" type="sibTrans" cxnId="{56A77E09-A5A4-4331-A6D4-1D3EB104033A}">
      <dgm:prSet/>
      <dgm:spPr/>
      <dgm:t>
        <a:bodyPr/>
        <a:lstStyle/>
        <a:p>
          <a:endParaRPr kumimoji="1" lang="ja-JP" altLang="en-US"/>
        </a:p>
      </dgm:t>
    </dgm:pt>
    <dgm:pt modelId="{542F743A-4469-471B-8786-A61EF1242808}">
      <dgm:prSet/>
      <dgm:spPr/>
      <dgm:t>
        <a:bodyPr/>
        <a:lstStyle/>
        <a:p>
          <a:r>
            <a:rPr kumimoji="1" lang="ja-JP" altLang="en-US" dirty="0" smtClean="0">
              <a:latin typeface="AR P丸ゴシック体M" panose="020B0600010101010101" pitchFamily="50" charset="-128"/>
              <a:ea typeface="AR P丸ゴシック体M" panose="020B0600010101010101" pitchFamily="50" charset="-128"/>
            </a:rPr>
            <a:t>解析．結果報告・論文作成</a:t>
          </a:r>
          <a:endParaRPr kumimoji="1" lang="ja-JP" altLang="en-US" dirty="0">
            <a:latin typeface="AR P丸ゴシック体M" panose="020B0600010101010101" pitchFamily="50" charset="-128"/>
            <a:ea typeface="AR P丸ゴシック体M" panose="020B0600010101010101" pitchFamily="50" charset="-128"/>
          </a:endParaRPr>
        </a:p>
      </dgm:t>
    </dgm:pt>
    <dgm:pt modelId="{7229807B-6EDB-44E4-A3F4-CA3ACD056658}" type="parTrans" cxnId="{6D59FC69-AC40-46D6-8892-8B2508969444}">
      <dgm:prSet/>
      <dgm:spPr/>
      <dgm:t>
        <a:bodyPr/>
        <a:lstStyle/>
        <a:p>
          <a:endParaRPr kumimoji="1" lang="ja-JP" altLang="en-US">
            <a:latin typeface="AR P丸ゴシック体M" panose="020B0600010101010101" pitchFamily="50" charset="-128"/>
            <a:ea typeface="AR P丸ゴシック体M" panose="020B0600010101010101" pitchFamily="50" charset="-128"/>
          </a:endParaRPr>
        </a:p>
      </dgm:t>
    </dgm:pt>
    <dgm:pt modelId="{DD195957-477B-42B8-A8BE-B8C4484747B8}" type="sibTrans" cxnId="{6D59FC69-AC40-46D6-8892-8B2508969444}">
      <dgm:prSet/>
      <dgm:spPr/>
      <dgm:t>
        <a:bodyPr/>
        <a:lstStyle/>
        <a:p>
          <a:endParaRPr kumimoji="1" lang="ja-JP" altLang="en-US"/>
        </a:p>
      </dgm:t>
    </dgm:pt>
    <dgm:pt modelId="{07830A6C-B42B-451C-A1A9-5FEAA71D61AA}">
      <dgm:prSet/>
      <dgm:spPr/>
      <dgm:t>
        <a:bodyPr/>
        <a:lstStyle/>
        <a:p>
          <a:r>
            <a:rPr kumimoji="1" lang="en-US" altLang="ja-JP" dirty="0" smtClean="0">
              <a:latin typeface="AR P丸ゴシック体M" panose="020B0600010101010101" pitchFamily="50" charset="-128"/>
              <a:ea typeface="AR P丸ゴシック体M" panose="020B0600010101010101" pitchFamily="50" charset="-128"/>
            </a:rPr>
            <a:t>DB</a:t>
          </a:r>
          <a:r>
            <a:rPr kumimoji="1" lang="ja-JP" altLang="en-US" dirty="0" smtClean="0">
              <a:latin typeface="AR P丸ゴシック体M" panose="020B0600010101010101" pitchFamily="50" charset="-128"/>
              <a:ea typeface="AR P丸ゴシック体M" panose="020B0600010101010101" pitchFamily="50" charset="-128"/>
            </a:rPr>
            <a:t>管理</a:t>
          </a:r>
          <a:endParaRPr kumimoji="1" lang="en-US" altLang="ja-JP" dirty="0" smtClean="0">
            <a:latin typeface="AR P丸ゴシック体M" panose="020B0600010101010101" pitchFamily="50" charset="-128"/>
            <a:ea typeface="AR P丸ゴシック体M" panose="020B0600010101010101" pitchFamily="50" charset="-128"/>
          </a:endParaRPr>
        </a:p>
        <a:p>
          <a:r>
            <a:rPr kumimoji="1" lang="ja-JP" altLang="en-US" dirty="0" smtClean="0">
              <a:latin typeface="AR P丸ゴシック体M" panose="020B0600010101010101" pitchFamily="50" charset="-128"/>
              <a:ea typeface="AR P丸ゴシック体M" panose="020B0600010101010101" pitchFamily="50" charset="-128"/>
            </a:rPr>
            <a:t>文書保管</a:t>
          </a:r>
          <a:endParaRPr kumimoji="1" lang="ja-JP" altLang="en-US" dirty="0"/>
        </a:p>
      </dgm:t>
    </dgm:pt>
    <dgm:pt modelId="{E2E44F42-F801-45DD-BA4A-E2149FAECA4A}" type="parTrans" cxnId="{B4454E50-741D-432F-813D-C6A9F983F508}">
      <dgm:prSet/>
      <dgm:spPr/>
      <dgm:t>
        <a:bodyPr/>
        <a:lstStyle/>
        <a:p>
          <a:endParaRPr kumimoji="1" lang="ja-JP" altLang="en-US"/>
        </a:p>
      </dgm:t>
    </dgm:pt>
    <dgm:pt modelId="{10353764-A666-4E7D-9FDF-E952BC9A0668}" type="sibTrans" cxnId="{B4454E50-741D-432F-813D-C6A9F983F508}">
      <dgm:prSet/>
      <dgm:spPr/>
      <dgm:t>
        <a:bodyPr/>
        <a:lstStyle/>
        <a:p>
          <a:endParaRPr kumimoji="1" lang="ja-JP" altLang="en-US"/>
        </a:p>
      </dgm:t>
    </dgm:pt>
    <dgm:pt modelId="{25CC60A3-6821-478D-91D7-DD9A0D40031D}">
      <dgm:prSet/>
      <dgm:spPr/>
      <dgm:t>
        <a:bodyPr/>
        <a:lstStyle/>
        <a:p>
          <a:r>
            <a:rPr kumimoji="1" lang="ja-JP" altLang="en-US" dirty="0" smtClean="0"/>
            <a:t>負担軽減費</a:t>
          </a:r>
          <a:endParaRPr kumimoji="1" lang="en-US" altLang="ja-JP" dirty="0" smtClean="0"/>
        </a:p>
        <a:p>
          <a:r>
            <a:rPr kumimoji="1" lang="ja-JP" altLang="en-US" dirty="0" smtClean="0"/>
            <a:t>医療補償</a:t>
          </a:r>
          <a:endParaRPr kumimoji="1" lang="ja-JP" altLang="en-US" dirty="0"/>
        </a:p>
      </dgm:t>
    </dgm:pt>
    <dgm:pt modelId="{D6869F0F-02B5-4F9C-ABC5-277019F8A336}" type="parTrans" cxnId="{18BE1C40-677B-444F-9E94-084FDAB4D3D5}">
      <dgm:prSet/>
      <dgm:spPr/>
      <dgm:t>
        <a:bodyPr/>
        <a:lstStyle/>
        <a:p>
          <a:endParaRPr kumimoji="1" lang="ja-JP" altLang="en-US"/>
        </a:p>
      </dgm:t>
    </dgm:pt>
    <dgm:pt modelId="{BD5C4DA6-D251-40EB-A124-C38F958E6D3C}" type="sibTrans" cxnId="{18BE1C40-677B-444F-9E94-084FDAB4D3D5}">
      <dgm:prSet/>
      <dgm:spPr/>
      <dgm:t>
        <a:bodyPr/>
        <a:lstStyle/>
        <a:p>
          <a:endParaRPr kumimoji="1" lang="ja-JP" altLang="en-US"/>
        </a:p>
      </dgm:t>
    </dgm:pt>
    <dgm:pt modelId="{5FC687FA-409D-4417-A562-D563CB6B355B}" type="pres">
      <dgm:prSet presAssocID="{218B7068-3DDC-48B7-82D6-62EA9C017BFC}" presName="diagram" presStyleCnt="0">
        <dgm:presLayoutVars>
          <dgm:chPref val="1"/>
          <dgm:dir/>
          <dgm:animOne val="branch"/>
          <dgm:animLvl val="lvl"/>
          <dgm:resizeHandles/>
        </dgm:presLayoutVars>
      </dgm:prSet>
      <dgm:spPr/>
      <dgm:t>
        <a:bodyPr/>
        <a:lstStyle/>
        <a:p>
          <a:endParaRPr kumimoji="1" lang="ja-JP" altLang="en-US"/>
        </a:p>
      </dgm:t>
    </dgm:pt>
    <dgm:pt modelId="{23A73754-5E7F-41AE-A511-E541A8EAF655}" type="pres">
      <dgm:prSet presAssocID="{1181ADB8-3B1C-4708-8B60-D05ABF64E1D0}" presName="root" presStyleCnt="0"/>
      <dgm:spPr/>
    </dgm:pt>
    <dgm:pt modelId="{138F8F1A-CA33-48D9-8A73-57EB08C8A501}" type="pres">
      <dgm:prSet presAssocID="{1181ADB8-3B1C-4708-8B60-D05ABF64E1D0}" presName="rootComposite" presStyleCnt="0"/>
      <dgm:spPr/>
    </dgm:pt>
    <dgm:pt modelId="{3B4D03D9-E137-4A18-8B76-EB24F9804515}" type="pres">
      <dgm:prSet presAssocID="{1181ADB8-3B1C-4708-8B60-D05ABF64E1D0}" presName="rootText" presStyleLbl="node1" presStyleIdx="0" presStyleCnt="3"/>
      <dgm:spPr/>
      <dgm:t>
        <a:bodyPr/>
        <a:lstStyle/>
        <a:p>
          <a:endParaRPr kumimoji="1" lang="ja-JP" altLang="en-US"/>
        </a:p>
      </dgm:t>
    </dgm:pt>
    <dgm:pt modelId="{8A197D57-A287-4E62-B2C4-93F28E7375EF}" type="pres">
      <dgm:prSet presAssocID="{1181ADB8-3B1C-4708-8B60-D05ABF64E1D0}" presName="rootConnector" presStyleLbl="node1" presStyleIdx="0" presStyleCnt="3"/>
      <dgm:spPr/>
      <dgm:t>
        <a:bodyPr/>
        <a:lstStyle/>
        <a:p>
          <a:endParaRPr kumimoji="1" lang="ja-JP" altLang="en-US"/>
        </a:p>
      </dgm:t>
    </dgm:pt>
    <dgm:pt modelId="{78FA9C86-30EA-4DC4-A713-25AE65046E27}" type="pres">
      <dgm:prSet presAssocID="{1181ADB8-3B1C-4708-8B60-D05ABF64E1D0}" presName="childShape" presStyleCnt="0"/>
      <dgm:spPr/>
    </dgm:pt>
    <dgm:pt modelId="{D2F2D11A-51FE-4A7A-B857-A5EF2817F506}" type="pres">
      <dgm:prSet presAssocID="{BEFC149C-6F7A-4F78-88AA-1A6AEFB7C5A8}" presName="Name13" presStyleLbl="parChTrans1D2" presStyleIdx="0" presStyleCnt="9"/>
      <dgm:spPr/>
      <dgm:t>
        <a:bodyPr/>
        <a:lstStyle/>
        <a:p>
          <a:endParaRPr kumimoji="1" lang="ja-JP" altLang="en-US"/>
        </a:p>
      </dgm:t>
    </dgm:pt>
    <dgm:pt modelId="{8AE9D3B0-A28E-44DF-9181-41F606313A6D}" type="pres">
      <dgm:prSet presAssocID="{2CC87536-B0F2-4208-A46F-67825D9AE6E1}" presName="childText" presStyleLbl="bgAcc1" presStyleIdx="0" presStyleCnt="9">
        <dgm:presLayoutVars>
          <dgm:bulletEnabled val="1"/>
        </dgm:presLayoutVars>
      </dgm:prSet>
      <dgm:spPr/>
      <dgm:t>
        <a:bodyPr/>
        <a:lstStyle/>
        <a:p>
          <a:endParaRPr kumimoji="1" lang="ja-JP" altLang="en-US"/>
        </a:p>
      </dgm:t>
    </dgm:pt>
    <dgm:pt modelId="{E193418A-311E-45D2-AF21-C9EE950A3F0C}" type="pres">
      <dgm:prSet presAssocID="{EC16F81B-8112-48A2-80A3-DD2B9AEF59B8}" presName="Name13" presStyleLbl="parChTrans1D2" presStyleIdx="1" presStyleCnt="9"/>
      <dgm:spPr/>
      <dgm:t>
        <a:bodyPr/>
        <a:lstStyle/>
        <a:p>
          <a:endParaRPr kumimoji="1" lang="ja-JP" altLang="en-US"/>
        </a:p>
      </dgm:t>
    </dgm:pt>
    <dgm:pt modelId="{D644B56F-F3C0-4737-9890-17F612130005}" type="pres">
      <dgm:prSet presAssocID="{B7D31DF0-3B4C-486D-BB9D-76FCE03102C8}" presName="childText" presStyleLbl="bgAcc1" presStyleIdx="1" presStyleCnt="9">
        <dgm:presLayoutVars>
          <dgm:bulletEnabled val="1"/>
        </dgm:presLayoutVars>
      </dgm:prSet>
      <dgm:spPr/>
      <dgm:t>
        <a:bodyPr/>
        <a:lstStyle/>
        <a:p>
          <a:endParaRPr kumimoji="1" lang="ja-JP" altLang="en-US"/>
        </a:p>
      </dgm:t>
    </dgm:pt>
    <dgm:pt modelId="{D93DB030-33A4-4030-A9F8-30262F6B44BB}" type="pres">
      <dgm:prSet presAssocID="{7229807B-6EDB-44E4-A3F4-CA3ACD056658}" presName="Name13" presStyleLbl="parChTrans1D2" presStyleIdx="2" presStyleCnt="9"/>
      <dgm:spPr/>
      <dgm:t>
        <a:bodyPr/>
        <a:lstStyle/>
        <a:p>
          <a:endParaRPr kumimoji="1" lang="ja-JP" altLang="en-US"/>
        </a:p>
      </dgm:t>
    </dgm:pt>
    <dgm:pt modelId="{33383D92-2A86-4476-AD45-8531745C38AF}" type="pres">
      <dgm:prSet presAssocID="{542F743A-4469-471B-8786-A61EF1242808}" presName="childText" presStyleLbl="bgAcc1" presStyleIdx="2" presStyleCnt="9">
        <dgm:presLayoutVars>
          <dgm:bulletEnabled val="1"/>
        </dgm:presLayoutVars>
      </dgm:prSet>
      <dgm:spPr/>
      <dgm:t>
        <a:bodyPr/>
        <a:lstStyle/>
        <a:p>
          <a:endParaRPr kumimoji="1" lang="ja-JP" altLang="en-US"/>
        </a:p>
      </dgm:t>
    </dgm:pt>
    <dgm:pt modelId="{D72C5932-516B-4E8E-9927-44A9D92B7894}" type="pres">
      <dgm:prSet presAssocID="{7C874562-95E8-4705-9BCA-27C4766DB9FE}" presName="root" presStyleCnt="0"/>
      <dgm:spPr/>
    </dgm:pt>
    <dgm:pt modelId="{02935051-D1E6-48FE-81BB-C54EB3979CDB}" type="pres">
      <dgm:prSet presAssocID="{7C874562-95E8-4705-9BCA-27C4766DB9FE}" presName="rootComposite" presStyleCnt="0"/>
      <dgm:spPr/>
    </dgm:pt>
    <dgm:pt modelId="{1C12E53B-73F2-4F26-8FC5-1424603C619A}" type="pres">
      <dgm:prSet presAssocID="{7C874562-95E8-4705-9BCA-27C4766DB9FE}" presName="rootText" presStyleLbl="node1" presStyleIdx="1" presStyleCnt="3"/>
      <dgm:spPr/>
      <dgm:t>
        <a:bodyPr/>
        <a:lstStyle/>
        <a:p>
          <a:endParaRPr kumimoji="1" lang="ja-JP" altLang="en-US"/>
        </a:p>
      </dgm:t>
    </dgm:pt>
    <dgm:pt modelId="{28BBF336-84A2-49D1-8B39-B95358CDC9FC}" type="pres">
      <dgm:prSet presAssocID="{7C874562-95E8-4705-9BCA-27C4766DB9FE}" presName="rootConnector" presStyleLbl="node1" presStyleIdx="1" presStyleCnt="3"/>
      <dgm:spPr/>
      <dgm:t>
        <a:bodyPr/>
        <a:lstStyle/>
        <a:p>
          <a:endParaRPr kumimoji="1" lang="ja-JP" altLang="en-US"/>
        </a:p>
      </dgm:t>
    </dgm:pt>
    <dgm:pt modelId="{C7C5A1D9-03B5-47B0-8F00-79BC5818B79A}" type="pres">
      <dgm:prSet presAssocID="{7C874562-95E8-4705-9BCA-27C4766DB9FE}" presName="childShape" presStyleCnt="0"/>
      <dgm:spPr/>
    </dgm:pt>
    <dgm:pt modelId="{F435182D-64DE-4297-89B1-E9150CA7ECB8}" type="pres">
      <dgm:prSet presAssocID="{AEB03F13-8C46-4BC6-A17D-517E5D7BEF04}" presName="Name13" presStyleLbl="parChTrans1D2" presStyleIdx="3" presStyleCnt="9"/>
      <dgm:spPr/>
      <dgm:t>
        <a:bodyPr/>
        <a:lstStyle/>
        <a:p>
          <a:endParaRPr kumimoji="1" lang="ja-JP" altLang="en-US"/>
        </a:p>
      </dgm:t>
    </dgm:pt>
    <dgm:pt modelId="{8B093080-8650-4831-BA9C-3731684A69D4}" type="pres">
      <dgm:prSet presAssocID="{C0499847-6803-451A-9B01-A552EC5F73E1}" presName="childText" presStyleLbl="bgAcc1" presStyleIdx="3" presStyleCnt="9">
        <dgm:presLayoutVars>
          <dgm:bulletEnabled val="1"/>
        </dgm:presLayoutVars>
      </dgm:prSet>
      <dgm:spPr/>
      <dgm:t>
        <a:bodyPr/>
        <a:lstStyle/>
        <a:p>
          <a:endParaRPr kumimoji="1" lang="ja-JP" altLang="en-US"/>
        </a:p>
      </dgm:t>
    </dgm:pt>
    <dgm:pt modelId="{E24C2080-113E-4791-8784-66730CE03EDE}" type="pres">
      <dgm:prSet presAssocID="{CA35C7CE-B10E-4EC7-A401-B0DBFECD4F92}" presName="Name13" presStyleLbl="parChTrans1D2" presStyleIdx="4" presStyleCnt="9"/>
      <dgm:spPr/>
      <dgm:t>
        <a:bodyPr/>
        <a:lstStyle/>
        <a:p>
          <a:endParaRPr kumimoji="1" lang="ja-JP" altLang="en-US"/>
        </a:p>
      </dgm:t>
    </dgm:pt>
    <dgm:pt modelId="{BA875E1B-6883-47CB-B6A0-52D635109D97}" type="pres">
      <dgm:prSet presAssocID="{70381994-8EFB-438C-BD2D-EB18935BFA77}" presName="childText" presStyleLbl="bgAcc1" presStyleIdx="4" presStyleCnt="9">
        <dgm:presLayoutVars>
          <dgm:bulletEnabled val="1"/>
        </dgm:presLayoutVars>
      </dgm:prSet>
      <dgm:spPr/>
      <dgm:t>
        <a:bodyPr/>
        <a:lstStyle/>
        <a:p>
          <a:endParaRPr kumimoji="1" lang="ja-JP" altLang="en-US"/>
        </a:p>
      </dgm:t>
    </dgm:pt>
    <dgm:pt modelId="{F48AB0D7-7BE6-40DB-94C5-C89EA10D2E31}" type="pres">
      <dgm:prSet presAssocID="{E2E44F42-F801-45DD-BA4A-E2149FAECA4A}" presName="Name13" presStyleLbl="parChTrans1D2" presStyleIdx="5" presStyleCnt="9"/>
      <dgm:spPr/>
      <dgm:t>
        <a:bodyPr/>
        <a:lstStyle/>
        <a:p>
          <a:endParaRPr kumimoji="1" lang="ja-JP" altLang="en-US"/>
        </a:p>
      </dgm:t>
    </dgm:pt>
    <dgm:pt modelId="{07B76A11-97B0-4045-9106-CBDCEFB4712A}" type="pres">
      <dgm:prSet presAssocID="{07830A6C-B42B-451C-A1A9-5FEAA71D61AA}" presName="childText" presStyleLbl="bgAcc1" presStyleIdx="5" presStyleCnt="9">
        <dgm:presLayoutVars>
          <dgm:bulletEnabled val="1"/>
        </dgm:presLayoutVars>
      </dgm:prSet>
      <dgm:spPr/>
      <dgm:t>
        <a:bodyPr/>
        <a:lstStyle/>
        <a:p>
          <a:endParaRPr kumimoji="1" lang="ja-JP" altLang="en-US"/>
        </a:p>
      </dgm:t>
    </dgm:pt>
    <dgm:pt modelId="{43AD7C25-6215-4E3C-B933-25C30359FC0C}" type="pres">
      <dgm:prSet presAssocID="{48179043-40EF-48F9-9FAD-013F52AFE592}" presName="root" presStyleCnt="0"/>
      <dgm:spPr/>
    </dgm:pt>
    <dgm:pt modelId="{0446B5E6-7441-4C35-B348-98959433CC40}" type="pres">
      <dgm:prSet presAssocID="{48179043-40EF-48F9-9FAD-013F52AFE592}" presName="rootComposite" presStyleCnt="0"/>
      <dgm:spPr/>
    </dgm:pt>
    <dgm:pt modelId="{C09F5CED-EAC2-4B35-BF3E-FE063B5DD4A5}" type="pres">
      <dgm:prSet presAssocID="{48179043-40EF-48F9-9FAD-013F52AFE592}" presName="rootText" presStyleLbl="node1" presStyleIdx="2" presStyleCnt="3"/>
      <dgm:spPr/>
      <dgm:t>
        <a:bodyPr/>
        <a:lstStyle/>
        <a:p>
          <a:endParaRPr kumimoji="1" lang="ja-JP" altLang="en-US"/>
        </a:p>
      </dgm:t>
    </dgm:pt>
    <dgm:pt modelId="{7824E3FA-447E-405F-9B48-A757EA99FBD9}" type="pres">
      <dgm:prSet presAssocID="{48179043-40EF-48F9-9FAD-013F52AFE592}" presName="rootConnector" presStyleLbl="node1" presStyleIdx="2" presStyleCnt="3"/>
      <dgm:spPr/>
      <dgm:t>
        <a:bodyPr/>
        <a:lstStyle/>
        <a:p>
          <a:endParaRPr kumimoji="1" lang="ja-JP" altLang="en-US"/>
        </a:p>
      </dgm:t>
    </dgm:pt>
    <dgm:pt modelId="{7950ACF5-C90F-4F48-872D-3898B947013F}" type="pres">
      <dgm:prSet presAssocID="{48179043-40EF-48F9-9FAD-013F52AFE592}" presName="childShape" presStyleCnt="0"/>
      <dgm:spPr/>
    </dgm:pt>
    <dgm:pt modelId="{2889783D-6F22-48C4-9F80-508A203FDF0E}" type="pres">
      <dgm:prSet presAssocID="{6FABBC41-0237-4A08-B8C6-001925911C82}" presName="Name13" presStyleLbl="parChTrans1D2" presStyleIdx="6" presStyleCnt="9"/>
      <dgm:spPr/>
      <dgm:t>
        <a:bodyPr/>
        <a:lstStyle/>
        <a:p>
          <a:endParaRPr kumimoji="1" lang="ja-JP" altLang="en-US"/>
        </a:p>
      </dgm:t>
    </dgm:pt>
    <dgm:pt modelId="{C0C79A58-053E-4B2B-AF1C-546FD65A3F40}" type="pres">
      <dgm:prSet presAssocID="{42ADE2A4-5E97-4118-81A9-17A82B9C0BF8}" presName="childText" presStyleLbl="bgAcc1" presStyleIdx="6" presStyleCnt="9">
        <dgm:presLayoutVars>
          <dgm:bulletEnabled val="1"/>
        </dgm:presLayoutVars>
      </dgm:prSet>
      <dgm:spPr/>
      <dgm:t>
        <a:bodyPr/>
        <a:lstStyle/>
        <a:p>
          <a:endParaRPr kumimoji="1" lang="ja-JP" altLang="en-US"/>
        </a:p>
      </dgm:t>
    </dgm:pt>
    <dgm:pt modelId="{21505A8D-4EE1-4796-8AC8-3524C7897FEA}" type="pres">
      <dgm:prSet presAssocID="{DD8905C8-6463-4BDC-9E6A-D8CE4EF7C2E1}" presName="Name13" presStyleLbl="parChTrans1D2" presStyleIdx="7" presStyleCnt="9"/>
      <dgm:spPr/>
      <dgm:t>
        <a:bodyPr/>
        <a:lstStyle/>
        <a:p>
          <a:endParaRPr kumimoji="1" lang="ja-JP" altLang="en-US"/>
        </a:p>
      </dgm:t>
    </dgm:pt>
    <dgm:pt modelId="{D0951688-F8B0-4559-9775-99780EBF5E48}" type="pres">
      <dgm:prSet presAssocID="{3942ABCA-A485-455B-860E-BBD5641BAAB5}" presName="childText" presStyleLbl="bgAcc1" presStyleIdx="7" presStyleCnt="9">
        <dgm:presLayoutVars>
          <dgm:bulletEnabled val="1"/>
        </dgm:presLayoutVars>
      </dgm:prSet>
      <dgm:spPr/>
      <dgm:t>
        <a:bodyPr/>
        <a:lstStyle/>
        <a:p>
          <a:endParaRPr kumimoji="1" lang="ja-JP" altLang="en-US"/>
        </a:p>
      </dgm:t>
    </dgm:pt>
    <dgm:pt modelId="{AC21C6DE-3604-4C8E-8DAB-0EA5A4F990DD}" type="pres">
      <dgm:prSet presAssocID="{D6869F0F-02B5-4F9C-ABC5-277019F8A336}" presName="Name13" presStyleLbl="parChTrans1D2" presStyleIdx="8" presStyleCnt="9"/>
      <dgm:spPr/>
      <dgm:t>
        <a:bodyPr/>
        <a:lstStyle/>
        <a:p>
          <a:endParaRPr kumimoji="1" lang="ja-JP" altLang="en-US"/>
        </a:p>
      </dgm:t>
    </dgm:pt>
    <dgm:pt modelId="{0C0F54C3-566A-48DF-8A0F-F53F75E63856}" type="pres">
      <dgm:prSet presAssocID="{25CC60A3-6821-478D-91D7-DD9A0D40031D}" presName="childText" presStyleLbl="bgAcc1" presStyleIdx="8" presStyleCnt="9">
        <dgm:presLayoutVars>
          <dgm:bulletEnabled val="1"/>
        </dgm:presLayoutVars>
      </dgm:prSet>
      <dgm:spPr/>
      <dgm:t>
        <a:bodyPr/>
        <a:lstStyle/>
        <a:p>
          <a:endParaRPr kumimoji="1" lang="ja-JP" altLang="en-US"/>
        </a:p>
      </dgm:t>
    </dgm:pt>
  </dgm:ptLst>
  <dgm:cxnLst>
    <dgm:cxn modelId="{D3CF087F-E69D-49B1-A872-E61930A64B3D}" type="presOf" srcId="{218B7068-3DDC-48B7-82D6-62EA9C017BFC}" destId="{5FC687FA-409D-4417-A562-D563CB6B355B}" srcOrd="0" destOrd="0" presId="urn:microsoft.com/office/officeart/2005/8/layout/hierarchy3"/>
    <dgm:cxn modelId="{18B5EDAF-EB33-4A59-88FC-DBFA35B40CDA}" type="presOf" srcId="{07830A6C-B42B-451C-A1A9-5FEAA71D61AA}" destId="{07B76A11-97B0-4045-9106-CBDCEFB4712A}" srcOrd="0" destOrd="0" presId="urn:microsoft.com/office/officeart/2005/8/layout/hierarchy3"/>
    <dgm:cxn modelId="{ED0B53E1-4F9C-4026-8607-01F2C6492512}" type="presOf" srcId="{D6869F0F-02B5-4F9C-ABC5-277019F8A336}" destId="{AC21C6DE-3604-4C8E-8DAB-0EA5A4F990DD}" srcOrd="0" destOrd="0" presId="urn:microsoft.com/office/officeart/2005/8/layout/hierarchy3"/>
    <dgm:cxn modelId="{7B0B1C96-077D-43FC-9C83-939DBB731F04}" type="presOf" srcId="{CA35C7CE-B10E-4EC7-A401-B0DBFECD4F92}" destId="{E24C2080-113E-4791-8784-66730CE03EDE}" srcOrd="0" destOrd="0" presId="urn:microsoft.com/office/officeart/2005/8/layout/hierarchy3"/>
    <dgm:cxn modelId="{06D11069-EC2A-4BAD-A248-537A7FB33D00}" type="presOf" srcId="{C0499847-6803-451A-9B01-A552EC5F73E1}" destId="{8B093080-8650-4831-BA9C-3731684A69D4}" srcOrd="0" destOrd="0" presId="urn:microsoft.com/office/officeart/2005/8/layout/hierarchy3"/>
    <dgm:cxn modelId="{B4454E50-741D-432F-813D-C6A9F983F508}" srcId="{7C874562-95E8-4705-9BCA-27C4766DB9FE}" destId="{07830A6C-B42B-451C-A1A9-5FEAA71D61AA}" srcOrd="2" destOrd="0" parTransId="{E2E44F42-F801-45DD-BA4A-E2149FAECA4A}" sibTransId="{10353764-A666-4E7D-9FDF-E952BC9A0668}"/>
    <dgm:cxn modelId="{7B4D0B27-8061-4452-BE7B-F8D63DD82473}" type="presOf" srcId="{DD8905C8-6463-4BDC-9E6A-D8CE4EF7C2E1}" destId="{21505A8D-4EE1-4796-8AC8-3524C7897FEA}" srcOrd="0" destOrd="0" presId="urn:microsoft.com/office/officeart/2005/8/layout/hierarchy3"/>
    <dgm:cxn modelId="{5E8D0DC3-4295-4A72-AAA4-BFA0BED49B36}" srcId="{1181ADB8-3B1C-4708-8B60-D05ABF64E1D0}" destId="{B7D31DF0-3B4C-486D-BB9D-76FCE03102C8}" srcOrd="1" destOrd="0" parTransId="{EC16F81B-8112-48A2-80A3-DD2B9AEF59B8}" sibTransId="{1FE68402-2815-4C3C-8096-0A39F205709A}"/>
    <dgm:cxn modelId="{56A77E09-A5A4-4331-A6D4-1D3EB104033A}" srcId="{48179043-40EF-48F9-9FAD-013F52AFE592}" destId="{3942ABCA-A485-455B-860E-BBD5641BAAB5}" srcOrd="1" destOrd="0" parTransId="{DD8905C8-6463-4BDC-9E6A-D8CE4EF7C2E1}" sibTransId="{2FCEDE35-142D-4E4B-9AC2-A19FFEEE3497}"/>
    <dgm:cxn modelId="{6D59FC69-AC40-46D6-8892-8B2508969444}" srcId="{1181ADB8-3B1C-4708-8B60-D05ABF64E1D0}" destId="{542F743A-4469-471B-8786-A61EF1242808}" srcOrd="2" destOrd="0" parTransId="{7229807B-6EDB-44E4-A3F4-CA3ACD056658}" sibTransId="{DD195957-477B-42B8-A8BE-B8C4484747B8}"/>
    <dgm:cxn modelId="{AE50E9CA-DD25-40F3-B8C9-F99C3687D644}" type="presOf" srcId="{542F743A-4469-471B-8786-A61EF1242808}" destId="{33383D92-2A86-4476-AD45-8531745C38AF}" srcOrd="0" destOrd="0" presId="urn:microsoft.com/office/officeart/2005/8/layout/hierarchy3"/>
    <dgm:cxn modelId="{60FFCA28-8E75-41CD-916F-DDEEEC4AAF00}" srcId="{218B7068-3DDC-48B7-82D6-62EA9C017BFC}" destId="{1181ADB8-3B1C-4708-8B60-D05ABF64E1D0}" srcOrd="0" destOrd="0" parTransId="{B71C12B4-FC65-4AC3-85BE-E671E4F60B5A}" sibTransId="{D12BD862-E196-40ED-9E99-11921839B708}"/>
    <dgm:cxn modelId="{042FD81C-049B-48CC-BBBF-71CD5E02F574}" type="presOf" srcId="{48179043-40EF-48F9-9FAD-013F52AFE592}" destId="{7824E3FA-447E-405F-9B48-A757EA99FBD9}" srcOrd="1" destOrd="0" presId="urn:microsoft.com/office/officeart/2005/8/layout/hierarchy3"/>
    <dgm:cxn modelId="{96EE5411-6455-4FA5-B6EF-E0469F9FC3EB}" type="presOf" srcId="{70381994-8EFB-438C-BD2D-EB18935BFA77}" destId="{BA875E1B-6883-47CB-B6A0-52D635109D97}" srcOrd="0" destOrd="0" presId="urn:microsoft.com/office/officeart/2005/8/layout/hierarchy3"/>
    <dgm:cxn modelId="{9B20D925-EB92-412F-977D-592FD39E9196}" type="presOf" srcId="{48179043-40EF-48F9-9FAD-013F52AFE592}" destId="{C09F5CED-EAC2-4B35-BF3E-FE063B5DD4A5}" srcOrd="0" destOrd="0" presId="urn:microsoft.com/office/officeart/2005/8/layout/hierarchy3"/>
    <dgm:cxn modelId="{BC4919AA-4DF8-44A6-8F6A-95CE0C2CD1B2}" type="presOf" srcId="{25CC60A3-6821-478D-91D7-DD9A0D40031D}" destId="{0C0F54C3-566A-48DF-8A0F-F53F75E63856}" srcOrd="0" destOrd="0" presId="urn:microsoft.com/office/officeart/2005/8/layout/hierarchy3"/>
    <dgm:cxn modelId="{DC42219A-1D43-42C1-B189-6BA6443BDC4C}" srcId="{218B7068-3DDC-48B7-82D6-62EA9C017BFC}" destId="{48179043-40EF-48F9-9FAD-013F52AFE592}" srcOrd="2" destOrd="0" parTransId="{DEE778CB-348A-4E16-B1D6-862B8AF78193}" sibTransId="{659DC7CF-51B0-45BD-B687-8B1DBE4EEC42}"/>
    <dgm:cxn modelId="{18BE1C40-677B-444F-9E94-084FDAB4D3D5}" srcId="{48179043-40EF-48F9-9FAD-013F52AFE592}" destId="{25CC60A3-6821-478D-91D7-DD9A0D40031D}" srcOrd="2" destOrd="0" parTransId="{D6869F0F-02B5-4F9C-ABC5-277019F8A336}" sibTransId="{BD5C4DA6-D251-40EB-A124-C38F958E6D3C}"/>
    <dgm:cxn modelId="{4C579A6F-366F-4DD7-AA27-95E382E6F7DB}" srcId="{7C874562-95E8-4705-9BCA-27C4766DB9FE}" destId="{70381994-8EFB-438C-BD2D-EB18935BFA77}" srcOrd="1" destOrd="0" parTransId="{CA35C7CE-B10E-4EC7-A401-B0DBFECD4F92}" sibTransId="{AE0B3F42-DF27-4684-B2F7-075769492C6F}"/>
    <dgm:cxn modelId="{E7095598-95D1-4264-8321-881276FE3D68}" srcId="{48179043-40EF-48F9-9FAD-013F52AFE592}" destId="{42ADE2A4-5E97-4118-81A9-17A82B9C0BF8}" srcOrd="0" destOrd="0" parTransId="{6FABBC41-0237-4A08-B8C6-001925911C82}" sibTransId="{A1DD422E-0C46-4EA1-A6DB-0A8F1E27615D}"/>
    <dgm:cxn modelId="{320DE901-8F7C-4E89-B0AC-80813FA85F8A}" type="presOf" srcId="{AEB03F13-8C46-4BC6-A17D-517E5D7BEF04}" destId="{F435182D-64DE-4297-89B1-E9150CA7ECB8}" srcOrd="0" destOrd="0" presId="urn:microsoft.com/office/officeart/2005/8/layout/hierarchy3"/>
    <dgm:cxn modelId="{0A1EA9D1-E67F-4067-BC01-72FEA3D05D53}" type="presOf" srcId="{7C874562-95E8-4705-9BCA-27C4766DB9FE}" destId="{1C12E53B-73F2-4F26-8FC5-1424603C619A}" srcOrd="0" destOrd="0" presId="urn:microsoft.com/office/officeart/2005/8/layout/hierarchy3"/>
    <dgm:cxn modelId="{E83F77B1-9766-4DA3-AD42-C37CFDF9AD75}" type="presOf" srcId="{1181ADB8-3B1C-4708-8B60-D05ABF64E1D0}" destId="{3B4D03D9-E137-4A18-8B76-EB24F9804515}" srcOrd="0" destOrd="0" presId="urn:microsoft.com/office/officeart/2005/8/layout/hierarchy3"/>
    <dgm:cxn modelId="{EC8B8EA9-15FB-4567-A412-CE1FD1A23CB6}" type="presOf" srcId="{3942ABCA-A485-455B-860E-BBD5641BAAB5}" destId="{D0951688-F8B0-4559-9775-99780EBF5E48}" srcOrd="0" destOrd="0" presId="urn:microsoft.com/office/officeart/2005/8/layout/hierarchy3"/>
    <dgm:cxn modelId="{40E0F79E-9359-4504-8298-2A969C223543}" type="presOf" srcId="{2CC87536-B0F2-4208-A46F-67825D9AE6E1}" destId="{8AE9D3B0-A28E-44DF-9181-41F606313A6D}" srcOrd="0" destOrd="0" presId="urn:microsoft.com/office/officeart/2005/8/layout/hierarchy3"/>
    <dgm:cxn modelId="{EB30E94A-3896-4C90-9997-82CE04D4A06D}" srcId="{218B7068-3DDC-48B7-82D6-62EA9C017BFC}" destId="{7C874562-95E8-4705-9BCA-27C4766DB9FE}" srcOrd="1" destOrd="0" parTransId="{F206B660-BFAB-4981-9AD1-DDA15B51FA8E}" sibTransId="{A3629C96-37B4-404F-8486-E459A0774075}"/>
    <dgm:cxn modelId="{B1487D4E-1C79-4EC4-9B3C-3C2C8E28F061}" type="presOf" srcId="{6FABBC41-0237-4A08-B8C6-001925911C82}" destId="{2889783D-6F22-48C4-9F80-508A203FDF0E}" srcOrd="0" destOrd="0" presId="urn:microsoft.com/office/officeart/2005/8/layout/hierarchy3"/>
    <dgm:cxn modelId="{4E6C460E-2418-4828-95E0-6D4BD903CEE6}" srcId="{7C874562-95E8-4705-9BCA-27C4766DB9FE}" destId="{C0499847-6803-451A-9B01-A552EC5F73E1}" srcOrd="0" destOrd="0" parTransId="{AEB03F13-8C46-4BC6-A17D-517E5D7BEF04}" sibTransId="{FB08C46C-0460-4235-9AFC-F044BB4D3BF3}"/>
    <dgm:cxn modelId="{1E52EC7C-A72C-452E-9FE6-BFB6CA9B14DC}" type="presOf" srcId="{EC16F81B-8112-48A2-80A3-DD2B9AEF59B8}" destId="{E193418A-311E-45D2-AF21-C9EE950A3F0C}" srcOrd="0" destOrd="0" presId="urn:microsoft.com/office/officeart/2005/8/layout/hierarchy3"/>
    <dgm:cxn modelId="{0E497DCD-CE14-46A4-A52B-00DA7D848DCF}" type="presOf" srcId="{7C874562-95E8-4705-9BCA-27C4766DB9FE}" destId="{28BBF336-84A2-49D1-8B39-B95358CDC9FC}" srcOrd="1" destOrd="0" presId="urn:microsoft.com/office/officeart/2005/8/layout/hierarchy3"/>
    <dgm:cxn modelId="{6B454DE6-2975-4178-BF88-145A51EF40FA}" srcId="{1181ADB8-3B1C-4708-8B60-D05ABF64E1D0}" destId="{2CC87536-B0F2-4208-A46F-67825D9AE6E1}" srcOrd="0" destOrd="0" parTransId="{BEFC149C-6F7A-4F78-88AA-1A6AEFB7C5A8}" sibTransId="{2DFC40DB-8580-4C29-B412-E8932BD98FA9}"/>
    <dgm:cxn modelId="{66050367-B111-4197-835C-970E70072952}" type="presOf" srcId="{E2E44F42-F801-45DD-BA4A-E2149FAECA4A}" destId="{F48AB0D7-7BE6-40DB-94C5-C89EA10D2E31}" srcOrd="0" destOrd="0" presId="urn:microsoft.com/office/officeart/2005/8/layout/hierarchy3"/>
    <dgm:cxn modelId="{EDCFC087-0B7B-4D43-A057-431A4D666A33}" type="presOf" srcId="{1181ADB8-3B1C-4708-8B60-D05ABF64E1D0}" destId="{8A197D57-A287-4E62-B2C4-93F28E7375EF}" srcOrd="1" destOrd="0" presId="urn:microsoft.com/office/officeart/2005/8/layout/hierarchy3"/>
    <dgm:cxn modelId="{CEFAF7C7-F934-4519-8720-14073F075FD3}" type="presOf" srcId="{42ADE2A4-5E97-4118-81A9-17A82B9C0BF8}" destId="{C0C79A58-053E-4B2B-AF1C-546FD65A3F40}" srcOrd="0" destOrd="0" presId="urn:microsoft.com/office/officeart/2005/8/layout/hierarchy3"/>
    <dgm:cxn modelId="{BCDF7F7F-5B5A-4DBD-9DF0-16D995CE3E25}" type="presOf" srcId="{B7D31DF0-3B4C-486D-BB9D-76FCE03102C8}" destId="{D644B56F-F3C0-4737-9890-17F612130005}" srcOrd="0" destOrd="0" presId="urn:microsoft.com/office/officeart/2005/8/layout/hierarchy3"/>
    <dgm:cxn modelId="{D2B9EB61-C34E-4ADB-8736-2655FE126EBE}" type="presOf" srcId="{BEFC149C-6F7A-4F78-88AA-1A6AEFB7C5A8}" destId="{D2F2D11A-51FE-4A7A-B857-A5EF2817F506}" srcOrd="0" destOrd="0" presId="urn:microsoft.com/office/officeart/2005/8/layout/hierarchy3"/>
    <dgm:cxn modelId="{410CAF79-265C-46FA-8F8E-383BAEB90D6D}" type="presOf" srcId="{7229807B-6EDB-44E4-A3F4-CA3ACD056658}" destId="{D93DB030-33A4-4030-A9F8-30262F6B44BB}" srcOrd="0" destOrd="0" presId="urn:microsoft.com/office/officeart/2005/8/layout/hierarchy3"/>
    <dgm:cxn modelId="{5A77BB8A-3009-4EDF-95D0-D23449DCD134}" type="presParOf" srcId="{5FC687FA-409D-4417-A562-D563CB6B355B}" destId="{23A73754-5E7F-41AE-A511-E541A8EAF655}" srcOrd="0" destOrd="0" presId="urn:microsoft.com/office/officeart/2005/8/layout/hierarchy3"/>
    <dgm:cxn modelId="{81B3DA9F-93B8-4595-9E55-7518FD8C0286}" type="presParOf" srcId="{23A73754-5E7F-41AE-A511-E541A8EAF655}" destId="{138F8F1A-CA33-48D9-8A73-57EB08C8A501}" srcOrd="0" destOrd="0" presId="urn:microsoft.com/office/officeart/2005/8/layout/hierarchy3"/>
    <dgm:cxn modelId="{79345D6F-FB70-4DA1-BDDE-5BF281D09A32}" type="presParOf" srcId="{138F8F1A-CA33-48D9-8A73-57EB08C8A501}" destId="{3B4D03D9-E137-4A18-8B76-EB24F9804515}" srcOrd="0" destOrd="0" presId="urn:microsoft.com/office/officeart/2005/8/layout/hierarchy3"/>
    <dgm:cxn modelId="{38B056DE-8B23-4599-8B57-86C89059DB2E}" type="presParOf" srcId="{138F8F1A-CA33-48D9-8A73-57EB08C8A501}" destId="{8A197D57-A287-4E62-B2C4-93F28E7375EF}" srcOrd="1" destOrd="0" presId="urn:microsoft.com/office/officeart/2005/8/layout/hierarchy3"/>
    <dgm:cxn modelId="{F9824E96-261C-4E40-AFB8-FCF03B114708}" type="presParOf" srcId="{23A73754-5E7F-41AE-A511-E541A8EAF655}" destId="{78FA9C86-30EA-4DC4-A713-25AE65046E27}" srcOrd="1" destOrd="0" presId="urn:microsoft.com/office/officeart/2005/8/layout/hierarchy3"/>
    <dgm:cxn modelId="{51365B11-C0C0-4657-A31C-7BF7CC537FE3}" type="presParOf" srcId="{78FA9C86-30EA-4DC4-A713-25AE65046E27}" destId="{D2F2D11A-51FE-4A7A-B857-A5EF2817F506}" srcOrd="0" destOrd="0" presId="urn:microsoft.com/office/officeart/2005/8/layout/hierarchy3"/>
    <dgm:cxn modelId="{671C1175-B015-400D-AB1D-31894FC91BC1}" type="presParOf" srcId="{78FA9C86-30EA-4DC4-A713-25AE65046E27}" destId="{8AE9D3B0-A28E-44DF-9181-41F606313A6D}" srcOrd="1" destOrd="0" presId="urn:microsoft.com/office/officeart/2005/8/layout/hierarchy3"/>
    <dgm:cxn modelId="{E5EF8640-1CE8-4BCB-9BE0-FF0C3B259269}" type="presParOf" srcId="{78FA9C86-30EA-4DC4-A713-25AE65046E27}" destId="{E193418A-311E-45D2-AF21-C9EE950A3F0C}" srcOrd="2" destOrd="0" presId="urn:microsoft.com/office/officeart/2005/8/layout/hierarchy3"/>
    <dgm:cxn modelId="{4E518AD6-1010-48BF-B9D0-73B3C3B24CE7}" type="presParOf" srcId="{78FA9C86-30EA-4DC4-A713-25AE65046E27}" destId="{D644B56F-F3C0-4737-9890-17F612130005}" srcOrd="3" destOrd="0" presId="urn:microsoft.com/office/officeart/2005/8/layout/hierarchy3"/>
    <dgm:cxn modelId="{401906A1-3BC8-4FB8-9E29-04EEF244471D}" type="presParOf" srcId="{78FA9C86-30EA-4DC4-A713-25AE65046E27}" destId="{D93DB030-33A4-4030-A9F8-30262F6B44BB}" srcOrd="4" destOrd="0" presId="urn:microsoft.com/office/officeart/2005/8/layout/hierarchy3"/>
    <dgm:cxn modelId="{AA47461C-54F1-4C13-A072-82CAEC6F961C}" type="presParOf" srcId="{78FA9C86-30EA-4DC4-A713-25AE65046E27}" destId="{33383D92-2A86-4476-AD45-8531745C38AF}" srcOrd="5" destOrd="0" presId="urn:microsoft.com/office/officeart/2005/8/layout/hierarchy3"/>
    <dgm:cxn modelId="{893D029B-10BF-4D2D-9C2E-1421C7650CB0}" type="presParOf" srcId="{5FC687FA-409D-4417-A562-D563CB6B355B}" destId="{D72C5932-516B-4E8E-9927-44A9D92B7894}" srcOrd="1" destOrd="0" presId="urn:microsoft.com/office/officeart/2005/8/layout/hierarchy3"/>
    <dgm:cxn modelId="{715AC548-EDB3-4474-9369-AACDF32D3417}" type="presParOf" srcId="{D72C5932-516B-4E8E-9927-44A9D92B7894}" destId="{02935051-D1E6-48FE-81BB-C54EB3979CDB}" srcOrd="0" destOrd="0" presId="urn:microsoft.com/office/officeart/2005/8/layout/hierarchy3"/>
    <dgm:cxn modelId="{F6BAC7A2-1805-442A-99D3-14B8873AD481}" type="presParOf" srcId="{02935051-D1E6-48FE-81BB-C54EB3979CDB}" destId="{1C12E53B-73F2-4F26-8FC5-1424603C619A}" srcOrd="0" destOrd="0" presId="urn:microsoft.com/office/officeart/2005/8/layout/hierarchy3"/>
    <dgm:cxn modelId="{0C1E2365-D731-4991-B138-6CBE3D63272A}" type="presParOf" srcId="{02935051-D1E6-48FE-81BB-C54EB3979CDB}" destId="{28BBF336-84A2-49D1-8B39-B95358CDC9FC}" srcOrd="1" destOrd="0" presId="urn:microsoft.com/office/officeart/2005/8/layout/hierarchy3"/>
    <dgm:cxn modelId="{AED7E3DB-2F2C-4544-B3F3-3D2FA2D6DAE5}" type="presParOf" srcId="{D72C5932-516B-4E8E-9927-44A9D92B7894}" destId="{C7C5A1D9-03B5-47B0-8F00-79BC5818B79A}" srcOrd="1" destOrd="0" presId="urn:microsoft.com/office/officeart/2005/8/layout/hierarchy3"/>
    <dgm:cxn modelId="{FF194E35-CF1F-4F80-92DC-5A127972F300}" type="presParOf" srcId="{C7C5A1D9-03B5-47B0-8F00-79BC5818B79A}" destId="{F435182D-64DE-4297-89B1-E9150CA7ECB8}" srcOrd="0" destOrd="0" presId="urn:microsoft.com/office/officeart/2005/8/layout/hierarchy3"/>
    <dgm:cxn modelId="{98846B96-449E-4BA7-809C-F499400AA79C}" type="presParOf" srcId="{C7C5A1D9-03B5-47B0-8F00-79BC5818B79A}" destId="{8B093080-8650-4831-BA9C-3731684A69D4}" srcOrd="1" destOrd="0" presId="urn:microsoft.com/office/officeart/2005/8/layout/hierarchy3"/>
    <dgm:cxn modelId="{95A213CC-852F-45CA-8CDD-11271A832F01}" type="presParOf" srcId="{C7C5A1D9-03B5-47B0-8F00-79BC5818B79A}" destId="{E24C2080-113E-4791-8784-66730CE03EDE}" srcOrd="2" destOrd="0" presId="urn:microsoft.com/office/officeart/2005/8/layout/hierarchy3"/>
    <dgm:cxn modelId="{51702E56-AFAB-4465-85AE-64B4E4A6A777}" type="presParOf" srcId="{C7C5A1D9-03B5-47B0-8F00-79BC5818B79A}" destId="{BA875E1B-6883-47CB-B6A0-52D635109D97}" srcOrd="3" destOrd="0" presId="urn:microsoft.com/office/officeart/2005/8/layout/hierarchy3"/>
    <dgm:cxn modelId="{976AD8B0-3655-4991-9808-048D711F3B0B}" type="presParOf" srcId="{C7C5A1D9-03B5-47B0-8F00-79BC5818B79A}" destId="{F48AB0D7-7BE6-40DB-94C5-C89EA10D2E31}" srcOrd="4" destOrd="0" presId="urn:microsoft.com/office/officeart/2005/8/layout/hierarchy3"/>
    <dgm:cxn modelId="{0DEA08DA-3823-4A1D-B91A-85FD18F634F2}" type="presParOf" srcId="{C7C5A1D9-03B5-47B0-8F00-79BC5818B79A}" destId="{07B76A11-97B0-4045-9106-CBDCEFB4712A}" srcOrd="5" destOrd="0" presId="urn:microsoft.com/office/officeart/2005/8/layout/hierarchy3"/>
    <dgm:cxn modelId="{C08CF08C-44EF-47D2-B42F-9667C8477C4F}" type="presParOf" srcId="{5FC687FA-409D-4417-A562-D563CB6B355B}" destId="{43AD7C25-6215-4E3C-B933-25C30359FC0C}" srcOrd="2" destOrd="0" presId="urn:microsoft.com/office/officeart/2005/8/layout/hierarchy3"/>
    <dgm:cxn modelId="{B954DB84-FED8-4CF4-ADAB-F107FCB788A5}" type="presParOf" srcId="{43AD7C25-6215-4E3C-B933-25C30359FC0C}" destId="{0446B5E6-7441-4C35-B348-98959433CC40}" srcOrd="0" destOrd="0" presId="urn:microsoft.com/office/officeart/2005/8/layout/hierarchy3"/>
    <dgm:cxn modelId="{B5C539C0-1DE4-41CD-ABAC-9076CAFD2EA0}" type="presParOf" srcId="{0446B5E6-7441-4C35-B348-98959433CC40}" destId="{C09F5CED-EAC2-4B35-BF3E-FE063B5DD4A5}" srcOrd="0" destOrd="0" presId="urn:microsoft.com/office/officeart/2005/8/layout/hierarchy3"/>
    <dgm:cxn modelId="{5902F1DE-AF72-4603-8D9A-BAA9F13AD677}" type="presParOf" srcId="{0446B5E6-7441-4C35-B348-98959433CC40}" destId="{7824E3FA-447E-405F-9B48-A757EA99FBD9}" srcOrd="1" destOrd="0" presId="urn:microsoft.com/office/officeart/2005/8/layout/hierarchy3"/>
    <dgm:cxn modelId="{5729DF17-DD61-4A45-9839-FD592981D4E9}" type="presParOf" srcId="{43AD7C25-6215-4E3C-B933-25C30359FC0C}" destId="{7950ACF5-C90F-4F48-872D-3898B947013F}" srcOrd="1" destOrd="0" presId="urn:microsoft.com/office/officeart/2005/8/layout/hierarchy3"/>
    <dgm:cxn modelId="{B8D405D8-2830-4915-A593-9D2CB0CBDE6F}" type="presParOf" srcId="{7950ACF5-C90F-4F48-872D-3898B947013F}" destId="{2889783D-6F22-48C4-9F80-508A203FDF0E}" srcOrd="0" destOrd="0" presId="urn:microsoft.com/office/officeart/2005/8/layout/hierarchy3"/>
    <dgm:cxn modelId="{5F0F3E89-7F4B-4D6E-974C-DC456B82E5A8}" type="presParOf" srcId="{7950ACF5-C90F-4F48-872D-3898B947013F}" destId="{C0C79A58-053E-4B2B-AF1C-546FD65A3F40}" srcOrd="1" destOrd="0" presId="urn:microsoft.com/office/officeart/2005/8/layout/hierarchy3"/>
    <dgm:cxn modelId="{48335E7B-93D0-49F8-82E8-484B66044525}" type="presParOf" srcId="{7950ACF5-C90F-4F48-872D-3898B947013F}" destId="{21505A8D-4EE1-4796-8AC8-3524C7897FEA}" srcOrd="2" destOrd="0" presId="urn:microsoft.com/office/officeart/2005/8/layout/hierarchy3"/>
    <dgm:cxn modelId="{A935404B-7400-47E5-8B5B-E6CB1F5FD6C6}" type="presParOf" srcId="{7950ACF5-C90F-4F48-872D-3898B947013F}" destId="{D0951688-F8B0-4559-9775-99780EBF5E48}" srcOrd="3" destOrd="0" presId="urn:microsoft.com/office/officeart/2005/8/layout/hierarchy3"/>
    <dgm:cxn modelId="{F7D6ACF6-4885-46A8-98D6-834A0106D682}" type="presParOf" srcId="{7950ACF5-C90F-4F48-872D-3898B947013F}" destId="{AC21C6DE-3604-4C8E-8DAB-0EA5A4F990DD}" srcOrd="4" destOrd="0" presId="urn:microsoft.com/office/officeart/2005/8/layout/hierarchy3"/>
    <dgm:cxn modelId="{C67B0EE0-6F49-4F1E-8304-B9AA193BF71B}" type="presParOf" srcId="{7950ACF5-C90F-4F48-872D-3898B947013F}" destId="{0C0F54C3-566A-48DF-8A0F-F53F75E6385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C5A416-BC02-F34F-9583-EBB315033698}" type="doc">
      <dgm:prSet loTypeId="urn:microsoft.com/office/officeart/2005/8/layout/hList9" loCatId="" qsTypeId="urn:microsoft.com/office/officeart/2005/8/quickstyle/simple4" qsCatId="simple" csTypeId="urn:microsoft.com/office/officeart/2005/8/colors/colorful3" csCatId="colorful" phldr="1"/>
      <dgm:spPr/>
      <dgm:t>
        <a:bodyPr/>
        <a:lstStyle/>
        <a:p>
          <a:endParaRPr kumimoji="1" lang="ja-JP" altLang="en-US"/>
        </a:p>
      </dgm:t>
    </dgm:pt>
    <dgm:pt modelId="{9DFEA76D-14AD-C846-95B9-393348D1B9E3}">
      <dgm:prSet phldrT="[テキスト]"/>
      <dgm:spPr/>
      <dgm:t>
        <a:bodyPr/>
        <a:lstStyle/>
        <a:p>
          <a:r>
            <a:rPr kumimoji="1" lang="en-US" altLang="ja-JP" dirty="0" smtClean="0"/>
            <a:t>RQ</a:t>
          </a:r>
          <a:endParaRPr kumimoji="1" lang="ja-JP" altLang="en-US" dirty="0"/>
        </a:p>
      </dgm:t>
    </dgm:pt>
    <dgm:pt modelId="{1B05D18B-FF74-CD4C-8F86-60707AB539C6}" type="parTrans" cxnId="{D42E6F4D-2642-F64C-9B1B-BCAE79C14AB2}">
      <dgm:prSet/>
      <dgm:spPr/>
      <dgm:t>
        <a:bodyPr/>
        <a:lstStyle/>
        <a:p>
          <a:endParaRPr kumimoji="1" lang="ja-JP" altLang="en-US"/>
        </a:p>
      </dgm:t>
    </dgm:pt>
    <dgm:pt modelId="{68072117-F550-4F47-A6A1-0E24E624F61C}" type="sibTrans" cxnId="{D42E6F4D-2642-F64C-9B1B-BCAE79C14AB2}">
      <dgm:prSet/>
      <dgm:spPr/>
      <dgm:t>
        <a:bodyPr/>
        <a:lstStyle/>
        <a:p>
          <a:endParaRPr kumimoji="1" lang="ja-JP" altLang="en-US"/>
        </a:p>
      </dgm:t>
    </dgm:pt>
    <dgm:pt modelId="{D070ED37-BE77-4242-860B-428866F51927}">
      <dgm:prSet phldrT="[テキスト]" custT="1"/>
      <dgm:spPr/>
      <dgm:t>
        <a:bodyPr/>
        <a:lstStyle/>
        <a:p>
          <a:r>
            <a:rPr kumimoji="1" lang="en-US" altLang="ja-JP" sz="2000" dirty="0" err="1" smtClean="0"/>
            <a:t>ICRWeb</a:t>
          </a:r>
          <a:endParaRPr kumimoji="1" lang="en-US" altLang="ja-JP" sz="2000" dirty="0" smtClean="0"/>
        </a:p>
        <a:p>
          <a:r>
            <a:rPr kumimoji="1" lang="ja-JP" altLang="en-US" sz="2000" dirty="0" smtClean="0"/>
            <a:t>プロトコル作成</a:t>
          </a:r>
          <a:endParaRPr kumimoji="1" lang="ja-JP" altLang="en-US" sz="2000" dirty="0"/>
        </a:p>
      </dgm:t>
    </dgm:pt>
    <dgm:pt modelId="{BBEA0E89-106E-4341-98B5-950D33064B9F}" type="parTrans" cxnId="{8E9ED610-14DA-B745-A218-8551873BB385}">
      <dgm:prSet/>
      <dgm:spPr/>
      <dgm:t>
        <a:bodyPr/>
        <a:lstStyle/>
        <a:p>
          <a:endParaRPr kumimoji="1" lang="ja-JP" altLang="en-US"/>
        </a:p>
      </dgm:t>
    </dgm:pt>
    <dgm:pt modelId="{48620F96-239A-9D4D-87D9-92BC848F2A34}" type="sibTrans" cxnId="{8E9ED610-14DA-B745-A218-8551873BB385}">
      <dgm:prSet/>
      <dgm:spPr/>
      <dgm:t>
        <a:bodyPr/>
        <a:lstStyle/>
        <a:p>
          <a:endParaRPr kumimoji="1" lang="ja-JP" altLang="en-US"/>
        </a:p>
      </dgm:t>
    </dgm:pt>
    <dgm:pt modelId="{5B2C8B92-1687-3644-BB49-946F4A7AC5D4}">
      <dgm:prSet phldrT="[テキスト]"/>
      <dgm:spPr/>
      <dgm:t>
        <a:bodyPr/>
        <a:lstStyle/>
        <a:p>
          <a:r>
            <a:rPr kumimoji="1" lang="en-US" altLang="ja-JP" dirty="0" err="1" smtClean="0"/>
            <a:t>QbD</a:t>
          </a:r>
          <a:endParaRPr kumimoji="1" lang="ja-JP" altLang="en-US" dirty="0"/>
        </a:p>
      </dgm:t>
    </dgm:pt>
    <dgm:pt modelId="{43EF3867-7E0F-9544-89B4-CF58B937B060}" type="parTrans" cxnId="{D91334BE-D619-3A4D-BD22-018E6EDE7019}">
      <dgm:prSet/>
      <dgm:spPr/>
      <dgm:t>
        <a:bodyPr/>
        <a:lstStyle/>
        <a:p>
          <a:endParaRPr kumimoji="1" lang="ja-JP" altLang="en-US"/>
        </a:p>
      </dgm:t>
    </dgm:pt>
    <dgm:pt modelId="{769502C8-A50F-DB4B-AFDD-2316F9DA1192}" type="sibTrans" cxnId="{D91334BE-D619-3A4D-BD22-018E6EDE7019}">
      <dgm:prSet/>
      <dgm:spPr/>
      <dgm:t>
        <a:bodyPr/>
        <a:lstStyle/>
        <a:p>
          <a:endParaRPr kumimoji="1" lang="ja-JP" altLang="en-US"/>
        </a:p>
      </dgm:t>
    </dgm:pt>
    <dgm:pt modelId="{B6478F6C-6996-C743-8C39-DE8709302FFA}">
      <dgm:prSet phldrT="[テキスト]"/>
      <dgm:spPr/>
      <dgm:t>
        <a:bodyPr/>
        <a:lstStyle/>
        <a:p>
          <a:r>
            <a:rPr kumimoji="1" lang="en-US" altLang="ja-JP" dirty="0" err="1" smtClean="0"/>
            <a:t>TransCelerate</a:t>
          </a:r>
          <a:endParaRPr kumimoji="1" lang="ja-JP" altLang="en-US" dirty="0"/>
        </a:p>
      </dgm:t>
    </dgm:pt>
    <dgm:pt modelId="{CED5FC6D-5A5C-3F4E-B3AF-AF40C53CC43B}" type="parTrans" cxnId="{601C3AB8-9324-134F-9F77-3667F943DC82}">
      <dgm:prSet/>
      <dgm:spPr/>
      <dgm:t>
        <a:bodyPr/>
        <a:lstStyle/>
        <a:p>
          <a:endParaRPr kumimoji="1" lang="ja-JP" altLang="en-US"/>
        </a:p>
      </dgm:t>
    </dgm:pt>
    <dgm:pt modelId="{919E0776-FB74-4B4D-98BB-353162563B22}" type="sibTrans" cxnId="{601C3AB8-9324-134F-9F77-3667F943DC82}">
      <dgm:prSet/>
      <dgm:spPr/>
      <dgm:t>
        <a:bodyPr/>
        <a:lstStyle/>
        <a:p>
          <a:endParaRPr kumimoji="1" lang="ja-JP" altLang="en-US"/>
        </a:p>
      </dgm:t>
    </dgm:pt>
    <dgm:pt modelId="{CA70ABE3-B7E2-8C45-B2C9-6C148A3BFBC2}">
      <dgm:prSet phldrT="[テキスト]"/>
      <dgm:spPr/>
      <dgm:t>
        <a:bodyPr/>
        <a:lstStyle/>
        <a:p>
          <a:r>
            <a:rPr kumimoji="1" lang="en-US" altLang="ja-JP" dirty="0" smtClean="0"/>
            <a:t>CTTI</a:t>
          </a:r>
          <a:endParaRPr kumimoji="1" lang="ja-JP" altLang="en-US" dirty="0"/>
        </a:p>
      </dgm:t>
    </dgm:pt>
    <dgm:pt modelId="{C0812CA5-6D67-0B4F-A5AD-53B2B9909BC3}" type="parTrans" cxnId="{09A9AF09-097D-6846-B916-A249E9070CAF}">
      <dgm:prSet/>
      <dgm:spPr/>
      <dgm:t>
        <a:bodyPr/>
        <a:lstStyle/>
        <a:p>
          <a:endParaRPr kumimoji="1" lang="ja-JP" altLang="en-US"/>
        </a:p>
      </dgm:t>
    </dgm:pt>
    <dgm:pt modelId="{E225C269-D860-9149-ABCE-4068EF7767B2}" type="sibTrans" cxnId="{09A9AF09-097D-6846-B916-A249E9070CAF}">
      <dgm:prSet/>
      <dgm:spPr/>
      <dgm:t>
        <a:bodyPr/>
        <a:lstStyle/>
        <a:p>
          <a:endParaRPr kumimoji="1" lang="ja-JP" altLang="en-US"/>
        </a:p>
      </dgm:t>
    </dgm:pt>
    <dgm:pt modelId="{6374285B-4A57-3347-A86A-63F65BC98353}">
      <dgm:prSet phldrT="[テキスト]" custT="1"/>
      <dgm:spPr/>
      <dgm:t>
        <a:bodyPr/>
        <a:lstStyle/>
        <a:p>
          <a:r>
            <a:rPr kumimoji="1" lang="ja-JP" altLang="en-US" sz="2000" dirty="0" smtClean="0"/>
            <a:t>京都大学医学部附属病院</a:t>
          </a:r>
          <a:r>
            <a:rPr kumimoji="1" lang="en-US" altLang="ja-JP" sz="2000" dirty="0" err="1" smtClean="0"/>
            <a:t>CLiP</a:t>
          </a:r>
          <a:r>
            <a:rPr kumimoji="1" lang="en-US" altLang="ja-JP" sz="2000" dirty="0" smtClean="0"/>
            <a:t> </a:t>
          </a:r>
          <a:r>
            <a:rPr kumimoji="1" lang="en-US" altLang="ja-JP" sz="2000" dirty="0" err="1" smtClean="0"/>
            <a:t>extention</a:t>
          </a:r>
          <a:endParaRPr kumimoji="1" lang="ja-JP" altLang="en-US" sz="2000" dirty="0"/>
        </a:p>
      </dgm:t>
    </dgm:pt>
    <dgm:pt modelId="{C986D5DF-A491-B747-B0BB-63A7D2FA83D3}" type="parTrans" cxnId="{354B5E3E-61D0-5846-A7B2-DE8EBD5D3883}">
      <dgm:prSet/>
      <dgm:spPr/>
      <dgm:t>
        <a:bodyPr/>
        <a:lstStyle/>
        <a:p>
          <a:endParaRPr kumimoji="1" lang="ja-JP" altLang="en-US"/>
        </a:p>
      </dgm:t>
    </dgm:pt>
    <dgm:pt modelId="{283A5BF9-542A-B248-8AC3-2283E77EB754}" type="sibTrans" cxnId="{354B5E3E-61D0-5846-A7B2-DE8EBD5D3883}">
      <dgm:prSet/>
      <dgm:spPr/>
      <dgm:t>
        <a:bodyPr/>
        <a:lstStyle/>
        <a:p>
          <a:endParaRPr kumimoji="1" lang="ja-JP" altLang="en-US"/>
        </a:p>
      </dgm:t>
    </dgm:pt>
    <dgm:pt modelId="{76F4B420-6A40-2742-BAF6-1232F092D6D7}" type="pres">
      <dgm:prSet presAssocID="{0AC5A416-BC02-F34F-9583-EBB315033698}" presName="list" presStyleCnt="0">
        <dgm:presLayoutVars>
          <dgm:dir/>
          <dgm:animLvl val="lvl"/>
        </dgm:presLayoutVars>
      </dgm:prSet>
      <dgm:spPr/>
      <dgm:t>
        <a:bodyPr/>
        <a:lstStyle/>
        <a:p>
          <a:endParaRPr kumimoji="1" lang="ja-JP" altLang="en-US"/>
        </a:p>
      </dgm:t>
    </dgm:pt>
    <dgm:pt modelId="{8FBE7C60-DBFE-DE48-A421-DD07899F8501}" type="pres">
      <dgm:prSet presAssocID="{9DFEA76D-14AD-C846-95B9-393348D1B9E3}" presName="posSpace" presStyleCnt="0"/>
      <dgm:spPr/>
    </dgm:pt>
    <dgm:pt modelId="{ED51A67A-E82F-2F42-9992-62B9D6520305}" type="pres">
      <dgm:prSet presAssocID="{9DFEA76D-14AD-C846-95B9-393348D1B9E3}" presName="vertFlow" presStyleCnt="0"/>
      <dgm:spPr/>
    </dgm:pt>
    <dgm:pt modelId="{08769C01-1125-E746-9CF6-CF5FBA89BE8A}" type="pres">
      <dgm:prSet presAssocID="{9DFEA76D-14AD-C846-95B9-393348D1B9E3}" presName="topSpace" presStyleCnt="0"/>
      <dgm:spPr/>
    </dgm:pt>
    <dgm:pt modelId="{53CCB683-1985-0645-B6CC-890392CEE7E5}" type="pres">
      <dgm:prSet presAssocID="{9DFEA76D-14AD-C846-95B9-393348D1B9E3}" presName="firstComp" presStyleCnt="0"/>
      <dgm:spPr/>
    </dgm:pt>
    <dgm:pt modelId="{12FD6754-9A3A-EF47-8C93-D5618070DA94}" type="pres">
      <dgm:prSet presAssocID="{9DFEA76D-14AD-C846-95B9-393348D1B9E3}" presName="firstChild" presStyleLbl="bgAccFollowNode1" presStyleIdx="0" presStyleCnt="4" custLinFactNeighborY="-6471"/>
      <dgm:spPr/>
      <dgm:t>
        <a:bodyPr/>
        <a:lstStyle/>
        <a:p>
          <a:endParaRPr kumimoji="1" lang="ja-JP" altLang="en-US"/>
        </a:p>
      </dgm:t>
    </dgm:pt>
    <dgm:pt modelId="{07D7BA46-0FFD-6447-A9DB-C19CC6C85E9E}" type="pres">
      <dgm:prSet presAssocID="{9DFEA76D-14AD-C846-95B9-393348D1B9E3}" presName="firstChildTx" presStyleLbl="bgAccFollowNode1" presStyleIdx="0" presStyleCnt="4">
        <dgm:presLayoutVars>
          <dgm:bulletEnabled val="1"/>
        </dgm:presLayoutVars>
      </dgm:prSet>
      <dgm:spPr/>
      <dgm:t>
        <a:bodyPr/>
        <a:lstStyle/>
        <a:p>
          <a:endParaRPr kumimoji="1" lang="ja-JP" altLang="en-US"/>
        </a:p>
      </dgm:t>
    </dgm:pt>
    <dgm:pt modelId="{1E1D59EE-19CC-4347-B79A-C0B42E288BF5}" type="pres">
      <dgm:prSet presAssocID="{6374285B-4A57-3347-A86A-63F65BC98353}" presName="comp" presStyleCnt="0"/>
      <dgm:spPr/>
    </dgm:pt>
    <dgm:pt modelId="{6F157A6B-79C4-B54C-BE1E-0637B5A8317A}" type="pres">
      <dgm:prSet presAssocID="{6374285B-4A57-3347-A86A-63F65BC98353}" presName="child" presStyleLbl="bgAccFollowNode1" presStyleIdx="1" presStyleCnt="4" custLinFactNeighborY="-7190"/>
      <dgm:spPr/>
      <dgm:t>
        <a:bodyPr/>
        <a:lstStyle/>
        <a:p>
          <a:endParaRPr kumimoji="1" lang="ja-JP" altLang="en-US"/>
        </a:p>
      </dgm:t>
    </dgm:pt>
    <dgm:pt modelId="{DA04B3FB-3AAC-1B42-8756-9908D3E6CECF}" type="pres">
      <dgm:prSet presAssocID="{6374285B-4A57-3347-A86A-63F65BC98353}" presName="childTx" presStyleLbl="bgAccFollowNode1" presStyleIdx="1" presStyleCnt="4">
        <dgm:presLayoutVars>
          <dgm:bulletEnabled val="1"/>
        </dgm:presLayoutVars>
      </dgm:prSet>
      <dgm:spPr/>
      <dgm:t>
        <a:bodyPr/>
        <a:lstStyle/>
        <a:p>
          <a:endParaRPr kumimoji="1" lang="ja-JP" altLang="en-US"/>
        </a:p>
      </dgm:t>
    </dgm:pt>
    <dgm:pt modelId="{409F54B9-5419-0E49-B6C8-DBC8C4E7F8C2}" type="pres">
      <dgm:prSet presAssocID="{9DFEA76D-14AD-C846-95B9-393348D1B9E3}" presName="negSpace" presStyleCnt="0"/>
      <dgm:spPr/>
    </dgm:pt>
    <dgm:pt modelId="{4EEE5786-0C91-4F4D-B43D-0BD4F6B4A0E7}" type="pres">
      <dgm:prSet presAssocID="{9DFEA76D-14AD-C846-95B9-393348D1B9E3}" presName="circle" presStyleLbl="node1" presStyleIdx="0" presStyleCnt="2"/>
      <dgm:spPr/>
      <dgm:t>
        <a:bodyPr/>
        <a:lstStyle/>
        <a:p>
          <a:endParaRPr kumimoji="1" lang="ja-JP" altLang="en-US"/>
        </a:p>
      </dgm:t>
    </dgm:pt>
    <dgm:pt modelId="{6F1A381B-5D30-FB43-A8FF-2E9C6C028950}" type="pres">
      <dgm:prSet presAssocID="{68072117-F550-4F47-A6A1-0E24E624F61C}" presName="transSpace" presStyleCnt="0"/>
      <dgm:spPr/>
    </dgm:pt>
    <dgm:pt modelId="{CBA28A03-B15C-6E41-B0C7-582F82B4816E}" type="pres">
      <dgm:prSet presAssocID="{5B2C8B92-1687-3644-BB49-946F4A7AC5D4}" presName="posSpace" presStyleCnt="0"/>
      <dgm:spPr/>
    </dgm:pt>
    <dgm:pt modelId="{130F8625-6056-CA41-9E5E-0A80BC633197}" type="pres">
      <dgm:prSet presAssocID="{5B2C8B92-1687-3644-BB49-946F4A7AC5D4}" presName="vertFlow" presStyleCnt="0"/>
      <dgm:spPr/>
    </dgm:pt>
    <dgm:pt modelId="{079B2EE7-EEC7-D94B-96CE-557DACFD7913}" type="pres">
      <dgm:prSet presAssocID="{5B2C8B92-1687-3644-BB49-946F4A7AC5D4}" presName="topSpace" presStyleCnt="0"/>
      <dgm:spPr/>
    </dgm:pt>
    <dgm:pt modelId="{439B3BDD-F1B5-884F-A8F8-D5A442B61067}" type="pres">
      <dgm:prSet presAssocID="{5B2C8B92-1687-3644-BB49-946F4A7AC5D4}" presName="firstComp" presStyleCnt="0"/>
      <dgm:spPr/>
    </dgm:pt>
    <dgm:pt modelId="{2F98D6CF-F7E1-A14F-B671-92B7C33F5E98}" type="pres">
      <dgm:prSet presAssocID="{5B2C8B92-1687-3644-BB49-946F4A7AC5D4}" presName="firstChild" presStyleLbl="bgAccFollowNode1" presStyleIdx="2" presStyleCnt="4"/>
      <dgm:spPr/>
      <dgm:t>
        <a:bodyPr/>
        <a:lstStyle/>
        <a:p>
          <a:endParaRPr kumimoji="1" lang="ja-JP" altLang="en-US"/>
        </a:p>
      </dgm:t>
    </dgm:pt>
    <dgm:pt modelId="{D491C1CF-4278-1048-8ABB-36DD0F505778}" type="pres">
      <dgm:prSet presAssocID="{5B2C8B92-1687-3644-BB49-946F4A7AC5D4}" presName="firstChildTx" presStyleLbl="bgAccFollowNode1" presStyleIdx="2" presStyleCnt="4">
        <dgm:presLayoutVars>
          <dgm:bulletEnabled val="1"/>
        </dgm:presLayoutVars>
      </dgm:prSet>
      <dgm:spPr/>
      <dgm:t>
        <a:bodyPr/>
        <a:lstStyle/>
        <a:p>
          <a:endParaRPr kumimoji="1" lang="ja-JP" altLang="en-US"/>
        </a:p>
      </dgm:t>
    </dgm:pt>
    <dgm:pt modelId="{36E0B328-728D-BB42-B40A-FF40A94ECA28}" type="pres">
      <dgm:prSet presAssocID="{CA70ABE3-B7E2-8C45-B2C9-6C148A3BFBC2}" presName="comp" presStyleCnt="0"/>
      <dgm:spPr/>
    </dgm:pt>
    <dgm:pt modelId="{8C8CE752-ED9B-D343-974B-009D0E5DA5AF}" type="pres">
      <dgm:prSet presAssocID="{CA70ABE3-B7E2-8C45-B2C9-6C148A3BFBC2}" presName="child" presStyleLbl="bgAccFollowNode1" presStyleIdx="3" presStyleCnt="4"/>
      <dgm:spPr/>
      <dgm:t>
        <a:bodyPr/>
        <a:lstStyle/>
        <a:p>
          <a:endParaRPr kumimoji="1" lang="ja-JP" altLang="en-US"/>
        </a:p>
      </dgm:t>
    </dgm:pt>
    <dgm:pt modelId="{7DD5E980-46E8-A845-861A-35B5AC6A9497}" type="pres">
      <dgm:prSet presAssocID="{CA70ABE3-B7E2-8C45-B2C9-6C148A3BFBC2}" presName="childTx" presStyleLbl="bgAccFollowNode1" presStyleIdx="3" presStyleCnt="4">
        <dgm:presLayoutVars>
          <dgm:bulletEnabled val="1"/>
        </dgm:presLayoutVars>
      </dgm:prSet>
      <dgm:spPr/>
      <dgm:t>
        <a:bodyPr/>
        <a:lstStyle/>
        <a:p>
          <a:endParaRPr kumimoji="1" lang="ja-JP" altLang="en-US"/>
        </a:p>
      </dgm:t>
    </dgm:pt>
    <dgm:pt modelId="{ED5029BB-952A-284D-93DE-58D8EE02C4CF}" type="pres">
      <dgm:prSet presAssocID="{5B2C8B92-1687-3644-BB49-946F4A7AC5D4}" presName="negSpace" presStyleCnt="0"/>
      <dgm:spPr/>
    </dgm:pt>
    <dgm:pt modelId="{DF19FB99-0167-C246-93EB-DB95779512BD}" type="pres">
      <dgm:prSet presAssocID="{5B2C8B92-1687-3644-BB49-946F4A7AC5D4}" presName="circle" presStyleLbl="node1" presStyleIdx="1" presStyleCnt="2"/>
      <dgm:spPr/>
      <dgm:t>
        <a:bodyPr/>
        <a:lstStyle/>
        <a:p>
          <a:endParaRPr kumimoji="1" lang="ja-JP" altLang="en-US"/>
        </a:p>
      </dgm:t>
    </dgm:pt>
  </dgm:ptLst>
  <dgm:cxnLst>
    <dgm:cxn modelId="{BC15990A-CA0F-964C-90FF-86E9038CB8D8}" type="presOf" srcId="{6374285B-4A57-3347-A86A-63F65BC98353}" destId="{6F157A6B-79C4-B54C-BE1E-0637B5A8317A}" srcOrd="0" destOrd="0" presId="urn:microsoft.com/office/officeart/2005/8/layout/hList9"/>
    <dgm:cxn modelId="{09A9AF09-097D-6846-B916-A249E9070CAF}" srcId="{5B2C8B92-1687-3644-BB49-946F4A7AC5D4}" destId="{CA70ABE3-B7E2-8C45-B2C9-6C148A3BFBC2}" srcOrd="1" destOrd="0" parTransId="{C0812CA5-6D67-0B4F-A5AD-53B2B9909BC3}" sibTransId="{E225C269-D860-9149-ABCE-4068EF7767B2}"/>
    <dgm:cxn modelId="{C1037054-96E6-D14C-B631-A07E516A612D}" type="presOf" srcId="{D070ED37-BE77-4242-860B-428866F51927}" destId="{12FD6754-9A3A-EF47-8C93-D5618070DA94}" srcOrd="0" destOrd="0" presId="urn:microsoft.com/office/officeart/2005/8/layout/hList9"/>
    <dgm:cxn modelId="{0CDE10C1-9D2B-DC4D-980E-F5554A372629}" type="presOf" srcId="{CA70ABE3-B7E2-8C45-B2C9-6C148A3BFBC2}" destId="{7DD5E980-46E8-A845-861A-35B5AC6A9497}" srcOrd="1" destOrd="0" presId="urn:microsoft.com/office/officeart/2005/8/layout/hList9"/>
    <dgm:cxn modelId="{354B5E3E-61D0-5846-A7B2-DE8EBD5D3883}" srcId="{9DFEA76D-14AD-C846-95B9-393348D1B9E3}" destId="{6374285B-4A57-3347-A86A-63F65BC98353}" srcOrd="1" destOrd="0" parTransId="{C986D5DF-A491-B747-B0BB-63A7D2FA83D3}" sibTransId="{283A5BF9-542A-B248-8AC3-2283E77EB754}"/>
    <dgm:cxn modelId="{F79B31D7-CDBF-CD4D-82CF-64DD69AD549E}" type="presOf" srcId="{5B2C8B92-1687-3644-BB49-946F4A7AC5D4}" destId="{DF19FB99-0167-C246-93EB-DB95779512BD}" srcOrd="0" destOrd="0" presId="urn:microsoft.com/office/officeart/2005/8/layout/hList9"/>
    <dgm:cxn modelId="{601C3AB8-9324-134F-9F77-3667F943DC82}" srcId="{5B2C8B92-1687-3644-BB49-946F4A7AC5D4}" destId="{B6478F6C-6996-C743-8C39-DE8709302FFA}" srcOrd="0" destOrd="0" parTransId="{CED5FC6D-5A5C-3F4E-B3AF-AF40C53CC43B}" sibTransId="{919E0776-FB74-4B4D-98BB-353162563B22}"/>
    <dgm:cxn modelId="{D91334BE-D619-3A4D-BD22-018E6EDE7019}" srcId="{0AC5A416-BC02-F34F-9583-EBB315033698}" destId="{5B2C8B92-1687-3644-BB49-946F4A7AC5D4}" srcOrd="1" destOrd="0" parTransId="{43EF3867-7E0F-9544-89B4-CF58B937B060}" sibTransId="{769502C8-A50F-DB4B-AFDD-2316F9DA1192}"/>
    <dgm:cxn modelId="{D42E6F4D-2642-F64C-9B1B-BCAE79C14AB2}" srcId="{0AC5A416-BC02-F34F-9583-EBB315033698}" destId="{9DFEA76D-14AD-C846-95B9-393348D1B9E3}" srcOrd="0" destOrd="0" parTransId="{1B05D18B-FF74-CD4C-8F86-60707AB539C6}" sibTransId="{68072117-F550-4F47-A6A1-0E24E624F61C}"/>
    <dgm:cxn modelId="{33C36E54-A27B-BA4F-A601-266C0BCFCAA2}" type="presOf" srcId="{CA70ABE3-B7E2-8C45-B2C9-6C148A3BFBC2}" destId="{8C8CE752-ED9B-D343-974B-009D0E5DA5AF}" srcOrd="0" destOrd="0" presId="urn:microsoft.com/office/officeart/2005/8/layout/hList9"/>
    <dgm:cxn modelId="{47929661-50EC-4E4B-9806-0ACC97C73A1C}" type="presOf" srcId="{D070ED37-BE77-4242-860B-428866F51927}" destId="{07D7BA46-0FFD-6447-A9DB-C19CC6C85E9E}" srcOrd="1" destOrd="0" presId="urn:microsoft.com/office/officeart/2005/8/layout/hList9"/>
    <dgm:cxn modelId="{CBE084CC-598E-6B4F-ACA4-62CD4DAC860B}" type="presOf" srcId="{6374285B-4A57-3347-A86A-63F65BC98353}" destId="{DA04B3FB-3AAC-1B42-8756-9908D3E6CECF}" srcOrd="1" destOrd="0" presId="urn:microsoft.com/office/officeart/2005/8/layout/hList9"/>
    <dgm:cxn modelId="{8C694990-8F8D-5840-9028-D8758AF0E220}" type="presOf" srcId="{B6478F6C-6996-C743-8C39-DE8709302FFA}" destId="{2F98D6CF-F7E1-A14F-B671-92B7C33F5E98}" srcOrd="0" destOrd="0" presId="urn:microsoft.com/office/officeart/2005/8/layout/hList9"/>
    <dgm:cxn modelId="{8E9ED610-14DA-B745-A218-8551873BB385}" srcId="{9DFEA76D-14AD-C846-95B9-393348D1B9E3}" destId="{D070ED37-BE77-4242-860B-428866F51927}" srcOrd="0" destOrd="0" parTransId="{BBEA0E89-106E-4341-98B5-950D33064B9F}" sibTransId="{48620F96-239A-9D4D-87D9-92BC848F2A34}"/>
    <dgm:cxn modelId="{8E245F35-9C86-E744-BC10-019FE2A0C686}" type="presOf" srcId="{9DFEA76D-14AD-C846-95B9-393348D1B9E3}" destId="{4EEE5786-0C91-4F4D-B43D-0BD4F6B4A0E7}" srcOrd="0" destOrd="0" presId="urn:microsoft.com/office/officeart/2005/8/layout/hList9"/>
    <dgm:cxn modelId="{6D96ACB1-F989-C140-887A-16052DFD37E6}" type="presOf" srcId="{B6478F6C-6996-C743-8C39-DE8709302FFA}" destId="{D491C1CF-4278-1048-8ABB-36DD0F505778}" srcOrd="1" destOrd="0" presId="urn:microsoft.com/office/officeart/2005/8/layout/hList9"/>
    <dgm:cxn modelId="{CD4CAC7E-FBD1-C649-8288-6BAE4F850B2A}" type="presOf" srcId="{0AC5A416-BC02-F34F-9583-EBB315033698}" destId="{76F4B420-6A40-2742-BAF6-1232F092D6D7}" srcOrd="0" destOrd="0" presId="urn:microsoft.com/office/officeart/2005/8/layout/hList9"/>
    <dgm:cxn modelId="{B7B6A00D-C509-274B-A95B-BF7A2235A762}" type="presParOf" srcId="{76F4B420-6A40-2742-BAF6-1232F092D6D7}" destId="{8FBE7C60-DBFE-DE48-A421-DD07899F8501}" srcOrd="0" destOrd="0" presId="urn:microsoft.com/office/officeart/2005/8/layout/hList9"/>
    <dgm:cxn modelId="{7E9E91BD-C230-4445-A667-55DDD7659E94}" type="presParOf" srcId="{76F4B420-6A40-2742-BAF6-1232F092D6D7}" destId="{ED51A67A-E82F-2F42-9992-62B9D6520305}" srcOrd="1" destOrd="0" presId="urn:microsoft.com/office/officeart/2005/8/layout/hList9"/>
    <dgm:cxn modelId="{1AC0491D-FCF1-DF48-AECA-5FBF2D2981C0}" type="presParOf" srcId="{ED51A67A-E82F-2F42-9992-62B9D6520305}" destId="{08769C01-1125-E746-9CF6-CF5FBA89BE8A}" srcOrd="0" destOrd="0" presId="urn:microsoft.com/office/officeart/2005/8/layout/hList9"/>
    <dgm:cxn modelId="{6BF7F380-FA4A-C04E-9F5C-EBCA57A79B9C}" type="presParOf" srcId="{ED51A67A-E82F-2F42-9992-62B9D6520305}" destId="{53CCB683-1985-0645-B6CC-890392CEE7E5}" srcOrd="1" destOrd="0" presId="urn:microsoft.com/office/officeart/2005/8/layout/hList9"/>
    <dgm:cxn modelId="{22615992-7F88-EA48-A586-5C4848AD0932}" type="presParOf" srcId="{53CCB683-1985-0645-B6CC-890392CEE7E5}" destId="{12FD6754-9A3A-EF47-8C93-D5618070DA94}" srcOrd="0" destOrd="0" presId="urn:microsoft.com/office/officeart/2005/8/layout/hList9"/>
    <dgm:cxn modelId="{E8BCC69F-C05E-2348-9570-136CA6D5308F}" type="presParOf" srcId="{53CCB683-1985-0645-B6CC-890392CEE7E5}" destId="{07D7BA46-0FFD-6447-A9DB-C19CC6C85E9E}" srcOrd="1" destOrd="0" presId="urn:microsoft.com/office/officeart/2005/8/layout/hList9"/>
    <dgm:cxn modelId="{46CEF6C6-F82E-0047-97E6-B36FA3E782A5}" type="presParOf" srcId="{ED51A67A-E82F-2F42-9992-62B9D6520305}" destId="{1E1D59EE-19CC-4347-B79A-C0B42E288BF5}" srcOrd="2" destOrd="0" presId="urn:microsoft.com/office/officeart/2005/8/layout/hList9"/>
    <dgm:cxn modelId="{A384D3CF-7D27-314B-BC69-889CC319DB8E}" type="presParOf" srcId="{1E1D59EE-19CC-4347-B79A-C0B42E288BF5}" destId="{6F157A6B-79C4-B54C-BE1E-0637B5A8317A}" srcOrd="0" destOrd="0" presId="urn:microsoft.com/office/officeart/2005/8/layout/hList9"/>
    <dgm:cxn modelId="{DECE8924-0AF4-3C4A-8BB1-53AFEA8A257A}" type="presParOf" srcId="{1E1D59EE-19CC-4347-B79A-C0B42E288BF5}" destId="{DA04B3FB-3AAC-1B42-8756-9908D3E6CECF}" srcOrd="1" destOrd="0" presId="urn:microsoft.com/office/officeart/2005/8/layout/hList9"/>
    <dgm:cxn modelId="{38C9021C-4953-FB4D-B7B1-2B55682E6DF1}" type="presParOf" srcId="{76F4B420-6A40-2742-BAF6-1232F092D6D7}" destId="{409F54B9-5419-0E49-B6C8-DBC8C4E7F8C2}" srcOrd="2" destOrd="0" presId="urn:microsoft.com/office/officeart/2005/8/layout/hList9"/>
    <dgm:cxn modelId="{B68B8863-DC30-D149-B6EA-AB9464EA8A34}" type="presParOf" srcId="{76F4B420-6A40-2742-BAF6-1232F092D6D7}" destId="{4EEE5786-0C91-4F4D-B43D-0BD4F6B4A0E7}" srcOrd="3" destOrd="0" presId="urn:microsoft.com/office/officeart/2005/8/layout/hList9"/>
    <dgm:cxn modelId="{E1AC08B4-A574-7C48-9CDE-2EE43A4CF22C}" type="presParOf" srcId="{76F4B420-6A40-2742-BAF6-1232F092D6D7}" destId="{6F1A381B-5D30-FB43-A8FF-2E9C6C028950}" srcOrd="4" destOrd="0" presId="urn:microsoft.com/office/officeart/2005/8/layout/hList9"/>
    <dgm:cxn modelId="{8989F28E-13DC-C340-A160-0A6801D47D78}" type="presParOf" srcId="{76F4B420-6A40-2742-BAF6-1232F092D6D7}" destId="{CBA28A03-B15C-6E41-B0C7-582F82B4816E}" srcOrd="5" destOrd="0" presId="urn:microsoft.com/office/officeart/2005/8/layout/hList9"/>
    <dgm:cxn modelId="{F129A98D-C502-934E-AC15-C3F7F08FF12C}" type="presParOf" srcId="{76F4B420-6A40-2742-BAF6-1232F092D6D7}" destId="{130F8625-6056-CA41-9E5E-0A80BC633197}" srcOrd="6" destOrd="0" presId="urn:microsoft.com/office/officeart/2005/8/layout/hList9"/>
    <dgm:cxn modelId="{6B5DA227-738D-DC49-BDB7-AA54905B3702}" type="presParOf" srcId="{130F8625-6056-CA41-9E5E-0A80BC633197}" destId="{079B2EE7-EEC7-D94B-96CE-557DACFD7913}" srcOrd="0" destOrd="0" presId="urn:microsoft.com/office/officeart/2005/8/layout/hList9"/>
    <dgm:cxn modelId="{B7AAA145-CA3C-654D-968C-1BE7EA14FB71}" type="presParOf" srcId="{130F8625-6056-CA41-9E5E-0A80BC633197}" destId="{439B3BDD-F1B5-884F-A8F8-D5A442B61067}" srcOrd="1" destOrd="0" presId="urn:microsoft.com/office/officeart/2005/8/layout/hList9"/>
    <dgm:cxn modelId="{5F3753BD-2D23-1045-8775-A7F3E0225991}" type="presParOf" srcId="{439B3BDD-F1B5-884F-A8F8-D5A442B61067}" destId="{2F98D6CF-F7E1-A14F-B671-92B7C33F5E98}" srcOrd="0" destOrd="0" presId="urn:microsoft.com/office/officeart/2005/8/layout/hList9"/>
    <dgm:cxn modelId="{3015778E-3109-F144-9529-305E1EEC4BE0}" type="presParOf" srcId="{439B3BDD-F1B5-884F-A8F8-D5A442B61067}" destId="{D491C1CF-4278-1048-8ABB-36DD0F505778}" srcOrd="1" destOrd="0" presId="urn:microsoft.com/office/officeart/2005/8/layout/hList9"/>
    <dgm:cxn modelId="{A3FBCA51-B9E5-E649-B7DB-7D5DC543C244}" type="presParOf" srcId="{130F8625-6056-CA41-9E5E-0A80BC633197}" destId="{36E0B328-728D-BB42-B40A-FF40A94ECA28}" srcOrd="2" destOrd="0" presId="urn:microsoft.com/office/officeart/2005/8/layout/hList9"/>
    <dgm:cxn modelId="{6E3C5CF7-00F5-5F4C-AD4E-2E210B097D0B}" type="presParOf" srcId="{36E0B328-728D-BB42-B40A-FF40A94ECA28}" destId="{8C8CE752-ED9B-D343-974B-009D0E5DA5AF}" srcOrd="0" destOrd="0" presId="urn:microsoft.com/office/officeart/2005/8/layout/hList9"/>
    <dgm:cxn modelId="{31E2BA6F-7A02-4E4D-BEEC-815A9DF1BE54}" type="presParOf" srcId="{36E0B328-728D-BB42-B40A-FF40A94ECA28}" destId="{7DD5E980-46E8-A845-861A-35B5AC6A9497}" srcOrd="1" destOrd="0" presId="urn:microsoft.com/office/officeart/2005/8/layout/hList9"/>
    <dgm:cxn modelId="{35CAFA77-BF9D-5D48-8540-1073BD2E1B4B}" type="presParOf" srcId="{76F4B420-6A40-2742-BAF6-1232F092D6D7}" destId="{ED5029BB-952A-284D-93DE-58D8EE02C4CF}" srcOrd="7" destOrd="0" presId="urn:microsoft.com/office/officeart/2005/8/layout/hList9"/>
    <dgm:cxn modelId="{1354D0A1-422E-F948-BB9A-BFD13CC396B7}" type="presParOf" srcId="{76F4B420-6A40-2742-BAF6-1232F092D6D7}" destId="{DF19FB99-0167-C246-93EB-DB95779512BD}"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EBCC5-5F80-493C-BBDB-50EA2914D2CA}">
      <dsp:nvSpPr>
        <dsp:cNvPr id="0" name=""/>
        <dsp:cNvSpPr/>
      </dsp:nvSpPr>
      <dsp:spPr>
        <a:xfrm rot="5400000">
          <a:off x="264420" y="2520195"/>
          <a:ext cx="785777" cy="130751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DE2C1-E721-4C8D-A231-8F64F2880BB2}">
      <dsp:nvSpPr>
        <dsp:cNvPr id="0" name=""/>
        <dsp:cNvSpPr/>
      </dsp:nvSpPr>
      <dsp:spPr>
        <a:xfrm>
          <a:off x="133255" y="2910861"/>
          <a:ext cx="1180432" cy="10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kern="1200" dirty="0"/>
            <a:t>医療現場の</a:t>
          </a:r>
          <a:endParaRPr kumimoji="1" lang="en-US" altLang="ja-JP" sz="1400" kern="1200" dirty="0"/>
        </a:p>
        <a:p>
          <a:pPr lvl="0" algn="l" defTabSz="622300">
            <a:lnSpc>
              <a:spcPct val="90000"/>
            </a:lnSpc>
            <a:spcBef>
              <a:spcPct val="0"/>
            </a:spcBef>
            <a:spcAft>
              <a:spcPct val="35000"/>
            </a:spcAft>
          </a:pPr>
          <a:r>
            <a:rPr kumimoji="1" lang="ja-JP" altLang="en-US" sz="1400" kern="1200" dirty="0"/>
            <a:t>課題</a:t>
          </a:r>
        </a:p>
      </dsp:txBody>
      <dsp:txXfrm>
        <a:off x="133255" y="2910861"/>
        <a:ext cx="1180432" cy="1034718"/>
      </dsp:txXfrm>
    </dsp:sp>
    <dsp:sp modelId="{720C62C5-D072-4B7C-B19D-CA039545AAFE}">
      <dsp:nvSpPr>
        <dsp:cNvPr id="0" name=""/>
        <dsp:cNvSpPr/>
      </dsp:nvSpPr>
      <dsp:spPr>
        <a:xfrm>
          <a:off x="1090964" y="2423934"/>
          <a:ext cx="222723" cy="22272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802AA-B205-49ED-BF70-B1B777FA1EA5}">
      <dsp:nvSpPr>
        <dsp:cNvPr id="0" name=""/>
        <dsp:cNvSpPr/>
      </dsp:nvSpPr>
      <dsp:spPr>
        <a:xfrm rot="5400000">
          <a:off x="1709500" y="2162609"/>
          <a:ext cx="785777" cy="130751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69FD9-2D59-4B6A-A9A8-1D346B1D754C}">
      <dsp:nvSpPr>
        <dsp:cNvPr id="0" name=""/>
        <dsp:cNvSpPr/>
      </dsp:nvSpPr>
      <dsp:spPr>
        <a:xfrm>
          <a:off x="1578334" y="2553274"/>
          <a:ext cx="1180432" cy="10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kern="1200" dirty="0"/>
            <a:t>リサーチ・</a:t>
          </a:r>
          <a:endParaRPr kumimoji="1" lang="en-US" altLang="ja-JP" sz="1400" kern="1200" dirty="0"/>
        </a:p>
        <a:p>
          <a:pPr lvl="0" algn="l" defTabSz="622300">
            <a:lnSpc>
              <a:spcPct val="90000"/>
            </a:lnSpc>
            <a:spcBef>
              <a:spcPct val="0"/>
            </a:spcBef>
            <a:spcAft>
              <a:spcPct val="35000"/>
            </a:spcAft>
          </a:pPr>
          <a:r>
            <a:rPr kumimoji="1" lang="ja-JP" altLang="en-US" sz="1400" kern="1200" dirty="0"/>
            <a:t>クエスチョン</a:t>
          </a:r>
        </a:p>
      </dsp:txBody>
      <dsp:txXfrm>
        <a:off x="1578334" y="2553274"/>
        <a:ext cx="1180432" cy="1034718"/>
      </dsp:txXfrm>
    </dsp:sp>
    <dsp:sp modelId="{BB512889-FD7B-4098-AA40-7DCD2F18A40E}">
      <dsp:nvSpPr>
        <dsp:cNvPr id="0" name=""/>
        <dsp:cNvSpPr/>
      </dsp:nvSpPr>
      <dsp:spPr>
        <a:xfrm>
          <a:off x="2536043" y="2066348"/>
          <a:ext cx="222723" cy="22272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F380F-0A12-471D-93FC-39AA9AE48EF6}">
      <dsp:nvSpPr>
        <dsp:cNvPr id="0" name=""/>
        <dsp:cNvSpPr/>
      </dsp:nvSpPr>
      <dsp:spPr>
        <a:xfrm rot="5400000">
          <a:off x="3154580" y="1805022"/>
          <a:ext cx="785777" cy="130751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8394C-7433-431E-9422-881ECF311C20}">
      <dsp:nvSpPr>
        <dsp:cNvPr id="0" name=""/>
        <dsp:cNvSpPr/>
      </dsp:nvSpPr>
      <dsp:spPr>
        <a:xfrm>
          <a:off x="3023414" y="2195688"/>
          <a:ext cx="1180432" cy="10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ja-JP" altLang="en-US" sz="1800" b="1" kern="1200" dirty="0">
              <a:solidFill>
                <a:srgbClr val="C00000"/>
              </a:solidFill>
            </a:rPr>
            <a:t>研究計画</a:t>
          </a:r>
        </a:p>
      </dsp:txBody>
      <dsp:txXfrm>
        <a:off x="3023414" y="2195688"/>
        <a:ext cx="1180432" cy="1034718"/>
      </dsp:txXfrm>
    </dsp:sp>
    <dsp:sp modelId="{2BB77822-ED84-4AB5-B180-947DC2EA5ADD}">
      <dsp:nvSpPr>
        <dsp:cNvPr id="0" name=""/>
        <dsp:cNvSpPr/>
      </dsp:nvSpPr>
      <dsp:spPr>
        <a:xfrm>
          <a:off x="3981123" y="1708762"/>
          <a:ext cx="222723" cy="22272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C95F50-85B0-473C-B0D7-44C8094914B8}">
      <dsp:nvSpPr>
        <dsp:cNvPr id="0" name=""/>
        <dsp:cNvSpPr/>
      </dsp:nvSpPr>
      <dsp:spPr>
        <a:xfrm rot="5400000">
          <a:off x="4599659" y="1447436"/>
          <a:ext cx="785777" cy="130751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586DE-914C-4429-9A3A-0C82332B9F84}">
      <dsp:nvSpPr>
        <dsp:cNvPr id="0" name=""/>
        <dsp:cNvSpPr/>
      </dsp:nvSpPr>
      <dsp:spPr>
        <a:xfrm>
          <a:off x="4468493" y="1838101"/>
          <a:ext cx="1180432" cy="10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kern="1200" dirty="0"/>
            <a:t>研究実施</a:t>
          </a:r>
        </a:p>
      </dsp:txBody>
      <dsp:txXfrm>
        <a:off x="4468493" y="1838101"/>
        <a:ext cx="1180432" cy="1034718"/>
      </dsp:txXfrm>
    </dsp:sp>
    <dsp:sp modelId="{7D3B5FDC-7552-4BC6-9C3E-786A3FEF2417}">
      <dsp:nvSpPr>
        <dsp:cNvPr id="0" name=""/>
        <dsp:cNvSpPr/>
      </dsp:nvSpPr>
      <dsp:spPr>
        <a:xfrm>
          <a:off x="5426203" y="1351175"/>
          <a:ext cx="222723" cy="22272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E7A0F-99CC-4089-B22B-998AF91AF8ED}">
      <dsp:nvSpPr>
        <dsp:cNvPr id="0" name=""/>
        <dsp:cNvSpPr/>
      </dsp:nvSpPr>
      <dsp:spPr>
        <a:xfrm rot="5400000">
          <a:off x="6044739" y="1089850"/>
          <a:ext cx="785777" cy="130751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7459C-4AC3-4F32-8CD2-23E3CB824EFA}">
      <dsp:nvSpPr>
        <dsp:cNvPr id="0" name=""/>
        <dsp:cNvSpPr/>
      </dsp:nvSpPr>
      <dsp:spPr>
        <a:xfrm>
          <a:off x="5913573" y="1480515"/>
          <a:ext cx="1180432" cy="10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kern="1200" dirty="0"/>
            <a:t>解析</a:t>
          </a:r>
        </a:p>
      </dsp:txBody>
      <dsp:txXfrm>
        <a:off x="5913573" y="1480515"/>
        <a:ext cx="1180432" cy="1034718"/>
      </dsp:txXfrm>
    </dsp:sp>
    <dsp:sp modelId="{B8B2ED92-3AB3-4166-BD68-B6EB0755E8F9}">
      <dsp:nvSpPr>
        <dsp:cNvPr id="0" name=""/>
        <dsp:cNvSpPr/>
      </dsp:nvSpPr>
      <dsp:spPr>
        <a:xfrm>
          <a:off x="6871282" y="993589"/>
          <a:ext cx="222723" cy="22272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C92B5-7ACC-4BA6-A869-F0FE4DA9F92E}">
      <dsp:nvSpPr>
        <dsp:cNvPr id="0" name=""/>
        <dsp:cNvSpPr/>
      </dsp:nvSpPr>
      <dsp:spPr>
        <a:xfrm rot="5400000">
          <a:off x="7489818" y="732263"/>
          <a:ext cx="785777" cy="130751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51F77-9419-4BAF-95A4-82BC8C7C4894}">
      <dsp:nvSpPr>
        <dsp:cNvPr id="0" name=""/>
        <dsp:cNvSpPr/>
      </dsp:nvSpPr>
      <dsp:spPr>
        <a:xfrm>
          <a:off x="7358653" y="1122929"/>
          <a:ext cx="1180432" cy="10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kern="1200" dirty="0"/>
            <a:t>論文化</a:t>
          </a:r>
        </a:p>
      </dsp:txBody>
      <dsp:txXfrm>
        <a:off x="7358653" y="1122929"/>
        <a:ext cx="1180432" cy="1034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033B8A-255F-674E-99D2-B047542CC5A5}" type="datetimeFigureOut">
              <a:rPr kumimoji="1" lang="ja-JP" altLang="en-US" smtClean="0"/>
              <a:t>2017/4/20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101D31-9250-3A49-92E6-1FB066FE7B32}" type="slidenum">
              <a:rPr kumimoji="1" lang="ja-JP" altLang="en-US" smtClean="0"/>
              <a:t>‹#›</a:t>
            </a:fld>
            <a:endParaRPr kumimoji="1" lang="ja-JP" altLang="en-US"/>
          </a:p>
        </p:txBody>
      </p:sp>
    </p:spTree>
    <p:extLst>
      <p:ext uri="{BB962C8B-B14F-4D97-AF65-F5344CB8AC3E}">
        <p14:creationId xmlns:p14="http://schemas.microsoft.com/office/powerpoint/2010/main" val="4130428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61D765-4735-D34D-9C20-345C6162586B}" type="datetimeFigureOut">
              <a:rPr kumimoji="1" lang="ja-JP" altLang="en-US" smtClean="0"/>
              <a:t>2017/4/20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323C2C-3584-BF46-B0D8-8AA298E1A51F}" type="slidenum">
              <a:rPr kumimoji="1" lang="ja-JP" altLang="en-US" smtClean="0"/>
              <a:t>‹#›</a:t>
            </a:fld>
            <a:endParaRPr kumimoji="1" lang="ja-JP" altLang="en-US"/>
          </a:p>
        </p:txBody>
      </p:sp>
    </p:spTree>
    <p:extLst>
      <p:ext uri="{BB962C8B-B14F-4D97-AF65-F5344CB8AC3E}">
        <p14:creationId xmlns:p14="http://schemas.microsoft.com/office/powerpoint/2010/main" val="8595400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E323C2C-3584-BF46-B0D8-8AA298E1A51F}" type="slidenum">
              <a:rPr kumimoji="1" lang="ja-JP" altLang="en-US" smtClean="0"/>
              <a:t>9</a:t>
            </a:fld>
            <a:endParaRPr kumimoji="1" lang="ja-JP" altLang="en-US"/>
          </a:p>
        </p:txBody>
      </p:sp>
    </p:spTree>
    <p:extLst>
      <p:ext uri="{BB962C8B-B14F-4D97-AF65-F5344CB8AC3E}">
        <p14:creationId xmlns:p14="http://schemas.microsoft.com/office/powerpoint/2010/main" val="197065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a:t>
            </a:fld>
            <a:endParaRPr kumimoji="1" lang="ja-JP" altLang="en-US"/>
          </a:p>
        </p:txBody>
      </p:sp>
    </p:spTree>
    <p:extLst>
      <p:ext uri="{BB962C8B-B14F-4D97-AF65-F5344CB8AC3E}">
        <p14:creationId xmlns:p14="http://schemas.microsoft.com/office/powerpoint/2010/main" val="95448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a:t>
            </a:fld>
            <a:endParaRPr kumimoji="1" lang="ja-JP" altLang="en-US"/>
          </a:p>
        </p:txBody>
      </p:sp>
    </p:spTree>
    <p:extLst>
      <p:ext uri="{BB962C8B-B14F-4D97-AF65-F5344CB8AC3E}">
        <p14:creationId xmlns:p14="http://schemas.microsoft.com/office/powerpoint/2010/main" val="10223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a:t>
            </a:fld>
            <a:endParaRPr kumimoji="1" lang="ja-JP" altLang="en-US"/>
          </a:p>
        </p:txBody>
      </p:sp>
    </p:spTree>
    <p:extLst>
      <p:ext uri="{BB962C8B-B14F-4D97-AF65-F5344CB8AC3E}">
        <p14:creationId xmlns:p14="http://schemas.microsoft.com/office/powerpoint/2010/main" val="301830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a:t>
            </a:fld>
            <a:endParaRPr kumimoji="1" lang="ja-JP" altLang="en-US"/>
          </a:p>
        </p:txBody>
      </p:sp>
      <p:cxnSp>
        <p:nvCxnSpPr>
          <p:cNvPr id="8" name="直線コネクタ 7"/>
          <p:cNvCxnSpPr/>
          <p:nvPr userDrawn="1"/>
        </p:nvCxnSpPr>
        <p:spPr>
          <a:xfrm>
            <a:off x="457200" y="1417638"/>
            <a:ext cx="82296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55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normAutofit/>
          </a:bodyPr>
          <a:lstStyle>
            <a:lvl1pPr algn="l">
              <a:defRPr sz="3600" b="0" cap="all"/>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a:t>
            </a:fld>
            <a:endParaRPr kumimoji="1" lang="ja-JP" altLang="en-US"/>
          </a:p>
        </p:txBody>
      </p:sp>
    </p:spTree>
    <p:extLst>
      <p:ext uri="{BB962C8B-B14F-4D97-AF65-F5344CB8AC3E}">
        <p14:creationId xmlns:p14="http://schemas.microsoft.com/office/powerpoint/2010/main" val="81719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smtClean="0"/>
              <a:t>17/03/17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8A974761-06A9-8F4D-9620-3B53A640FCC1}" type="slidenum">
              <a:rPr kumimoji="1" lang="ja-JP" altLang="en-US" smtClean="0"/>
              <a:t>‹#›</a:t>
            </a:fld>
            <a:endParaRPr kumimoji="1" lang="ja-JP" altLang="en-US"/>
          </a:p>
        </p:txBody>
      </p:sp>
    </p:spTree>
    <p:extLst>
      <p:ext uri="{BB962C8B-B14F-4D97-AF65-F5344CB8AC3E}">
        <p14:creationId xmlns:p14="http://schemas.microsoft.com/office/powerpoint/2010/main" val="27622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smtClean="0"/>
              <a:t>17/03/17</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9" name="スライド番号プレースホルダー 8"/>
          <p:cNvSpPr>
            <a:spLocks noGrp="1"/>
          </p:cNvSpPr>
          <p:nvPr>
            <p:ph type="sldNum" sz="quarter" idx="12"/>
          </p:nvPr>
        </p:nvSpPr>
        <p:spPr/>
        <p:txBody>
          <a:bodyPr/>
          <a:lstStyle/>
          <a:p>
            <a:fld id="{8A974761-06A9-8F4D-9620-3B53A640FCC1}" type="slidenum">
              <a:rPr kumimoji="1" lang="ja-JP" altLang="en-US" smtClean="0"/>
              <a:t>‹#›</a:t>
            </a:fld>
            <a:endParaRPr kumimoji="1" lang="ja-JP" altLang="en-US"/>
          </a:p>
        </p:txBody>
      </p:sp>
    </p:spTree>
    <p:extLst>
      <p:ext uri="{BB962C8B-B14F-4D97-AF65-F5344CB8AC3E}">
        <p14:creationId xmlns:p14="http://schemas.microsoft.com/office/powerpoint/2010/main" val="135309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8A974761-06A9-8F4D-9620-3B53A640FCC1}" type="slidenum">
              <a:rPr kumimoji="1" lang="ja-JP" altLang="en-US" smtClean="0"/>
              <a:t>‹#›</a:t>
            </a:fld>
            <a:endParaRPr kumimoji="1" lang="ja-JP" altLang="en-US"/>
          </a:p>
        </p:txBody>
      </p:sp>
    </p:spTree>
    <p:extLst>
      <p:ext uri="{BB962C8B-B14F-4D97-AF65-F5344CB8AC3E}">
        <p14:creationId xmlns:p14="http://schemas.microsoft.com/office/powerpoint/2010/main" val="232755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17/03/17</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8A974761-06A9-8F4D-9620-3B53A640FCC1}" type="slidenum">
              <a:rPr kumimoji="1" lang="ja-JP" altLang="en-US" smtClean="0"/>
              <a:t>‹#›</a:t>
            </a:fld>
            <a:endParaRPr kumimoji="1" lang="ja-JP" altLang="en-US"/>
          </a:p>
        </p:txBody>
      </p:sp>
    </p:spTree>
    <p:extLst>
      <p:ext uri="{BB962C8B-B14F-4D97-AF65-F5344CB8AC3E}">
        <p14:creationId xmlns:p14="http://schemas.microsoft.com/office/powerpoint/2010/main" val="298447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17/03/17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8A974761-06A9-8F4D-9620-3B53A640FCC1}" type="slidenum">
              <a:rPr kumimoji="1" lang="ja-JP" altLang="en-US" smtClean="0"/>
              <a:t>‹#›</a:t>
            </a:fld>
            <a:endParaRPr kumimoji="1" lang="ja-JP" altLang="en-US"/>
          </a:p>
        </p:txBody>
      </p:sp>
    </p:spTree>
    <p:extLst>
      <p:ext uri="{BB962C8B-B14F-4D97-AF65-F5344CB8AC3E}">
        <p14:creationId xmlns:p14="http://schemas.microsoft.com/office/powerpoint/2010/main" val="143337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17/03/17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8A974761-06A9-8F4D-9620-3B53A640FCC1}" type="slidenum">
              <a:rPr kumimoji="1" lang="ja-JP" altLang="en-US" smtClean="0"/>
              <a:t>‹#›</a:t>
            </a:fld>
            <a:endParaRPr kumimoji="1" lang="ja-JP" altLang="en-US"/>
          </a:p>
        </p:txBody>
      </p:sp>
    </p:spTree>
    <p:extLst>
      <p:ext uri="{BB962C8B-B14F-4D97-AF65-F5344CB8AC3E}">
        <p14:creationId xmlns:p14="http://schemas.microsoft.com/office/powerpoint/2010/main" val="388661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17/03/17</a:t>
            </a:r>
            <a:endParaRPr kumimoji="1" lang="ja-JP" altLang="en-US"/>
          </a:p>
        </p:txBody>
      </p:sp>
      <p:sp>
        <p:nvSpPr>
          <p:cNvPr id="5" name="フッター プレースホルダー 4"/>
          <p:cNvSpPr>
            <a:spLocks noGrp="1"/>
          </p:cNvSpPr>
          <p:nvPr>
            <p:ph type="ftr" sz="quarter" idx="3"/>
          </p:nvPr>
        </p:nvSpPr>
        <p:spPr>
          <a:xfrm>
            <a:off x="3124199" y="6356350"/>
            <a:ext cx="3148627" cy="411290"/>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ltLang="zh-Hant" smtClean="0"/>
              <a:t>copyright </a:t>
            </a:r>
            <a:r>
              <a:rPr lang="zh-Hant" altLang="en-US" smtClean="0"/>
              <a:t>臨床研究教育</a:t>
            </a:r>
            <a:r>
              <a:rPr lang="en-US" altLang="zh-Hant" smtClean="0"/>
              <a:t>WG</a:t>
            </a:r>
            <a:r>
              <a:rPr lang="zh-Hant" altLang="en-US" smtClean="0"/>
              <a:t>＆日本医師会</a:t>
            </a:r>
            <a:r>
              <a:rPr lang="en-US" altLang="zh-Hant" smtClean="0"/>
              <a:t>,2017 All rights reserved</a:t>
            </a:r>
            <a:endParaRPr lang="ja-JP" altLang="en-US" dirty="0"/>
          </a:p>
        </p:txBody>
      </p:sp>
      <p:sp>
        <p:nvSpPr>
          <p:cNvPr id="6" name="スライド番号プレースホルダー 5"/>
          <p:cNvSpPr>
            <a:spLocks noGrp="1"/>
          </p:cNvSpPr>
          <p:nvPr>
            <p:ph type="sldNum" sz="quarter" idx="4"/>
          </p:nvPr>
        </p:nvSpPr>
        <p:spPr>
          <a:xfrm>
            <a:off x="6553200" y="6356350"/>
            <a:ext cx="12260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74761-06A9-8F4D-9620-3B53A640FCC1}" type="slidenum">
              <a:rPr kumimoji="1" lang="ja-JP" altLang="en-US" smtClean="0"/>
              <a:t>‹#›</a:t>
            </a:fld>
            <a:endParaRPr kumimoji="1" lang="ja-JP" altLang="en-US"/>
          </a:p>
        </p:txBody>
      </p:sp>
      <p:pic>
        <p:nvPicPr>
          <p:cNvPr id="7" name="図 6"/>
          <p:cNvPicPr>
            <a:picLocks noChangeAspect="1"/>
          </p:cNvPicPr>
          <p:nvPr userDrawn="1"/>
        </p:nvPicPr>
        <p:blipFill>
          <a:blip r:embed="rId13"/>
          <a:stretch>
            <a:fillRect/>
          </a:stretch>
        </p:blipFill>
        <p:spPr>
          <a:xfrm>
            <a:off x="7886700" y="5700840"/>
            <a:ext cx="1257300" cy="1066800"/>
          </a:xfrm>
          <a:prstGeom prst="rect">
            <a:avLst/>
          </a:prstGeom>
        </p:spPr>
      </p:pic>
    </p:spTree>
    <p:extLst>
      <p:ext uri="{BB962C8B-B14F-4D97-AF65-F5344CB8AC3E}">
        <p14:creationId xmlns:p14="http://schemas.microsoft.com/office/powerpoint/2010/main" val="191249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kumimoji="1"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diagramLayout" Target="../diagrams/layout4.xml"/><Relationship Id="rId7" Type="http://schemas.openxmlformats.org/officeDocument/2006/relationships/image" Target="../media/image28.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1.png"/><Relationship Id="rId4" Type="http://schemas.openxmlformats.org/officeDocument/2006/relationships/diagramQuickStyle" Target="../diagrams/quickStyle4.xml"/><Relationship Id="rId9" Type="http://schemas.openxmlformats.org/officeDocument/2006/relationships/image" Target="../media/image30.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654443"/>
            <a:ext cx="7772400" cy="1946007"/>
          </a:xfrm>
        </p:spPr>
        <p:txBody>
          <a:bodyPr>
            <a:normAutofit/>
          </a:bodyPr>
          <a:lstStyle/>
          <a:p>
            <a:r>
              <a:rPr kumimoji="1" lang="ja-JP" altLang="en-US" dirty="0"/>
              <a:t>医師主導臨床研究計画立案の要点</a:t>
            </a:r>
            <a:r>
              <a:rPr kumimoji="1" lang="en-US" altLang="ja-JP" dirty="0"/>
              <a:t/>
            </a:r>
            <a:br>
              <a:rPr kumimoji="1" lang="en-US" altLang="ja-JP" dirty="0"/>
            </a:br>
            <a:r>
              <a:rPr kumimoji="1" lang="en-US" altLang="ja-JP" dirty="0"/>
              <a:t/>
            </a:r>
            <a:br>
              <a:rPr kumimoji="1" lang="en-US" altLang="ja-JP" dirty="0"/>
            </a:br>
            <a:r>
              <a:rPr lang="en-US" altLang="ja-JP" sz="2800" dirty="0"/>
              <a:t>〜</a:t>
            </a:r>
            <a:r>
              <a:rPr lang="ja-JP" altLang="en-US" sz="2800" dirty="0"/>
              <a:t>効果的な研究計画の実施のために</a:t>
            </a:r>
            <a:r>
              <a:rPr lang="en-US" altLang="ja-JP" sz="2800" dirty="0"/>
              <a:t>〜</a:t>
            </a:r>
            <a:endParaRPr kumimoji="1" lang="ja-JP" altLang="en-US" sz="2800" dirty="0"/>
          </a:p>
        </p:txBody>
      </p:sp>
      <p:sp>
        <p:nvSpPr>
          <p:cNvPr id="3" name="サブタイトル 2"/>
          <p:cNvSpPr>
            <a:spLocks noGrp="1"/>
          </p:cNvSpPr>
          <p:nvPr>
            <p:ph type="subTitle" idx="1"/>
          </p:nvPr>
        </p:nvSpPr>
        <p:spPr/>
        <p:txBody>
          <a:bodyPr/>
          <a:lstStyle/>
          <a:p>
            <a:r>
              <a:rPr lang="ja-JP" altLang="en-US"/>
              <a:t>日本</a:t>
            </a:r>
            <a:r>
              <a:rPr lang="ja-JP" altLang="en-US" smtClean="0"/>
              <a:t>医師会 </a:t>
            </a:r>
            <a:r>
              <a:rPr kumimoji="1" lang="ja-JP" altLang="en-US" dirty="0" smtClean="0"/>
              <a:t>臨床</a:t>
            </a:r>
            <a:r>
              <a:rPr kumimoji="1" lang="ja-JP" altLang="en-US" dirty="0"/>
              <a:t>研究教育</a:t>
            </a:r>
            <a:r>
              <a:rPr kumimoji="1" lang="en-US" altLang="ja-JP" dirty="0"/>
              <a:t>WG</a:t>
            </a:r>
            <a:endParaRPr kumimoji="1" lang="ja-JP" altLang="en-US" dirty="0"/>
          </a:p>
        </p:txBody>
      </p:sp>
      <p:sp>
        <p:nvSpPr>
          <p:cNvPr id="4" name="テキスト ボックス 3"/>
          <p:cNvSpPr txBox="1"/>
          <p:nvPr/>
        </p:nvSpPr>
        <p:spPr>
          <a:xfrm>
            <a:off x="1001058" y="5289176"/>
            <a:ext cx="7231529" cy="1077218"/>
          </a:xfrm>
          <a:prstGeom prst="rect">
            <a:avLst/>
          </a:prstGeom>
          <a:noFill/>
        </p:spPr>
        <p:txBody>
          <a:bodyPr wrap="square" rtlCol="0">
            <a:spAutoFit/>
          </a:bodyPr>
          <a:lstStyle/>
          <a:p>
            <a:r>
              <a:rPr kumimoji="1" lang="ja-JP" altLang="en-US" sz="1600" dirty="0" smtClean="0"/>
              <a:t>注：</a:t>
            </a:r>
            <a:endParaRPr kumimoji="1" lang="en-US" altLang="ja-JP" sz="1600" dirty="0" smtClean="0"/>
          </a:p>
          <a:p>
            <a:r>
              <a:rPr kumimoji="1" lang="ja-JP" altLang="en-US" sz="1600" dirty="0" smtClean="0"/>
              <a:t>本スライドは臨床研究教育</a:t>
            </a:r>
            <a:r>
              <a:rPr kumimoji="1" lang="en-US" altLang="ja-JP" sz="1600" dirty="0" smtClean="0"/>
              <a:t>WG</a:t>
            </a:r>
            <a:r>
              <a:rPr kumimoji="1" lang="ja-JP" altLang="en-US" sz="1600" dirty="0" smtClean="0"/>
              <a:t>により作成された著作物であり、内容の歪曲や一部のみの強調等</a:t>
            </a:r>
            <a:r>
              <a:rPr lang="ja-JP" altLang="en-US" sz="1600" dirty="0" smtClean="0"/>
              <a:t>の</a:t>
            </a:r>
            <a:r>
              <a:rPr kumimoji="1" lang="ja-JP" altLang="en-US" sz="1600" dirty="0" smtClean="0"/>
              <a:t>当方の意図しない改変、及び商業的利用を禁止します。</a:t>
            </a:r>
            <a:endParaRPr kumimoji="1" lang="en-US" altLang="ja-JP" sz="1600" dirty="0" smtClean="0"/>
          </a:p>
          <a:p>
            <a:r>
              <a:rPr lang="ja-JP" altLang="en-US" sz="1600" dirty="0" smtClean="0"/>
              <a:t>学術目的の転載の場合には、引用元を明記ください。</a:t>
            </a:r>
            <a:endParaRPr kumimoji="1" lang="ja-JP" altLang="en-US" sz="1600" dirty="0"/>
          </a:p>
        </p:txBody>
      </p:sp>
    </p:spTree>
    <p:extLst>
      <p:ext uri="{BB962C8B-B14F-4D97-AF65-F5344CB8AC3E}">
        <p14:creationId xmlns:p14="http://schemas.microsoft.com/office/powerpoint/2010/main" val="822014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Outcome</a:t>
            </a:r>
            <a:r>
              <a:rPr kumimoji="1" lang="ja-JP" altLang="en-US" dirty="0"/>
              <a:t>（アウトカム）</a:t>
            </a:r>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a:t>Outcome</a:t>
            </a:r>
            <a:r>
              <a:rPr lang="ja-JP" altLang="en-US" dirty="0"/>
              <a:t>は</a:t>
            </a:r>
            <a:r>
              <a:rPr lang="en-US" altLang="ja-JP" dirty="0"/>
              <a:t>RQ</a:t>
            </a:r>
            <a:r>
              <a:rPr lang="ja-JP" altLang="en-US" dirty="0"/>
              <a:t>によって様々</a:t>
            </a:r>
            <a:endParaRPr lang="en-US" altLang="ja-JP" dirty="0"/>
          </a:p>
          <a:p>
            <a:pPr lvl="1"/>
            <a:r>
              <a:rPr kumimoji="1" lang="ja-JP" altLang="en-US" dirty="0"/>
              <a:t>死亡</a:t>
            </a:r>
            <a:endParaRPr kumimoji="1" lang="en-US" altLang="ja-JP" dirty="0"/>
          </a:p>
          <a:p>
            <a:pPr lvl="1"/>
            <a:r>
              <a:rPr lang="ja-JP" altLang="en-US" dirty="0"/>
              <a:t>疾患の発生、再発、重症化</a:t>
            </a:r>
            <a:endParaRPr lang="en-US" altLang="ja-JP" dirty="0"/>
          </a:p>
          <a:p>
            <a:pPr lvl="1"/>
            <a:r>
              <a:rPr lang="ja-JP" altLang="en-US" dirty="0"/>
              <a:t>入院</a:t>
            </a:r>
            <a:endParaRPr lang="en-US" altLang="ja-JP" dirty="0"/>
          </a:p>
          <a:p>
            <a:pPr lvl="1"/>
            <a:r>
              <a:rPr lang="en-US" altLang="ja-JP" dirty="0"/>
              <a:t>QOL</a:t>
            </a:r>
          </a:p>
          <a:p>
            <a:pPr lvl="1"/>
            <a:r>
              <a:rPr lang="ja-JP" altLang="en-US" dirty="0"/>
              <a:t>検査値</a:t>
            </a:r>
            <a:endParaRPr lang="en-US" altLang="ja-JP" dirty="0"/>
          </a:p>
          <a:p>
            <a:r>
              <a:rPr lang="ja-JP" altLang="en-US" dirty="0"/>
              <a:t>良いアウトカムとは？</a:t>
            </a:r>
            <a:endParaRPr lang="en-US" altLang="ja-JP" dirty="0"/>
          </a:p>
          <a:p>
            <a:pPr lvl="1"/>
            <a:r>
              <a:rPr lang="en-US" altLang="ja-JP" dirty="0"/>
              <a:t>RQ</a:t>
            </a:r>
            <a:r>
              <a:rPr lang="ja-JP" altLang="en-US" dirty="0"/>
              <a:t>にとって切実</a:t>
            </a:r>
            <a:endParaRPr lang="en-US" altLang="ja-JP" dirty="0"/>
          </a:p>
          <a:p>
            <a:pPr lvl="1"/>
            <a:r>
              <a:rPr lang="ja-JP" altLang="en-US" dirty="0"/>
              <a:t>科学的に測定可能</a:t>
            </a:r>
            <a:endParaRPr lang="en-US" altLang="ja-JP" dirty="0"/>
          </a:p>
          <a:p>
            <a:pPr lvl="1"/>
            <a:r>
              <a:rPr lang="ja-JP" altLang="en-US" dirty="0"/>
              <a:t>改善可能</a:t>
            </a:r>
            <a:endParaRPr lang="en-US" altLang="ja-JP" dirty="0"/>
          </a:p>
          <a:p>
            <a:pPr lvl="1"/>
            <a:endParaRPr lang="en-US" altLang="ja-JP" dirty="0"/>
          </a:p>
          <a:p>
            <a:pPr lvl="1"/>
            <a:endParaRPr lang="en-US" altLang="ja-JP"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10</a:t>
            </a:fld>
            <a:endParaRPr kumimoji="1" lang="ja-JP" altLang="en-US"/>
          </a:p>
        </p:txBody>
      </p:sp>
    </p:spTree>
    <p:extLst>
      <p:ext uri="{BB962C8B-B14F-4D97-AF65-F5344CB8AC3E}">
        <p14:creationId xmlns:p14="http://schemas.microsoft.com/office/powerpoint/2010/main" val="2536426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PECO</a:t>
            </a:r>
            <a:r>
              <a:rPr kumimoji="1" lang="ja-JP" altLang="en-US" dirty="0" err="1" smtClean="0"/>
              <a:t>への</a:t>
            </a:r>
            <a:r>
              <a:rPr kumimoji="1" lang="ja-JP" altLang="en-US" dirty="0" smtClean="0"/>
              <a:t>構造化の例</a:t>
            </a:r>
            <a:endParaRPr kumimoji="1" lang="ja-JP" altLang="en-US" dirty="0"/>
          </a:p>
        </p:txBody>
      </p:sp>
      <p:sp>
        <p:nvSpPr>
          <p:cNvPr id="3" name="コンテンツ プレースホルダー 2"/>
          <p:cNvSpPr>
            <a:spLocks noGrp="1"/>
          </p:cNvSpPr>
          <p:nvPr>
            <p:ph idx="1"/>
          </p:nvPr>
        </p:nvSpPr>
        <p:spPr>
          <a:xfrm>
            <a:off x="449249" y="1528641"/>
            <a:ext cx="8229600" cy="4951672"/>
          </a:xfrm>
          <a:solidFill>
            <a:schemeClr val="bg1"/>
          </a:solidFill>
        </p:spPr>
        <p:txBody>
          <a:bodyPr>
            <a:normAutofit fontScale="92500" lnSpcReduction="10000"/>
          </a:bodyPr>
          <a:lstStyle/>
          <a:p>
            <a:pPr marL="0" indent="0">
              <a:buNone/>
            </a:pPr>
            <a:r>
              <a:rPr kumimoji="1" lang="en-US" altLang="ja-JP" sz="3000" dirty="0" smtClean="0"/>
              <a:t>CQ</a:t>
            </a:r>
            <a:r>
              <a:rPr lang="ja-JP" altLang="en-US" sz="3000" dirty="0" smtClean="0"/>
              <a:t>から</a:t>
            </a:r>
            <a:r>
              <a:rPr kumimoji="1" lang="en-US" altLang="ja-JP" sz="3000" dirty="0" smtClean="0"/>
              <a:t>RQ</a:t>
            </a:r>
            <a:r>
              <a:rPr kumimoji="1" lang="ja-JP" altLang="en-US" sz="3000" dirty="0" smtClean="0"/>
              <a:t>へ</a:t>
            </a:r>
            <a:endParaRPr kumimoji="1" lang="en-US" altLang="ja-JP" sz="3000" dirty="0" smtClean="0"/>
          </a:p>
          <a:p>
            <a:r>
              <a:rPr kumimoji="1" lang="ja-JP" altLang="en-US" sz="3000" dirty="0" smtClean="0"/>
              <a:t>クリニカル・クエスチョン（</a:t>
            </a:r>
            <a:r>
              <a:rPr kumimoji="1" lang="en-US" altLang="ja-JP" sz="3000" dirty="0" smtClean="0"/>
              <a:t>CQ</a:t>
            </a:r>
            <a:r>
              <a:rPr kumimoji="1" lang="ja-JP" altLang="en-US" sz="3000" dirty="0" smtClean="0"/>
              <a:t>）</a:t>
            </a:r>
            <a:endParaRPr kumimoji="1" lang="en-US" altLang="ja-JP" sz="3000" dirty="0" smtClean="0"/>
          </a:p>
          <a:p>
            <a:pPr marL="541338" indent="-271463">
              <a:buFont typeface="Wingdings" pitchFamily="2" charset="2"/>
              <a:buChar char="ü"/>
            </a:pPr>
            <a:r>
              <a:rPr lang="ja-JP" altLang="en-US" sz="2200" dirty="0" smtClean="0"/>
              <a:t>大都市には皮膚疾患が多いか？</a:t>
            </a:r>
            <a:endParaRPr lang="en-US" altLang="ja-JP" sz="2200" dirty="0" smtClean="0"/>
          </a:p>
          <a:p>
            <a:pPr marL="541338" indent="-271463">
              <a:buFont typeface="Wingdings" pitchFamily="2" charset="2"/>
              <a:buChar char="ü"/>
            </a:pPr>
            <a:endParaRPr lang="en-US" altLang="ja-JP" sz="2000" dirty="0"/>
          </a:p>
          <a:p>
            <a:r>
              <a:rPr kumimoji="1" lang="en-US" altLang="ja-JP" sz="3000" dirty="0" smtClean="0"/>
              <a:t>PECO</a:t>
            </a:r>
          </a:p>
          <a:p>
            <a:pPr marL="541338" indent="-271463">
              <a:buFont typeface="Wingdings" pitchFamily="2" charset="2"/>
              <a:buChar char="ü"/>
            </a:pPr>
            <a:r>
              <a:rPr lang="en-US" altLang="ja-JP" sz="2200" dirty="0" smtClean="0"/>
              <a:t>P</a:t>
            </a:r>
            <a:r>
              <a:rPr lang="ja-JP" altLang="en-US" sz="2200" dirty="0" smtClean="0"/>
              <a:t>（対象）　　　 ：学童児</a:t>
            </a:r>
            <a:endParaRPr lang="en-US" altLang="ja-JP" sz="2200" dirty="0" smtClean="0"/>
          </a:p>
          <a:p>
            <a:pPr marL="541338" indent="-271463">
              <a:buFont typeface="Wingdings" pitchFamily="2" charset="2"/>
              <a:buChar char="ü"/>
            </a:pPr>
            <a:r>
              <a:rPr lang="en-US" altLang="ja-JP" sz="2200" dirty="0" smtClean="0"/>
              <a:t>E</a:t>
            </a:r>
            <a:r>
              <a:rPr lang="ja-JP" altLang="en-US" sz="2200" dirty="0" smtClean="0"/>
              <a:t>（介入</a:t>
            </a:r>
            <a:r>
              <a:rPr lang="en-US" altLang="ja-JP" sz="2200" dirty="0" smtClean="0"/>
              <a:t>/</a:t>
            </a:r>
            <a:r>
              <a:rPr lang="ja-JP" altLang="en-US" sz="2200" dirty="0" smtClean="0"/>
              <a:t>要因）　：</a:t>
            </a:r>
            <a:r>
              <a:rPr lang="ja-JP" altLang="en-US" sz="2200" dirty="0"/>
              <a:t>人口</a:t>
            </a:r>
            <a:r>
              <a:rPr lang="en-US" altLang="ja-JP" sz="2200" dirty="0"/>
              <a:t>10</a:t>
            </a:r>
            <a:r>
              <a:rPr lang="ja-JP" altLang="en-US" sz="2200" dirty="0"/>
              <a:t>万人以上の都市に住んでいる</a:t>
            </a:r>
            <a:endParaRPr lang="en-US" altLang="ja-JP" sz="2200" dirty="0" smtClean="0"/>
          </a:p>
          <a:p>
            <a:pPr marL="541338" indent="-271463">
              <a:buFont typeface="Wingdings" pitchFamily="2" charset="2"/>
              <a:buChar char="ü"/>
            </a:pPr>
            <a:r>
              <a:rPr lang="en-US" altLang="ja-JP" sz="2200" dirty="0" smtClean="0"/>
              <a:t>C</a:t>
            </a:r>
            <a:r>
              <a:rPr lang="ja-JP" altLang="en-US" sz="2200" dirty="0" smtClean="0"/>
              <a:t>（比較対照）　：</a:t>
            </a:r>
            <a:r>
              <a:rPr lang="ja-JP" altLang="en-US" sz="2200" dirty="0"/>
              <a:t>人口</a:t>
            </a:r>
            <a:r>
              <a:rPr lang="en-US" altLang="ja-JP" sz="2200" dirty="0"/>
              <a:t>10</a:t>
            </a:r>
            <a:r>
              <a:rPr lang="ja-JP" altLang="en-US" sz="2200" dirty="0"/>
              <a:t>万人未満の地域に住んで</a:t>
            </a:r>
            <a:r>
              <a:rPr lang="ja-JP" altLang="en-US" sz="2200" dirty="0" smtClean="0"/>
              <a:t>いる</a:t>
            </a:r>
            <a:endParaRPr lang="en-US" altLang="ja-JP" sz="2200" dirty="0" smtClean="0"/>
          </a:p>
          <a:p>
            <a:pPr marL="541338" indent="-271463">
              <a:buFont typeface="Wingdings" pitchFamily="2" charset="2"/>
              <a:buChar char="ü"/>
            </a:pPr>
            <a:r>
              <a:rPr lang="en-US" altLang="ja-JP" sz="2200" dirty="0" smtClean="0"/>
              <a:t>O</a:t>
            </a:r>
            <a:r>
              <a:rPr lang="ja-JP" altLang="en-US" sz="2200" dirty="0" smtClean="0"/>
              <a:t>（アウトカム）：アトピー性皮膚疾患の罹患率</a:t>
            </a:r>
            <a:endParaRPr lang="en-US" altLang="ja-JP" sz="2200" dirty="0" smtClean="0"/>
          </a:p>
          <a:p>
            <a:pPr marL="541338" indent="-271463">
              <a:buFont typeface="Wingdings" pitchFamily="2" charset="2"/>
              <a:buChar char="ü"/>
            </a:pPr>
            <a:endParaRPr lang="en-US" altLang="ja-JP" sz="2000" dirty="0"/>
          </a:p>
          <a:p>
            <a:r>
              <a:rPr kumimoji="1" lang="ja-JP" altLang="en-US" sz="3000" dirty="0" smtClean="0"/>
              <a:t>リサーチ・クエスチョン（</a:t>
            </a:r>
            <a:r>
              <a:rPr kumimoji="1" lang="en-US" altLang="ja-JP" sz="3000" dirty="0" smtClean="0"/>
              <a:t>RQ</a:t>
            </a:r>
            <a:r>
              <a:rPr kumimoji="1" lang="ja-JP" altLang="en-US" sz="3000" dirty="0" smtClean="0"/>
              <a:t>）</a:t>
            </a:r>
            <a:endParaRPr kumimoji="1" lang="en-US" altLang="ja-JP" sz="3000" dirty="0" smtClean="0"/>
          </a:p>
          <a:p>
            <a:pPr marL="541338" indent="-271463">
              <a:lnSpc>
                <a:spcPct val="110000"/>
              </a:lnSpc>
              <a:buFont typeface="Wingdings" pitchFamily="2" charset="2"/>
              <a:buChar char="ü"/>
            </a:pPr>
            <a:r>
              <a:rPr kumimoji="1" lang="ja-JP" altLang="en-US" sz="2200" dirty="0" smtClean="0"/>
              <a:t>人口</a:t>
            </a:r>
            <a:r>
              <a:rPr kumimoji="1" lang="en-US" altLang="ja-JP" sz="2200" dirty="0" smtClean="0"/>
              <a:t>10</a:t>
            </a:r>
            <a:r>
              <a:rPr kumimoji="1" lang="ja-JP" altLang="en-US" sz="2200" dirty="0" smtClean="0"/>
              <a:t>万人以上の都市に住む学童児のアトピー性皮膚疾患の罹患率は、人口</a:t>
            </a:r>
            <a:r>
              <a:rPr lang="en-US" altLang="ja-JP" sz="2200" dirty="0"/>
              <a:t>10</a:t>
            </a:r>
            <a:r>
              <a:rPr lang="ja-JP" altLang="en-US" sz="2200" dirty="0" smtClean="0"/>
              <a:t>万人未満の地域に住む学童児に比べて高いか？</a:t>
            </a:r>
            <a:endParaRPr kumimoji="1" lang="ja-JP" altLang="en-US" sz="2200"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11</a:t>
            </a:fld>
            <a:endParaRPr kumimoji="1" lang="ja-JP" altLang="en-US"/>
          </a:p>
        </p:txBody>
      </p:sp>
    </p:spTree>
    <p:extLst>
      <p:ext uri="{BB962C8B-B14F-4D97-AF65-F5344CB8AC3E}">
        <p14:creationId xmlns:p14="http://schemas.microsoft.com/office/powerpoint/2010/main" val="3883346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評価項目へのブラッシュアップ</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アウトカムから、評価項目（</a:t>
            </a:r>
            <a:r>
              <a:rPr lang="en-US" altLang="ja-JP" dirty="0" smtClean="0"/>
              <a:t>Endpoint</a:t>
            </a:r>
            <a:r>
              <a:rPr lang="ja-JP" altLang="en-US" dirty="0" smtClean="0"/>
              <a:t>）を設定</a:t>
            </a:r>
            <a:endParaRPr lang="en-US" altLang="ja-JP" dirty="0" smtClean="0"/>
          </a:p>
          <a:p>
            <a:pPr lvl="1"/>
            <a:r>
              <a:rPr lang="ja-JP" altLang="en-US" dirty="0" smtClean="0"/>
              <a:t>測定可能か？</a:t>
            </a:r>
            <a:endParaRPr lang="en-US" altLang="ja-JP" dirty="0" smtClean="0"/>
          </a:p>
          <a:p>
            <a:pPr lvl="1"/>
            <a:r>
              <a:rPr lang="ja-JP" altLang="en-US" dirty="0" smtClean="0"/>
              <a:t>客観性はあるか？</a:t>
            </a:r>
            <a:endParaRPr lang="en-US" altLang="ja-JP" dirty="0" smtClean="0"/>
          </a:p>
          <a:p>
            <a:r>
              <a:rPr kumimoji="1" lang="ja-JP" altLang="en-US" dirty="0" smtClean="0"/>
              <a:t>研究主目的に対応する主要評価項目を考える</a:t>
            </a:r>
            <a:endParaRPr kumimoji="1" lang="en-US" altLang="ja-JP" dirty="0" smtClean="0"/>
          </a:p>
          <a:p>
            <a:pPr lvl="1"/>
            <a:r>
              <a:rPr lang="en-US" altLang="ja-JP" dirty="0" smtClean="0"/>
              <a:t>FINER</a:t>
            </a:r>
            <a:r>
              <a:rPr lang="ja-JP" altLang="en-US" dirty="0" smtClean="0"/>
              <a:t>（後述）の過程を通して、</a:t>
            </a:r>
            <a:r>
              <a:rPr lang="en-US" altLang="ja-JP" dirty="0" smtClean="0"/>
              <a:t/>
            </a:r>
            <a:br>
              <a:rPr lang="en-US" altLang="ja-JP" dirty="0" smtClean="0"/>
            </a:br>
            <a:r>
              <a:rPr lang="ja-JP" altLang="en-US" dirty="0" smtClean="0"/>
              <a:t>主要評価項目を決定</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12</a:t>
            </a:fld>
            <a:endParaRPr kumimoji="1" lang="ja-JP" altLang="en-US"/>
          </a:p>
        </p:txBody>
      </p:sp>
    </p:spTree>
    <p:extLst>
      <p:ext uri="{BB962C8B-B14F-4D97-AF65-F5344CB8AC3E}">
        <p14:creationId xmlns:p14="http://schemas.microsoft.com/office/powerpoint/2010/main" val="2893592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統計学的事項</a:t>
            </a:r>
          </a:p>
        </p:txBody>
      </p:sp>
      <p:sp>
        <p:nvSpPr>
          <p:cNvPr id="3" name="コンテンツ プレースホルダー 2"/>
          <p:cNvSpPr>
            <a:spLocks noGrp="1"/>
          </p:cNvSpPr>
          <p:nvPr>
            <p:ph idx="1"/>
          </p:nvPr>
        </p:nvSpPr>
        <p:spPr>
          <a:xfrm>
            <a:off x="457200" y="1600200"/>
            <a:ext cx="8229600" cy="4835434"/>
          </a:xfrm>
          <a:solidFill>
            <a:schemeClr val="bg1"/>
          </a:solidFill>
        </p:spPr>
        <p:txBody>
          <a:bodyPr>
            <a:normAutofit/>
          </a:bodyPr>
          <a:lstStyle/>
          <a:p>
            <a:r>
              <a:rPr kumimoji="1" lang="ja-JP" altLang="en-US" dirty="0"/>
              <a:t>各評価項目に対応する解析手法を記載</a:t>
            </a:r>
            <a:endParaRPr kumimoji="1" lang="en-US" altLang="ja-JP" dirty="0"/>
          </a:p>
          <a:p>
            <a:pPr lvl="1"/>
            <a:r>
              <a:rPr lang="ja-JP" altLang="en-US" dirty="0"/>
              <a:t>有意水準も記載</a:t>
            </a:r>
            <a:endParaRPr lang="en-US" altLang="ja-JP" dirty="0"/>
          </a:p>
          <a:p>
            <a:pPr lvl="1"/>
            <a:r>
              <a:rPr lang="ja-JP" altLang="en-US" dirty="0"/>
              <a:t>片側検定か両側検定かを吟味</a:t>
            </a:r>
            <a:endParaRPr lang="en-US" altLang="ja-JP" dirty="0"/>
          </a:p>
          <a:p>
            <a:pPr lvl="2"/>
            <a:r>
              <a:rPr kumimoji="1" lang="ja-JP" altLang="en-US" dirty="0"/>
              <a:t>医学研究における仮説の多くは、</a:t>
            </a:r>
            <a:r>
              <a:rPr kumimoji="1" lang="en-US" altLang="ja-JP" dirty="0"/>
              <a:t/>
            </a:r>
            <a:br>
              <a:rPr kumimoji="1" lang="en-US" altLang="ja-JP" dirty="0"/>
            </a:br>
            <a:r>
              <a:rPr kumimoji="1" lang="ja-JP" altLang="en-US" dirty="0"/>
              <a:t>片側検定を用いた議論がふさわしい</a:t>
            </a:r>
            <a:endParaRPr kumimoji="1" lang="en-US" altLang="ja-JP" dirty="0"/>
          </a:p>
          <a:p>
            <a:r>
              <a:rPr lang="ja-JP" altLang="en-US" dirty="0"/>
              <a:t>解析手順の詳細は、統計解析計画書に</a:t>
            </a:r>
            <a:endParaRPr lang="en-US" altLang="ja-JP" dirty="0"/>
          </a:p>
          <a:p>
            <a:pPr lvl="1"/>
            <a:r>
              <a:rPr kumimoji="1" lang="en-US" altLang="ja-JP" dirty="0"/>
              <a:t>SAP : Statistical Analysis Plan</a:t>
            </a:r>
          </a:p>
          <a:p>
            <a:r>
              <a:rPr lang="ja-JP" altLang="en-US" dirty="0"/>
              <a:t>解析手法は、データのタイプに応じ、</a:t>
            </a:r>
            <a:r>
              <a:rPr lang="en-US" altLang="ja-JP" dirty="0"/>
              <a:t/>
            </a:r>
            <a:br>
              <a:rPr lang="en-US" altLang="ja-JP" dirty="0"/>
            </a:br>
            <a:r>
              <a:rPr lang="ja-JP" altLang="en-US" u="sng" dirty="0">
                <a:solidFill>
                  <a:srgbClr val="FF0000"/>
                </a:solidFill>
              </a:rPr>
              <a:t>一意に定まるものではない</a:t>
            </a:r>
            <a:endParaRPr lang="en-US" altLang="ja-JP" u="sng" dirty="0">
              <a:solidFill>
                <a:srgbClr val="FF0000"/>
              </a:solidFill>
            </a:endParaRPr>
          </a:p>
          <a:p>
            <a:pPr lvl="1"/>
            <a:r>
              <a:rPr kumimoji="1" lang="ja-JP" altLang="en-US" dirty="0"/>
              <a:t>評価項目とセットで生物統計家と相談すべき</a:t>
            </a:r>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13</a:t>
            </a:fld>
            <a:endParaRPr kumimoji="1" lang="ja-JP" altLang="en-US"/>
          </a:p>
        </p:txBody>
      </p:sp>
    </p:spTree>
    <p:extLst>
      <p:ext uri="{BB962C8B-B14F-4D97-AF65-F5344CB8AC3E}">
        <p14:creationId xmlns:p14="http://schemas.microsoft.com/office/powerpoint/2010/main" val="2049318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サンプルサイズ設計</a:t>
            </a:r>
            <a:endParaRPr kumimoji="1" lang="ja-JP" altLang="en-US" dirty="0"/>
          </a:p>
        </p:txBody>
      </p:sp>
      <p:sp>
        <p:nvSpPr>
          <p:cNvPr id="3" name="コンテンツ プレースホルダー 2"/>
          <p:cNvSpPr>
            <a:spLocks noGrp="1"/>
          </p:cNvSpPr>
          <p:nvPr>
            <p:ph idx="1"/>
          </p:nvPr>
        </p:nvSpPr>
        <p:spPr>
          <a:xfrm>
            <a:off x="457200" y="1600200"/>
            <a:ext cx="8229600" cy="4783183"/>
          </a:xfrm>
        </p:spPr>
        <p:txBody>
          <a:bodyPr>
            <a:normAutofit/>
          </a:bodyPr>
          <a:lstStyle/>
          <a:p>
            <a:r>
              <a:rPr kumimoji="1" lang="ja-JP" altLang="en-US" dirty="0"/>
              <a:t>主要評価項目に対する解析手法が定まってから</a:t>
            </a:r>
            <a:endParaRPr kumimoji="1" lang="en-US" altLang="ja-JP" dirty="0"/>
          </a:p>
          <a:p>
            <a:r>
              <a:rPr lang="ja-JP" altLang="en-US" dirty="0"/>
              <a:t>当該解析手法、有意水準の下、</a:t>
            </a:r>
            <a:r>
              <a:rPr lang="en-US" altLang="ja-JP" dirty="0"/>
              <a:t/>
            </a:r>
            <a:br>
              <a:rPr lang="en-US" altLang="ja-JP" dirty="0"/>
            </a:br>
            <a:r>
              <a:rPr lang="ja-JP" altLang="en-US" dirty="0"/>
              <a:t>臨床的に意義のある差を、ある検出力で</a:t>
            </a:r>
            <a:r>
              <a:rPr lang="en-US" altLang="ja-JP" dirty="0"/>
              <a:t/>
            </a:r>
            <a:br>
              <a:rPr lang="en-US" altLang="ja-JP" dirty="0"/>
            </a:br>
            <a:r>
              <a:rPr lang="ja-JP" altLang="en-US" dirty="0"/>
              <a:t>統計的有意差ありと判断するに必要な最小例数</a:t>
            </a:r>
            <a:endParaRPr lang="en-US" altLang="ja-JP" dirty="0"/>
          </a:p>
          <a:p>
            <a:pPr lvl="1"/>
            <a:r>
              <a:rPr lang="ja-JP" altLang="en-US" dirty="0"/>
              <a:t>検出力：期待する差が存在する場合に、</a:t>
            </a:r>
            <a:r>
              <a:rPr lang="en-US" altLang="ja-JP" dirty="0"/>
              <a:t/>
            </a:r>
            <a:br>
              <a:rPr lang="en-US" altLang="ja-JP" dirty="0"/>
            </a:br>
            <a:r>
              <a:rPr lang="ja-JP" altLang="en-US" dirty="0"/>
              <a:t>　　　　帰無仮説を棄却する確率</a:t>
            </a:r>
            <a:endParaRPr lang="en-US" altLang="ja-JP" dirty="0"/>
          </a:p>
          <a:p>
            <a:pPr lvl="1"/>
            <a:r>
              <a:rPr lang="ja-JP" altLang="en-US" dirty="0"/>
              <a:t>例数が多いほど、検出力は向上する</a:t>
            </a:r>
            <a:endParaRPr lang="en-US" altLang="ja-JP" dirty="0"/>
          </a:p>
          <a:p>
            <a:pPr lvl="2"/>
            <a:r>
              <a:rPr lang="ja-JP" altLang="en-US" dirty="0"/>
              <a:t>過剰な例数では、臨床的に意義のない差も</a:t>
            </a:r>
            <a:r>
              <a:rPr lang="en-US" altLang="ja-JP" dirty="0"/>
              <a:t/>
            </a:r>
            <a:br>
              <a:rPr lang="en-US" altLang="ja-JP" dirty="0"/>
            </a:br>
            <a:r>
              <a:rPr lang="ja-JP" altLang="en-US" dirty="0"/>
              <a:t>統計的有意差ありと判断する確率が高くなる</a:t>
            </a:r>
            <a:endParaRPr lang="en-US" altLang="ja-JP" dirty="0"/>
          </a:p>
          <a:p>
            <a:pPr lvl="1"/>
            <a:r>
              <a:rPr kumimoji="1" lang="ja-JP" altLang="en-US" dirty="0"/>
              <a:t>観察中の脱落を加味し、最終的に決定</a:t>
            </a:r>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14</a:t>
            </a:fld>
            <a:endParaRPr kumimoji="1" lang="ja-JP" altLang="en-US"/>
          </a:p>
        </p:txBody>
      </p:sp>
    </p:spTree>
    <p:extLst>
      <p:ext uri="{BB962C8B-B14F-4D97-AF65-F5344CB8AC3E}">
        <p14:creationId xmlns:p14="http://schemas.microsoft.com/office/powerpoint/2010/main" val="1656012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6977" y="4589931"/>
            <a:ext cx="5858360" cy="1766419"/>
          </a:xfrm>
          <a:prstGeom prst="rec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四角形吹き出し 6"/>
          <p:cNvSpPr/>
          <p:nvPr/>
        </p:nvSpPr>
        <p:spPr>
          <a:xfrm>
            <a:off x="5622008" y="4864894"/>
            <a:ext cx="3351509" cy="1456841"/>
          </a:xfrm>
          <a:prstGeom prst="wedgeRectCallout">
            <a:avLst>
              <a:gd name="adj1" fmla="val -77062"/>
              <a:gd name="adj2" fmla="val -37500"/>
            </a:avLst>
          </a:prstGeom>
          <a:solidFill>
            <a:schemeClr val="accent1">
              <a:lumMod val="20000"/>
              <a:lumOff val="8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44756"/>
            <a:ext cx="8229600" cy="1143000"/>
          </a:xfrm>
        </p:spPr>
        <p:txBody>
          <a:bodyPr/>
          <a:lstStyle/>
          <a:p>
            <a:r>
              <a:rPr kumimoji="1" lang="ja-JP" altLang="en-US" dirty="0" smtClean="0"/>
              <a:t>プロトコルシノプシス</a:t>
            </a:r>
            <a:r>
              <a:rPr kumimoji="1" lang="ja-JP" altLang="en-US" dirty="0"/>
              <a:t>の完成</a:t>
            </a:r>
          </a:p>
        </p:txBody>
      </p:sp>
      <p:sp>
        <p:nvSpPr>
          <p:cNvPr id="3" name="コンテンツ プレースホルダー 2"/>
          <p:cNvSpPr>
            <a:spLocks noGrp="1"/>
          </p:cNvSpPr>
          <p:nvPr>
            <p:ph idx="1"/>
          </p:nvPr>
        </p:nvSpPr>
        <p:spPr>
          <a:xfrm>
            <a:off x="364211" y="4656179"/>
            <a:ext cx="8229600" cy="1951396"/>
          </a:xfrm>
        </p:spPr>
        <p:txBody>
          <a:bodyPr>
            <a:normAutofit/>
          </a:bodyPr>
          <a:lstStyle/>
          <a:p>
            <a:pPr marL="0" indent="0">
              <a:buNone/>
            </a:pPr>
            <a:r>
              <a:rPr kumimoji="1" lang="ja-JP" altLang="en-US" sz="1800" dirty="0"/>
              <a:t>プロトコルシノプシスに最低限記載</a:t>
            </a:r>
            <a:r>
              <a:rPr lang="ja-JP" altLang="en-US" sz="1800" dirty="0"/>
              <a:t>す</a:t>
            </a:r>
            <a:r>
              <a:rPr kumimoji="1" lang="ja-JP" altLang="en-US" sz="1800" dirty="0"/>
              <a:t>べき項目</a:t>
            </a:r>
            <a:endParaRPr kumimoji="1" lang="en-US" altLang="ja-JP" sz="1800" dirty="0"/>
          </a:p>
          <a:p>
            <a:pPr marL="0" indent="0">
              <a:spcBef>
                <a:spcPts val="0"/>
              </a:spcBef>
              <a:buNone/>
            </a:pPr>
            <a:r>
              <a:rPr lang="ja-JP" altLang="en-US" sz="1800" dirty="0"/>
              <a:t>・研究目的</a:t>
            </a:r>
            <a:endParaRPr lang="en-US" altLang="ja-JP" sz="1800" dirty="0"/>
          </a:p>
          <a:p>
            <a:pPr marL="0" indent="0">
              <a:spcBef>
                <a:spcPts val="0"/>
              </a:spcBef>
              <a:buNone/>
            </a:pPr>
            <a:r>
              <a:rPr lang="ja-JP" altLang="en-US" sz="1800" dirty="0"/>
              <a:t>・研究デザイン</a:t>
            </a:r>
            <a:endParaRPr lang="en-US" altLang="ja-JP" sz="1800" dirty="0"/>
          </a:p>
          <a:p>
            <a:pPr marL="0" indent="0">
              <a:spcBef>
                <a:spcPts val="0"/>
              </a:spcBef>
              <a:buNone/>
            </a:pPr>
            <a:r>
              <a:rPr lang="ja-JP" altLang="en-US" sz="1800" dirty="0"/>
              <a:t>・対象集団（選択基準・除外基準）</a:t>
            </a:r>
            <a:endParaRPr lang="en-US" altLang="ja-JP" sz="1800" dirty="0"/>
          </a:p>
          <a:p>
            <a:pPr marL="0" indent="0">
              <a:spcBef>
                <a:spcPts val="0"/>
              </a:spcBef>
              <a:buNone/>
            </a:pPr>
            <a:r>
              <a:rPr lang="ja-JP" altLang="en-US" sz="1800" dirty="0"/>
              <a:t>・症例数</a:t>
            </a:r>
            <a:endParaRPr lang="en-US" altLang="ja-JP" sz="1800" dirty="0"/>
          </a:p>
          <a:p>
            <a:pPr marL="0" indent="0">
              <a:spcBef>
                <a:spcPts val="0"/>
              </a:spcBef>
              <a:buNone/>
            </a:pPr>
            <a:r>
              <a:rPr lang="ja-JP" altLang="en-US" sz="1800" dirty="0"/>
              <a:t>・エンドポイント</a:t>
            </a:r>
            <a:endParaRPr lang="en-US" altLang="ja-JP" sz="1800" dirty="0"/>
          </a:p>
        </p:txBody>
      </p:sp>
      <p:sp>
        <p:nvSpPr>
          <p:cNvPr id="5" name="コンテンツ プレースホルダー 2"/>
          <p:cNvSpPr txBox="1">
            <a:spLocks/>
          </p:cNvSpPr>
          <p:nvPr/>
        </p:nvSpPr>
        <p:spPr>
          <a:xfrm>
            <a:off x="364211" y="1538824"/>
            <a:ext cx="8531817" cy="18594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sz="2400" dirty="0"/>
              <a:t>リサーチクエスチョン（</a:t>
            </a:r>
            <a:r>
              <a:rPr lang="en-US" altLang="ja-JP" sz="2400" dirty="0"/>
              <a:t>RQ</a:t>
            </a:r>
            <a:r>
              <a:rPr lang="ja-JP" altLang="en-US" sz="2400" dirty="0"/>
              <a:t>）から研究計画へ</a:t>
            </a:r>
            <a:endParaRPr lang="en-US" altLang="ja-JP" sz="2400" dirty="0"/>
          </a:p>
          <a:p>
            <a:r>
              <a:rPr lang="en-US" altLang="ja-JP" sz="2400" dirty="0"/>
              <a:t>RQ</a:t>
            </a:r>
            <a:r>
              <a:rPr lang="ja-JP" altLang="en-US" sz="2400" dirty="0" err="1"/>
              <a:t>に適</a:t>
            </a:r>
            <a:r>
              <a:rPr lang="ja-JP" altLang="en-US" sz="2400" dirty="0"/>
              <a:t>合した明確な研究目的を設定する</a:t>
            </a:r>
            <a:endParaRPr lang="en-US" altLang="ja-JP" sz="2400" dirty="0"/>
          </a:p>
          <a:p>
            <a:r>
              <a:rPr lang="ja-JP" altLang="en-US" sz="2400" dirty="0"/>
              <a:t>研究目的を達成するために必要な研究デザイン・明確な研究目標を設定する</a:t>
            </a:r>
            <a:endParaRPr lang="en-US" altLang="ja-JP" sz="2400" dirty="0"/>
          </a:p>
        </p:txBody>
      </p:sp>
      <p:sp>
        <p:nvSpPr>
          <p:cNvPr id="6" name="テキスト ボックス 5"/>
          <p:cNvSpPr txBox="1"/>
          <p:nvPr/>
        </p:nvSpPr>
        <p:spPr>
          <a:xfrm>
            <a:off x="1216616" y="3211733"/>
            <a:ext cx="7880888" cy="1323439"/>
          </a:xfrm>
          <a:prstGeom prst="rect">
            <a:avLst/>
          </a:prstGeom>
          <a:noFill/>
        </p:spPr>
        <p:txBody>
          <a:bodyPr wrap="square" rtlCol="0">
            <a:spAutoFit/>
          </a:bodyPr>
          <a:lstStyle/>
          <a:p>
            <a:r>
              <a:rPr kumimoji="1" lang="ja-JP" altLang="en-US" sz="2000" dirty="0"/>
              <a:t>明確な研究目標を設定するために</a:t>
            </a:r>
            <a:endParaRPr kumimoji="1" lang="en-US" altLang="ja-JP" sz="2000" dirty="0"/>
          </a:p>
          <a:p>
            <a:r>
              <a:rPr lang="ja-JP" altLang="en-US" sz="2000" dirty="0"/>
              <a:t>・研究を実施する真のニーズを把握する</a:t>
            </a:r>
            <a:endParaRPr lang="en-US" altLang="ja-JP" sz="2000" dirty="0"/>
          </a:p>
          <a:p>
            <a:r>
              <a:rPr lang="ja-JP" altLang="en-US" sz="2000" dirty="0"/>
              <a:t>・最終成果物を決定する（品質基準・完了基準・成功基準の決定）</a:t>
            </a:r>
            <a:endParaRPr lang="en-US" altLang="ja-JP" sz="2000" dirty="0"/>
          </a:p>
          <a:p>
            <a:r>
              <a:rPr kumimoji="1" lang="ja-JP" altLang="en-US" sz="2000" dirty="0"/>
              <a:t>・</a:t>
            </a:r>
            <a:r>
              <a:rPr kumimoji="1" lang="en-US" altLang="ja-JP" sz="2000" dirty="0"/>
              <a:t>3</a:t>
            </a:r>
            <a:r>
              <a:rPr kumimoji="1" lang="ja-JP" altLang="en-US" sz="2000" dirty="0"/>
              <a:t>要素（品質（スコープ）、時間、費用）の優先順位を決定する</a:t>
            </a:r>
          </a:p>
        </p:txBody>
      </p:sp>
      <p:sp>
        <p:nvSpPr>
          <p:cNvPr id="8" name="屈折矢印 7"/>
          <p:cNvSpPr/>
          <p:nvPr/>
        </p:nvSpPr>
        <p:spPr>
          <a:xfrm>
            <a:off x="488196" y="3522982"/>
            <a:ext cx="674175" cy="650929"/>
          </a:xfrm>
          <a:prstGeom prst="bentUpArrow">
            <a:avLst/>
          </a:prstGeom>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678281" y="5068043"/>
            <a:ext cx="3295236" cy="1015663"/>
          </a:xfrm>
          <a:prstGeom prst="rect">
            <a:avLst/>
          </a:prstGeom>
          <a:noFill/>
        </p:spPr>
        <p:txBody>
          <a:bodyPr wrap="square" rtlCol="0">
            <a:spAutoFit/>
          </a:bodyPr>
          <a:lstStyle/>
          <a:p>
            <a:r>
              <a:rPr kumimoji="1" lang="ja-JP" altLang="en-US" sz="2000" dirty="0"/>
              <a:t>記載すべき項目については、</a:t>
            </a:r>
            <a:endParaRPr kumimoji="1" lang="en-US" altLang="ja-JP" sz="2000" dirty="0"/>
          </a:p>
          <a:p>
            <a:r>
              <a:rPr kumimoji="1" lang="en-US" altLang="ja-JP" sz="2000" dirty="0"/>
              <a:t>ICH</a:t>
            </a:r>
            <a:r>
              <a:rPr lang="ja-JP" altLang="en-US" sz="2000" dirty="0"/>
              <a:t> </a:t>
            </a:r>
            <a:r>
              <a:rPr kumimoji="1" lang="en-US" altLang="ja-JP" sz="2000" dirty="0"/>
              <a:t>E8</a:t>
            </a:r>
            <a:r>
              <a:rPr kumimoji="1" lang="ja-JP" altLang="en-US" sz="2000" dirty="0"/>
              <a:t>（</a:t>
            </a:r>
            <a:r>
              <a:rPr lang="ja-JP" altLang="en-US" sz="2000" dirty="0"/>
              <a:t>臨床試験の一般指針）を参照</a:t>
            </a:r>
            <a:endParaRPr kumimoji="1" lang="ja-JP" altLang="en-US" sz="2000" dirty="0"/>
          </a:p>
        </p:txBody>
      </p:sp>
      <p:sp>
        <p:nvSpPr>
          <p:cNvPr id="10" name="日付プレースホルダー 9"/>
          <p:cNvSpPr>
            <a:spLocks noGrp="1"/>
          </p:cNvSpPr>
          <p:nvPr>
            <p:ph type="dt" sz="half" idx="10"/>
          </p:nvPr>
        </p:nvSpPr>
        <p:spPr/>
        <p:txBody>
          <a:bodyPr/>
          <a:lstStyle/>
          <a:p>
            <a:r>
              <a:rPr kumimoji="1" lang="en-US" altLang="ja-JP" smtClean="0"/>
              <a:t>17/03/17</a:t>
            </a:r>
            <a:endParaRPr kumimoji="1" lang="ja-JP" altLang="en-US"/>
          </a:p>
        </p:txBody>
      </p:sp>
      <p:sp>
        <p:nvSpPr>
          <p:cNvPr id="11" name="フッター プレースホルダー 10"/>
          <p:cNvSpPr>
            <a:spLocks noGrp="1"/>
          </p:cNvSpPr>
          <p:nvPr>
            <p:ph type="ftr" sz="quarter" idx="11"/>
          </p:nvPr>
        </p:nvSpPr>
        <p:spPr/>
        <p:txBody>
          <a:bodyPr/>
          <a:lstStyle/>
          <a:p>
            <a:r>
              <a:rPr kumimoji="1" lang="en-US" altLang="zh-Hant" dirty="0" smtClean="0"/>
              <a:t>copyright </a:t>
            </a:r>
            <a:r>
              <a:rPr kumimoji="1" lang="zh-Hant" altLang="en-US" dirty="0" smtClean="0"/>
              <a:t>臨床研究教育</a:t>
            </a:r>
            <a:r>
              <a:rPr kumimoji="1" lang="en-US" altLang="zh-Hant" dirty="0" smtClean="0"/>
              <a:t>WG</a:t>
            </a:r>
            <a:r>
              <a:rPr kumimoji="1" lang="zh-Hant" altLang="en-US" dirty="0" smtClean="0"/>
              <a:t>＆日本医師会</a:t>
            </a:r>
            <a:r>
              <a:rPr kumimoji="1" lang="en-US" altLang="zh-Hant" dirty="0" smtClean="0"/>
              <a:t>,2017 All rights reserved</a:t>
            </a:r>
            <a:endParaRPr kumimoji="1" lang="ja-JP" altLang="en-US" dirty="0"/>
          </a:p>
        </p:txBody>
      </p:sp>
      <p:sp>
        <p:nvSpPr>
          <p:cNvPr id="12" name="スライド番号プレースホルダー 11"/>
          <p:cNvSpPr>
            <a:spLocks noGrp="1"/>
          </p:cNvSpPr>
          <p:nvPr>
            <p:ph type="sldNum" sz="quarter" idx="12"/>
          </p:nvPr>
        </p:nvSpPr>
        <p:spPr/>
        <p:txBody>
          <a:bodyPr/>
          <a:lstStyle/>
          <a:p>
            <a:fld id="{8A974761-06A9-8F4D-9620-3B53A640FCC1}" type="slidenum">
              <a:rPr kumimoji="1" lang="ja-JP" altLang="en-US" smtClean="0"/>
              <a:t>15</a:t>
            </a:fld>
            <a:endParaRPr kumimoji="1" lang="ja-JP" altLang="en-US"/>
          </a:p>
        </p:txBody>
      </p:sp>
    </p:spTree>
    <p:extLst>
      <p:ext uri="{BB962C8B-B14F-4D97-AF65-F5344CB8AC3E}">
        <p14:creationId xmlns:p14="http://schemas.microsoft.com/office/powerpoint/2010/main" val="2787550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ja-JP" altLang="en-US" dirty="0"/>
              <a:t>出口を見据えたフルプロトコルへのブラッシュアップのポイント</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16</a:t>
            </a:fld>
            <a:endParaRPr kumimoji="1" lang="ja-JP" altLang="en-US"/>
          </a:p>
        </p:txBody>
      </p:sp>
    </p:spTree>
    <p:extLst>
      <p:ext uri="{BB962C8B-B14F-4D97-AF65-F5344CB8AC3E}">
        <p14:creationId xmlns:p14="http://schemas.microsoft.com/office/powerpoint/2010/main" val="1568260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良</a:t>
            </a:r>
            <a:r>
              <a:rPr kumimoji="1" lang="ja-JP" altLang="en-US" dirty="0"/>
              <a:t>い臨床試験を実施するためには？</a:t>
            </a:r>
          </a:p>
        </p:txBody>
      </p:sp>
      <p:sp>
        <p:nvSpPr>
          <p:cNvPr id="3" name="コンテンツ プレースホルダー 2"/>
          <p:cNvSpPr>
            <a:spLocks noGrp="1"/>
          </p:cNvSpPr>
          <p:nvPr>
            <p:ph idx="1"/>
          </p:nvPr>
        </p:nvSpPr>
        <p:spPr>
          <a:xfrm>
            <a:off x="457200" y="1445433"/>
            <a:ext cx="8229600" cy="4525963"/>
          </a:xfrm>
        </p:spPr>
        <p:txBody>
          <a:bodyPr>
            <a:normAutofit/>
          </a:bodyPr>
          <a:lstStyle/>
          <a:p>
            <a:pPr marL="0" indent="0">
              <a:buNone/>
            </a:pPr>
            <a:r>
              <a:rPr lang="ja-JP" altLang="en-US" b="1" dirty="0">
                <a:latin typeface="+mn-ea"/>
              </a:rPr>
              <a:t>良い臨床試験を実施するためには、ＰＥＣＯに基づき立案した</a:t>
            </a:r>
            <a:r>
              <a:rPr lang="en-US" altLang="ja-JP" b="1" dirty="0">
                <a:latin typeface="+mn-ea"/>
              </a:rPr>
              <a:t>Research Question</a:t>
            </a:r>
            <a:r>
              <a:rPr lang="ja-JP" altLang="en-US" b="1" dirty="0">
                <a:latin typeface="+mn-ea"/>
              </a:rPr>
              <a:t>を、良い臨床研究の必要条件（</a:t>
            </a:r>
            <a:r>
              <a:rPr lang="en-US" altLang="ja-JP" b="1" dirty="0">
                <a:latin typeface="+mn-ea"/>
              </a:rPr>
              <a:t>FINER</a:t>
            </a:r>
            <a:r>
              <a:rPr lang="ja-JP" altLang="en-US" b="1" dirty="0">
                <a:latin typeface="+mn-ea"/>
              </a:rPr>
              <a:t>）を満たす臨床研究実施計画に具体化しなければなりません。</a:t>
            </a:r>
            <a:endParaRPr lang="en-US" altLang="ja-JP" b="1" u="sng" dirty="0">
              <a:solidFill>
                <a:srgbClr val="FF0000"/>
              </a:solidFill>
            </a:endParaRPr>
          </a:p>
          <a:p>
            <a:pPr marL="0" indent="0">
              <a:buNone/>
            </a:pPr>
            <a:r>
              <a:rPr lang="ja-JP" altLang="en-US" b="1" dirty="0">
                <a:solidFill>
                  <a:srgbClr val="FF0000"/>
                </a:solidFill>
              </a:rPr>
              <a:t>Ｆ</a:t>
            </a:r>
            <a:r>
              <a:rPr lang="ja-JP" altLang="en-US" b="1" dirty="0"/>
              <a:t>：</a:t>
            </a:r>
            <a:r>
              <a:rPr lang="en-US" altLang="ja-JP" dirty="0"/>
              <a:t>Feasible					</a:t>
            </a:r>
            <a:r>
              <a:rPr lang="ja-JP" altLang="en-US" dirty="0"/>
              <a:t>実施可能性</a:t>
            </a:r>
            <a:endParaRPr lang="en-US" altLang="ja-JP" dirty="0"/>
          </a:p>
          <a:p>
            <a:pPr marL="0" indent="0">
              <a:buNone/>
            </a:pPr>
            <a:r>
              <a:rPr lang="ja-JP" altLang="en-US" b="1" dirty="0">
                <a:solidFill>
                  <a:srgbClr val="FF0000"/>
                </a:solidFill>
              </a:rPr>
              <a:t>Ｉ</a:t>
            </a:r>
            <a:r>
              <a:rPr lang="ja-JP" altLang="en-US" b="1" dirty="0"/>
              <a:t>：</a:t>
            </a:r>
            <a:r>
              <a:rPr lang="en-US" altLang="ja-JP" dirty="0"/>
              <a:t>Interesting				</a:t>
            </a:r>
            <a:r>
              <a:rPr lang="ja-JP" altLang="en-US" dirty="0"/>
              <a:t>科学的興味深さ</a:t>
            </a:r>
            <a:endParaRPr lang="en-US" altLang="ja-JP" dirty="0"/>
          </a:p>
          <a:p>
            <a:pPr marL="0" indent="0">
              <a:buNone/>
            </a:pPr>
            <a:r>
              <a:rPr lang="ja-JP" altLang="en-US" b="1" dirty="0">
                <a:solidFill>
                  <a:srgbClr val="FF0000"/>
                </a:solidFill>
              </a:rPr>
              <a:t>Ｎ</a:t>
            </a:r>
            <a:r>
              <a:rPr lang="ja-JP" altLang="en-US" b="1" dirty="0"/>
              <a:t>：</a:t>
            </a:r>
            <a:r>
              <a:rPr lang="en-US" altLang="ja-JP" dirty="0"/>
              <a:t>New						</a:t>
            </a:r>
            <a:r>
              <a:rPr lang="ja-JP" altLang="en-US" dirty="0"/>
              <a:t>新規性</a:t>
            </a:r>
            <a:endParaRPr lang="en-US" altLang="ja-JP" dirty="0"/>
          </a:p>
          <a:p>
            <a:pPr marL="0" indent="0">
              <a:buNone/>
            </a:pPr>
            <a:r>
              <a:rPr lang="ja-JP" altLang="en-US" b="1" dirty="0">
                <a:solidFill>
                  <a:srgbClr val="FF0000"/>
                </a:solidFill>
              </a:rPr>
              <a:t>Ｅ</a:t>
            </a:r>
            <a:r>
              <a:rPr lang="ja-JP" altLang="en-US" dirty="0"/>
              <a:t>：</a:t>
            </a:r>
            <a:r>
              <a:rPr lang="en-US" altLang="ja-JP" dirty="0"/>
              <a:t>Ethical					</a:t>
            </a:r>
            <a:r>
              <a:rPr lang="ja-JP" altLang="en-US" dirty="0"/>
              <a:t>倫理性</a:t>
            </a:r>
            <a:endParaRPr lang="en-US" altLang="ja-JP" dirty="0"/>
          </a:p>
          <a:p>
            <a:pPr marL="0" indent="0">
              <a:buNone/>
            </a:pPr>
            <a:r>
              <a:rPr kumimoji="1" lang="ja-JP" altLang="en-US" b="1" dirty="0">
                <a:solidFill>
                  <a:srgbClr val="FF0000"/>
                </a:solidFill>
              </a:rPr>
              <a:t>Ｒ</a:t>
            </a:r>
            <a:r>
              <a:rPr kumimoji="1" lang="ja-JP" altLang="en-US" dirty="0"/>
              <a:t>：</a:t>
            </a:r>
            <a:r>
              <a:rPr kumimoji="1" lang="en-US" altLang="ja-JP" dirty="0"/>
              <a:t>relevant					</a:t>
            </a:r>
            <a:r>
              <a:rPr kumimoji="1" lang="ja-JP" altLang="en-US" dirty="0"/>
              <a:t>社会的重要性</a:t>
            </a:r>
          </a:p>
        </p:txBody>
      </p:sp>
      <p:sp>
        <p:nvSpPr>
          <p:cNvPr id="4" name="テキスト ボックス 3"/>
          <p:cNvSpPr txBox="1"/>
          <p:nvPr/>
        </p:nvSpPr>
        <p:spPr>
          <a:xfrm>
            <a:off x="273132" y="5751396"/>
            <a:ext cx="7635834" cy="646331"/>
          </a:xfrm>
          <a:prstGeom prst="rect">
            <a:avLst/>
          </a:prstGeom>
          <a:noFill/>
        </p:spPr>
        <p:txBody>
          <a:bodyPr wrap="square" rtlCol="0">
            <a:spAutoFit/>
          </a:bodyPr>
          <a:lstStyle/>
          <a:p>
            <a:r>
              <a:rPr kumimoji="1" lang="ja-JP" altLang="en-US" dirty="0"/>
              <a:t>どんなに科学性・倫理性が確保された臨床試験計画であっても、実施不可能な臨床試験計画では「良い」臨床試験が実施できません。</a:t>
            </a:r>
            <a:endParaRPr kumimoji="1" lang="en-US" altLang="ja-JP" dirty="0"/>
          </a:p>
        </p:txBody>
      </p:sp>
      <p:sp>
        <p:nvSpPr>
          <p:cNvPr id="5" name="日付プレースホルダー 4"/>
          <p:cNvSpPr>
            <a:spLocks noGrp="1"/>
          </p:cNvSpPr>
          <p:nvPr>
            <p:ph type="dt" sz="half" idx="10"/>
          </p:nvPr>
        </p:nvSpPr>
        <p:spPr/>
        <p:txBody>
          <a:bodyPr/>
          <a:lstStyle/>
          <a:p>
            <a:r>
              <a:rPr kumimoji="1" lang="en-US" altLang="ja-JP" smtClean="0"/>
              <a:t>17/03/17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8A974761-06A9-8F4D-9620-3B53A640FCC1}" type="slidenum">
              <a:rPr kumimoji="1" lang="ja-JP" altLang="en-US" smtClean="0"/>
              <a:t>17</a:t>
            </a:fld>
            <a:endParaRPr kumimoji="1" lang="ja-JP" altLang="en-US"/>
          </a:p>
        </p:txBody>
      </p:sp>
    </p:spTree>
    <p:extLst>
      <p:ext uri="{BB962C8B-B14F-4D97-AF65-F5344CB8AC3E}">
        <p14:creationId xmlns:p14="http://schemas.microsoft.com/office/powerpoint/2010/main" val="1848356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3171160" y="2561692"/>
            <a:ext cx="2017683" cy="338554"/>
          </a:xfrm>
          <a:prstGeom prst="rect">
            <a:avLst/>
          </a:prstGeom>
          <a:noFill/>
        </p:spPr>
        <p:txBody>
          <a:bodyPr wrap="square" rtlCol="0">
            <a:spAutoFit/>
          </a:bodyPr>
          <a:lstStyle/>
          <a:p>
            <a:r>
              <a:rPr kumimoji="1" lang="ja-JP" altLang="en-US" sz="1600" dirty="0"/>
              <a:t>モニタリング担当者</a:t>
            </a:r>
          </a:p>
        </p:txBody>
      </p:sp>
      <p:pic>
        <p:nvPicPr>
          <p:cNvPr id="2054" name="Picture 6" descr="C:\Users\Matsushima\AppData\Local\Microsoft\Windows\Temporary Internet Files\Content.IE5\QY49HPIG\gi01b2014040617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43" y="1870436"/>
            <a:ext cx="435393" cy="522472"/>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573913" y="2423994"/>
            <a:ext cx="979699" cy="338554"/>
          </a:xfrm>
          <a:prstGeom prst="rect">
            <a:avLst/>
          </a:prstGeom>
          <a:noFill/>
        </p:spPr>
        <p:txBody>
          <a:bodyPr wrap="square" rtlCol="0">
            <a:spAutoFit/>
          </a:bodyPr>
          <a:lstStyle/>
          <a:p>
            <a:r>
              <a:rPr lang="ja-JP" altLang="en-US" sz="1600" dirty="0"/>
              <a:t>研究者</a:t>
            </a:r>
            <a:endParaRPr kumimoji="1" lang="ja-JP" altLang="en-US" sz="1600" dirty="0"/>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990" y="1840568"/>
            <a:ext cx="806469" cy="73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1708460" y="2566112"/>
            <a:ext cx="1759573" cy="338554"/>
          </a:xfrm>
          <a:prstGeom prst="rect">
            <a:avLst/>
          </a:prstGeom>
          <a:noFill/>
        </p:spPr>
        <p:txBody>
          <a:bodyPr wrap="square" rtlCol="0">
            <a:spAutoFit/>
          </a:bodyPr>
          <a:lstStyle/>
          <a:p>
            <a:r>
              <a:rPr lang="ja-JP" altLang="en-US" sz="1600" dirty="0"/>
              <a:t>医療スタッフ</a:t>
            </a:r>
            <a:endParaRPr kumimoji="1" lang="ja-JP" altLang="en-US" sz="1600" dirty="0"/>
          </a:p>
        </p:txBody>
      </p:sp>
      <p:pic>
        <p:nvPicPr>
          <p:cNvPr id="2058" name="Picture 10" descr="C:\Users\Matsushima\AppData\Local\Microsoft\Windows\Temporary Internet Files\Content.IE5\S3N1YVDJ\lgi01a2014053108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200" y="1729945"/>
            <a:ext cx="660644" cy="78938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Matsushima\AppData\Local\Microsoft\Windows\Temporary Internet Files\Content.IE5\QY49HPIG\lgi01a2013101003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227" y="3248759"/>
            <a:ext cx="659963" cy="783993"/>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1660370" y="4103894"/>
            <a:ext cx="2076242" cy="338554"/>
          </a:xfrm>
          <a:prstGeom prst="rect">
            <a:avLst/>
          </a:prstGeom>
          <a:noFill/>
        </p:spPr>
        <p:txBody>
          <a:bodyPr wrap="square" rtlCol="0">
            <a:spAutoFit/>
          </a:bodyPr>
          <a:lstStyle/>
          <a:p>
            <a:r>
              <a:rPr kumimoji="1" lang="ja-JP" altLang="en-US" sz="1600" dirty="0"/>
              <a:t>統計・解析担当者</a:t>
            </a:r>
          </a:p>
        </p:txBody>
      </p:sp>
      <p:pic>
        <p:nvPicPr>
          <p:cNvPr id="2062" name="Picture 14" descr="データ入力"/>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51" y="3189384"/>
            <a:ext cx="1019175" cy="923925"/>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238940" y="4138935"/>
            <a:ext cx="1550596" cy="338554"/>
          </a:xfrm>
          <a:prstGeom prst="rect">
            <a:avLst/>
          </a:prstGeom>
          <a:noFill/>
        </p:spPr>
        <p:txBody>
          <a:bodyPr wrap="square" rtlCol="0">
            <a:spAutoFit/>
          </a:bodyPr>
          <a:lstStyle/>
          <a:p>
            <a:r>
              <a:rPr kumimoji="1" lang="ja-JP" altLang="en-US" sz="1600" dirty="0"/>
              <a:t>データ管理者</a:t>
            </a:r>
          </a:p>
        </p:txBody>
      </p:sp>
      <p:pic>
        <p:nvPicPr>
          <p:cNvPr id="2063" name="Picture 15" descr="C:\Users\Matsushima\AppData\Local\Microsoft\Windows\Temporary Internet Files\Content.IE5\S3N1YVDJ\gi01e20141221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8438" y="3189384"/>
            <a:ext cx="372407" cy="87197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3502899" y="4132613"/>
            <a:ext cx="1377859" cy="338554"/>
          </a:xfrm>
          <a:prstGeom prst="rect">
            <a:avLst/>
          </a:prstGeom>
          <a:noFill/>
        </p:spPr>
        <p:txBody>
          <a:bodyPr wrap="square" rtlCol="0">
            <a:spAutoFit/>
          </a:bodyPr>
          <a:lstStyle/>
          <a:p>
            <a:r>
              <a:rPr lang="ja-JP" altLang="en-US" sz="1600" dirty="0"/>
              <a:t>監査</a:t>
            </a:r>
            <a:r>
              <a:rPr kumimoji="1" lang="ja-JP" altLang="en-US" sz="1600" dirty="0"/>
              <a:t>担当者</a:t>
            </a:r>
          </a:p>
        </p:txBody>
      </p:sp>
      <p:pic>
        <p:nvPicPr>
          <p:cNvPr id="2064"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3733" y="1755755"/>
            <a:ext cx="10191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テキスト ボックス 52"/>
          <p:cNvSpPr txBox="1"/>
          <p:nvPr/>
        </p:nvSpPr>
        <p:spPr>
          <a:xfrm>
            <a:off x="6234545" y="2588821"/>
            <a:ext cx="1650676" cy="338554"/>
          </a:xfrm>
          <a:prstGeom prst="rect">
            <a:avLst/>
          </a:prstGeom>
          <a:noFill/>
        </p:spPr>
        <p:txBody>
          <a:bodyPr wrap="square" rtlCol="0">
            <a:spAutoFit/>
          </a:bodyPr>
          <a:lstStyle/>
          <a:p>
            <a:pPr algn="ctr"/>
            <a:r>
              <a:rPr lang="ja-JP" altLang="en-US" sz="1600" dirty="0"/>
              <a:t>各種検査機器</a:t>
            </a:r>
            <a:endParaRPr kumimoji="1" lang="ja-JP" altLang="en-US" sz="1600" dirty="0"/>
          </a:p>
        </p:txBody>
      </p:sp>
      <p:pic>
        <p:nvPicPr>
          <p:cNvPr id="2065" name="Picture 17" descr="C:\Users\Matsushima\AppData\Local\Microsoft\Windows\Temporary Internet Files\Content.IE5\QY49HPIG\database-server[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9802" y="3028208"/>
            <a:ext cx="689143" cy="847307"/>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a:xfrm>
            <a:off x="5389096" y="4011882"/>
            <a:ext cx="2116109" cy="584775"/>
          </a:xfrm>
          <a:prstGeom prst="rect">
            <a:avLst/>
          </a:prstGeom>
          <a:noFill/>
        </p:spPr>
        <p:txBody>
          <a:bodyPr wrap="square" rtlCol="0">
            <a:spAutoFit/>
          </a:bodyPr>
          <a:lstStyle/>
          <a:p>
            <a:pPr algn="ctr"/>
            <a:r>
              <a:rPr lang="ja-JP" altLang="en-US" sz="1600" dirty="0"/>
              <a:t>データマネジメントシステム</a:t>
            </a:r>
            <a:endParaRPr kumimoji="1" lang="ja-JP" altLang="en-US" sz="1600" dirty="0"/>
          </a:p>
        </p:txBody>
      </p:sp>
      <p:pic>
        <p:nvPicPr>
          <p:cNvPr id="2066"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6150" y="2945824"/>
            <a:ext cx="528451" cy="111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テキスト ボックス 56"/>
          <p:cNvSpPr txBox="1"/>
          <p:nvPr/>
        </p:nvSpPr>
        <p:spPr>
          <a:xfrm>
            <a:off x="7417799" y="4085111"/>
            <a:ext cx="1607449" cy="338554"/>
          </a:xfrm>
          <a:prstGeom prst="rect">
            <a:avLst/>
          </a:prstGeom>
          <a:noFill/>
        </p:spPr>
        <p:txBody>
          <a:bodyPr wrap="square" rtlCol="0">
            <a:spAutoFit/>
          </a:bodyPr>
          <a:lstStyle/>
          <a:p>
            <a:r>
              <a:rPr lang="ja-JP" altLang="en-US" sz="1600" dirty="0"/>
              <a:t>統計解析ソフト</a:t>
            </a:r>
            <a:endParaRPr kumimoji="1" lang="ja-JP" altLang="en-US" sz="1600" dirty="0"/>
          </a:p>
        </p:txBody>
      </p:sp>
      <p:sp>
        <p:nvSpPr>
          <p:cNvPr id="58" name="テキスト ボックス 57"/>
          <p:cNvSpPr txBox="1"/>
          <p:nvPr/>
        </p:nvSpPr>
        <p:spPr>
          <a:xfrm>
            <a:off x="4225636" y="5805054"/>
            <a:ext cx="926276" cy="523220"/>
          </a:xfrm>
          <a:prstGeom prst="rect">
            <a:avLst/>
          </a:prstGeom>
          <a:solidFill>
            <a:srgbClr val="FF0000"/>
          </a:solidFill>
          <a:ln>
            <a:solidFill>
              <a:srgbClr val="FF0000"/>
            </a:solidFill>
          </a:ln>
        </p:spPr>
        <p:txBody>
          <a:bodyPr wrap="square" rtlCol="0">
            <a:spAutoFit/>
          </a:bodyPr>
          <a:lstStyle/>
          <a:p>
            <a:pPr algn="ctr"/>
            <a:r>
              <a:rPr lang="ja-JP" altLang="en-US" sz="2800" b="1" dirty="0">
                <a:solidFill>
                  <a:schemeClr val="bg1"/>
                </a:solidFill>
              </a:rPr>
              <a:t>カネ</a:t>
            </a:r>
            <a:endParaRPr kumimoji="1" lang="ja-JP" altLang="en-US" sz="2800" b="1" dirty="0">
              <a:solidFill>
                <a:schemeClr val="bg1"/>
              </a:solidFill>
            </a:endParaRPr>
          </a:p>
        </p:txBody>
      </p:sp>
      <p:sp>
        <p:nvSpPr>
          <p:cNvPr id="2048" name="角丸四角形 2047"/>
          <p:cNvSpPr/>
          <p:nvPr/>
        </p:nvSpPr>
        <p:spPr>
          <a:xfrm>
            <a:off x="201881" y="1496291"/>
            <a:ext cx="5047012" cy="34438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5389418" y="1460663"/>
            <a:ext cx="3505200" cy="3408219"/>
          </a:xfrm>
          <a:prstGeom prst="round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055" name="直線コネクタ 2054"/>
          <p:cNvCxnSpPr>
            <a:stCxn id="31" idx="2"/>
            <a:endCxn id="58" idx="1"/>
          </p:cNvCxnSpPr>
          <p:nvPr/>
        </p:nvCxnSpPr>
        <p:spPr>
          <a:xfrm>
            <a:off x="2541320" y="5213973"/>
            <a:ext cx="1684316" cy="852691"/>
          </a:xfrm>
          <a:prstGeom prst="line">
            <a:avLst/>
          </a:prstGeom>
          <a:ln>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7" name="直線コネクタ 66"/>
          <p:cNvCxnSpPr>
            <a:stCxn id="51" idx="2"/>
          </p:cNvCxnSpPr>
          <p:nvPr/>
        </p:nvCxnSpPr>
        <p:spPr>
          <a:xfrm flipH="1">
            <a:off x="5128164" y="5176369"/>
            <a:ext cx="1757546" cy="940667"/>
          </a:xfrm>
          <a:prstGeom prst="line">
            <a:avLst/>
          </a:prstGeom>
          <a:ln>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74" name="直線矢印コネクタ 2073"/>
          <p:cNvCxnSpPr/>
          <p:nvPr/>
        </p:nvCxnSpPr>
        <p:spPr>
          <a:xfrm flipV="1">
            <a:off x="3016332" y="5070764"/>
            <a:ext cx="3431969" cy="35626"/>
          </a:xfrm>
          <a:prstGeom prst="straightConnector1">
            <a:avLst/>
          </a:prstGeom>
          <a:ln>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75" name="タイトル 2074"/>
          <p:cNvSpPr>
            <a:spLocks noGrp="1"/>
          </p:cNvSpPr>
          <p:nvPr>
            <p:ph type="title"/>
          </p:nvPr>
        </p:nvSpPr>
        <p:spPr>
          <a:xfrm>
            <a:off x="95003" y="274637"/>
            <a:ext cx="8591797" cy="1186027"/>
          </a:xfrm>
        </p:spPr>
        <p:txBody>
          <a:bodyPr>
            <a:noAutofit/>
          </a:bodyPr>
          <a:lstStyle/>
          <a:p>
            <a:r>
              <a:rPr lang="ja-JP" altLang="en-US" dirty="0"/>
              <a:t>臨床試験の適正な実施に必要なリソース</a:t>
            </a:r>
            <a:endParaRPr kumimoji="1" lang="ja-JP" altLang="en-US" dirty="0"/>
          </a:p>
        </p:txBody>
      </p:sp>
      <p:sp>
        <p:nvSpPr>
          <p:cNvPr id="51" name="テキスト ボックス 50"/>
          <p:cNvSpPr txBox="1"/>
          <p:nvPr/>
        </p:nvSpPr>
        <p:spPr>
          <a:xfrm>
            <a:off x="6422572" y="4653149"/>
            <a:ext cx="926276" cy="523220"/>
          </a:xfrm>
          <a:prstGeom prst="rect">
            <a:avLst/>
          </a:prstGeom>
          <a:solidFill>
            <a:srgbClr val="FFC000"/>
          </a:solidFill>
          <a:ln>
            <a:solidFill>
              <a:srgbClr val="FFC000"/>
            </a:solidFill>
          </a:ln>
        </p:spPr>
        <p:txBody>
          <a:bodyPr wrap="square" rtlCol="0">
            <a:spAutoFit/>
          </a:bodyPr>
          <a:lstStyle/>
          <a:p>
            <a:pPr algn="ctr"/>
            <a:r>
              <a:rPr lang="ja-JP" altLang="en-US" sz="2800" b="1" dirty="0">
                <a:solidFill>
                  <a:schemeClr val="bg1"/>
                </a:solidFill>
              </a:rPr>
              <a:t>モノ</a:t>
            </a:r>
            <a:endParaRPr kumimoji="1" lang="ja-JP" altLang="en-US" sz="2800" b="1" dirty="0">
              <a:solidFill>
                <a:schemeClr val="bg1"/>
              </a:solidFill>
            </a:endParaRPr>
          </a:p>
        </p:txBody>
      </p:sp>
      <p:sp>
        <p:nvSpPr>
          <p:cNvPr id="31" name="テキスト ボックス 30"/>
          <p:cNvSpPr txBox="1"/>
          <p:nvPr/>
        </p:nvSpPr>
        <p:spPr>
          <a:xfrm>
            <a:off x="2078182" y="4690753"/>
            <a:ext cx="926276" cy="523220"/>
          </a:xfrm>
          <a:prstGeom prst="rect">
            <a:avLst/>
          </a:prstGeom>
          <a:solidFill>
            <a:schemeClr val="accent1"/>
          </a:solidFill>
          <a:ln>
            <a:solidFill>
              <a:schemeClr val="tx2"/>
            </a:solidFill>
          </a:ln>
        </p:spPr>
        <p:txBody>
          <a:bodyPr wrap="square" rtlCol="0">
            <a:spAutoFit/>
          </a:bodyPr>
          <a:lstStyle/>
          <a:p>
            <a:pPr algn="ctr"/>
            <a:r>
              <a:rPr lang="ja-JP" altLang="en-US" sz="2800" b="1" dirty="0">
                <a:solidFill>
                  <a:schemeClr val="bg1"/>
                </a:solidFill>
              </a:rPr>
              <a:t>ヒト</a:t>
            </a:r>
            <a:endParaRPr kumimoji="1" lang="ja-JP" altLang="en-US" sz="2800" b="1" dirty="0">
              <a:solidFill>
                <a:schemeClr val="bg1"/>
              </a:solidFill>
            </a:endParaRPr>
          </a:p>
        </p:txBody>
      </p:sp>
      <p:sp>
        <p:nvSpPr>
          <p:cNvPr id="2" name="日付プレースホルダー 1"/>
          <p:cNvSpPr>
            <a:spLocks noGrp="1"/>
          </p:cNvSpPr>
          <p:nvPr>
            <p:ph type="dt" sz="half" idx="10"/>
          </p:nvPr>
        </p:nvSpPr>
        <p:spPr/>
        <p:txBody>
          <a:bodyPr/>
          <a:lstStyle/>
          <a:p>
            <a:r>
              <a:rPr kumimoji="1" lang="en-US" altLang="ja-JP" smtClean="0"/>
              <a:t>17/03/17</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8A974761-06A9-8F4D-9620-3B53A640FCC1}" type="slidenum">
              <a:rPr kumimoji="1" lang="ja-JP" altLang="en-US" smtClean="0"/>
              <a:t>18</a:t>
            </a:fld>
            <a:endParaRPr kumimoji="1" lang="ja-JP" altLang="en-US"/>
          </a:p>
        </p:txBody>
      </p:sp>
    </p:spTree>
    <p:extLst>
      <p:ext uri="{BB962C8B-B14F-4D97-AF65-F5344CB8AC3E}">
        <p14:creationId xmlns:p14="http://schemas.microsoft.com/office/powerpoint/2010/main" val="3285821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実施可能な臨床試験</a:t>
            </a:r>
            <a:endParaRPr kumimoji="1" lang="ja-JP" altLang="en-US" dirty="0"/>
          </a:p>
        </p:txBody>
      </p:sp>
      <p:sp>
        <p:nvSpPr>
          <p:cNvPr id="3" name="正方形/長方形 2"/>
          <p:cNvSpPr/>
          <p:nvPr/>
        </p:nvSpPr>
        <p:spPr>
          <a:xfrm>
            <a:off x="831273" y="1567554"/>
            <a:ext cx="3336966" cy="10450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t>臨床試験実施計画書の要求事項</a:t>
            </a:r>
          </a:p>
        </p:txBody>
      </p:sp>
      <p:sp>
        <p:nvSpPr>
          <p:cNvPr id="16" name="正方形/長方形 15"/>
          <p:cNvSpPr/>
          <p:nvPr/>
        </p:nvSpPr>
        <p:spPr>
          <a:xfrm>
            <a:off x="4593771" y="1553700"/>
            <a:ext cx="3279569" cy="1094497"/>
          </a:xfrm>
          <a:prstGeom prst="rect">
            <a:avLst/>
          </a:prstGeom>
          <a:solidFill>
            <a:srgbClr val="FFC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t>研究者が準備できる</a:t>
            </a:r>
            <a:endParaRPr kumimoji="1" lang="en-US" altLang="ja-JP" sz="2400" dirty="0"/>
          </a:p>
          <a:p>
            <a:pPr algn="ctr"/>
            <a:r>
              <a:rPr kumimoji="1" lang="ja-JP" altLang="en-US" sz="2400" dirty="0"/>
              <a:t>リソース</a:t>
            </a:r>
            <a:endParaRPr kumimoji="1" lang="en-US" altLang="ja-JP" sz="2400" dirty="0"/>
          </a:p>
          <a:p>
            <a:pPr algn="ctr"/>
            <a:r>
              <a:rPr kumimoji="1" lang="ja-JP" altLang="en-US" sz="2400" dirty="0"/>
              <a:t>（ヒト・モノ・カネ）</a:t>
            </a:r>
          </a:p>
        </p:txBody>
      </p:sp>
      <p:cxnSp>
        <p:nvCxnSpPr>
          <p:cNvPr id="19" name="直線コネクタ 18"/>
          <p:cNvCxnSpPr/>
          <p:nvPr/>
        </p:nvCxnSpPr>
        <p:spPr>
          <a:xfrm>
            <a:off x="6191003" y="2669999"/>
            <a:ext cx="5938" cy="27313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2493818" y="2945111"/>
            <a:ext cx="3705101"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二等辺三角形 7"/>
          <p:cNvSpPr/>
          <p:nvPr/>
        </p:nvSpPr>
        <p:spPr>
          <a:xfrm>
            <a:off x="3906990" y="2956987"/>
            <a:ext cx="819397" cy="38001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01880" y="3431969"/>
            <a:ext cx="8847117" cy="977858"/>
          </a:xfrm>
          <a:prstGeom prst="rect">
            <a:avLst/>
          </a:prstGeom>
          <a:noFill/>
          <a:ln>
            <a:noFill/>
          </a:ln>
        </p:spPr>
        <p:txBody>
          <a:bodyPr wrap="square" rtlCol="0">
            <a:spAutoFit/>
          </a:bodyPr>
          <a:lstStyle/>
          <a:p>
            <a:r>
              <a:rPr lang="ja-JP" altLang="en-US" sz="2800" dirty="0"/>
              <a:t>臨床試験実施計画書の要求事項と、リソースのバランスが取れている臨床試験</a:t>
            </a:r>
            <a:endParaRPr kumimoji="1" lang="ja-JP" altLang="en-US" sz="2800" dirty="0"/>
          </a:p>
        </p:txBody>
      </p:sp>
      <p:cxnSp>
        <p:nvCxnSpPr>
          <p:cNvPr id="26" name="直線コネクタ 25"/>
          <p:cNvCxnSpPr/>
          <p:nvPr/>
        </p:nvCxnSpPr>
        <p:spPr>
          <a:xfrm>
            <a:off x="2507673" y="2679895"/>
            <a:ext cx="5938" cy="273133"/>
          </a:xfrm>
          <a:prstGeom prst="line">
            <a:avLst/>
          </a:prstGeom>
        </p:spPr>
        <p:style>
          <a:lnRef idx="2">
            <a:schemeClr val="accent1"/>
          </a:lnRef>
          <a:fillRef idx="0">
            <a:schemeClr val="accent1"/>
          </a:fillRef>
          <a:effectRef idx="1">
            <a:schemeClr val="accent1"/>
          </a:effectRef>
          <a:fontRef idx="minor">
            <a:schemeClr val="tx1"/>
          </a:fontRef>
        </p:style>
      </p:cxnSp>
      <p:sp>
        <p:nvSpPr>
          <p:cNvPr id="12" name="下矢印 11"/>
          <p:cNvSpPr/>
          <p:nvPr/>
        </p:nvSpPr>
        <p:spPr>
          <a:xfrm>
            <a:off x="4096987" y="4404970"/>
            <a:ext cx="522514" cy="7837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54379" y="5343120"/>
            <a:ext cx="8752114" cy="954107"/>
          </a:xfrm>
          <a:prstGeom prst="rect">
            <a:avLst/>
          </a:prstGeom>
          <a:solidFill>
            <a:schemeClr val="accent2">
              <a:lumMod val="20000"/>
              <a:lumOff val="80000"/>
            </a:schemeClr>
          </a:solidFill>
          <a:ln>
            <a:solidFill>
              <a:schemeClr val="accent2"/>
            </a:solidFill>
          </a:ln>
        </p:spPr>
        <p:txBody>
          <a:bodyPr wrap="square" rtlCol="0">
            <a:spAutoFit/>
          </a:bodyPr>
          <a:lstStyle/>
          <a:p>
            <a:r>
              <a:rPr lang="ja-JP" altLang="en-US" sz="2800" dirty="0"/>
              <a:t>現在のリソースで適切に管理できる臨床試験のレベルを踏まえた計画立案が必要</a:t>
            </a:r>
            <a:endParaRPr lang="en-US" altLang="ja-JP" sz="2800"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19</a:t>
            </a:fld>
            <a:endParaRPr kumimoji="1" lang="ja-JP" altLang="en-US"/>
          </a:p>
        </p:txBody>
      </p:sp>
    </p:spTree>
    <p:extLst>
      <p:ext uri="{BB962C8B-B14F-4D97-AF65-F5344CB8AC3E}">
        <p14:creationId xmlns:p14="http://schemas.microsoft.com/office/powerpoint/2010/main" val="41983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本書の学習目標</a:t>
            </a:r>
            <a:endParaRPr kumimoji="1" lang="en-US" altLang="ja-JP" dirty="0"/>
          </a:p>
          <a:p>
            <a:endParaRPr lang="en-US" altLang="ja-JP" dirty="0"/>
          </a:p>
          <a:p>
            <a:r>
              <a:rPr lang="ja-JP" altLang="en-US" dirty="0"/>
              <a:t>プロトコルドラフト（シノプシス）作成のポイント</a:t>
            </a:r>
            <a:endParaRPr lang="en-US" altLang="ja-JP" dirty="0"/>
          </a:p>
          <a:p>
            <a:endParaRPr kumimoji="1" lang="en-US" altLang="ja-JP" dirty="0"/>
          </a:p>
          <a:p>
            <a:r>
              <a:rPr lang="ja-JP" altLang="en-US" dirty="0"/>
              <a:t>出口を見据えた</a:t>
            </a:r>
            <a:r>
              <a:rPr kumimoji="1" lang="ja-JP" altLang="en-US" dirty="0"/>
              <a:t>フルプロトコルへのブラッシュアップの</a:t>
            </a:r>
            <a:r>
              <a:rPr kumimoji="1" lang="ja-JP" altLang="en-US" dirty="0" smtClean="0"/>
              <a:t>ポイント</a:t>
            </a:r>
            <a:endParaRPr kumimoji="1" lang="en-US" altLang="ja-JP" dirty="0" smtClean="0"/>
          </a:p>
          <a:p>
            <a:endParaRPr kumimoji="1" lang="en-US" altLang="ja-JP" dirty="0" smtClean="0"/>
          </a:p>
          <a:p>
            <a:r>
              <a:rPr lang="ja-JP" altLang="en-US" dirty="0" smtClean="0"/>
              <a:t>まとめ・参考資料</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2</a:t>
            </a:fld>
            <a:endParaRPr kumimoji="1" lang="ja-JP" altLang="en-US"/>
          </a:p>
        </p:txBody>
      </p:sp>
    </p:spTree>
    <p:extLst>
      <p:ext uri="{BB962C8B-B14F-4D97-AF65-F5344CB8AC3E}">
        <p14:creationId xmlns:p14="http://schemas.microsoft.com/office/powerpoint/2010/main" val="564103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p:cNvCxnSpPr/>
          <p:nvPr/>
        </p:nvCxnSpPr>
        <p:spPr>
          <a:xfrm>
            <a:off x="1637160" y="1029884"/>
            <a:ext cx="4544268" cy="5691591"/>
          </a:xfrm>
          <a:prstGeom prst="line">
            <a:avLst/>
          </a:prstGeom>
          <a:ln w="76200" cmpd="sng">
            <a:prstDash val="sysDash"/>
          </a:ln>
        </p:spPr>
        <p:style>
          <a:lnRef idx="3">
            <a:schemeClr val="accent5"/>
          </a:lnRef>
          <a:fillRef idx="0">
            <a:schemeClr val="accent5"/>
          </a:fillRef>
          <a:effectRef idx="2">
            <a:schemeClr val="accent5"/>
          </a:effectRef>
          <a:fontRef idx="minor">
            <a:schemeClr val="tx1"/>
          </a:fontRef>
        </p:style>
      </p:cxnSp>
      <p:sp>
        <p:nvSpPr>
          <p:cNvPr id="2" name="タイトル 1"/>
          <p:cNvSpPr>
            <a:spLocks noGrp="1"/>
          </p:cNvSpPr>
          <p:nvPr>
            <p:ph type="title"/>
          </p:nvPr>
        </p:nvSpPr>
        <p:spPr>
          <a:xfrm>
            <a:off x="457200" y="191078"/>
            <a:ext cx="8229600" cy="1143000"/>
          </a:xfrm>
        </p:spPr>
        <p:txBody>
          <a:bodyPr>
            <a:normAutofit fontScale="90000"/>
          </a:bodyPr>
          <a:lstStyle/>
          <a:p>
            <a:r>
              <a:rPr kumimoji="1" lang="ja-JP" altLang="en-US" dirty="0"/>
              <a:t>品質を見据えた実施計画書作成のステップ</a:t>
            </a:r>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dirty="0"/>
          </a:p>
        </p:txBody>
      </p:sp>
      <p:sp>
        <p:nvSpPr>
          <p:cNvPr id="5" name="スライド番号プレースホルダー 4"/>
          <p:cNvSpPr>
            <a:spLocks noGrp="1"/>
          </p:cNvSpPr>
          <p:nvPr>
            <p:ph type="sldNum" sz="quarter" idx="12"/>
          </p:nvPr>
        </p:nvSpPr>
        <p:spPr/>
        <p:txBody>
          <a:bodyPr/>
          <a:lstStyle/>
          <a:p>
            <a:fld id="{8A974761-06A9-8F4D-9620-3B53A640FCC1}" type="slidenum">
              <a:rPr kumimoji="1" lang="ja-JP" altLang="en-US" smtClean="0"/>
              <a:t>20</a:t>
            </a:fld>
            <a:endParaRPr kumimoji="1" lang="ja-JP" altLang="en-US"/>
          </a:p>
        </p:txBody>
      </p:sp>
      <p:sp>
        <p:nvSpPr>
          <p:cNvPr id="6" name="角丸四角形 5"/>
          <p:cNvSpPr/>
          <p:nvPr/>
        </p:nvSpPr>
        <p:spPr>
          <a:xfrm>
            <a:off x="3834868" y="1711682"/>
            <a:ext cx="4231526" cy="5624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a:t>2. </a:t>
            </a:r>
            <a:r>
              <a:rPr kumimoji="1" lang="ja-JP" altLang="en-US" dirty="0"/>
              <a:t>出口目標・プロジェクト期間の設定</a:t>
            </a:r>
          </a:p>
        </p:txBody>
      </p:sp>
      <p:sp>
        <p:nvSpPr>
          <p:cNvPr id="7" name="角丸四角形 6"/>
          <p:cNvSpPr/>
          <p:nvPr/>
        </p:nvSpPr>
        <p:spPr>
          <a:xfrm>
            <a:off x="46182" y="3223909"/>
            <a:ext cx="2376714" cy="5624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a:t>3. </a:t>
            </a:r>
            <a:r>
              <a:rPr kumimoji="1" lang="ja-JP" altLang="en-US" dirty="0"/>
              <a:t>プロトコル概要</a:t>
            </a:r>
          </a:p>
        </p:txBody>
      </p:sp>
      <p:sp>
        <p:nvSpPr>
          <p:cNvPr id="8" name="角丸四角形 7"/>
          <p:cNvSpPr/>
          <p:nvPr/>
        </p:nvSpPr>
        <p:spPr>
          <a:xfrm>
            <a:off x="4993071" y="3043448"/>
            <a:ext cx="2376714" cy="5342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dirty="0" smtClean="0"/>
              <a:t>5.</a:t>
            </a:r>
            <a:r>
              <a:rPr lang="ja-JP" altLang="en-US" dirty="0"/>
              <a:t>概算</a:t>
            </a:r>
            <a:r>
              <a:rPr kumimoji="1" lang="ja-JP" altLang="en-US" dirty="0"/>
              <a:t>見積</a:t>
            </a:r>
          </a:p>
        </p:txBody>
      </p:sp>
      <p:sp>
        <p:nvSpPr>
          <p:cNvPr id="9" name="角丸四角形 8"/>
          <p:cNvSpPr/>
          <p:nvPr/>
        </p:nvSpPr>
        <p:spPr>
          <a:xfrm>
            <a:off x="4440491" y="2381740"/>
            <a:ext cx="3891919" cy="5624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dirty="0" smtClean="0"/>
              <a:t>4. </a:t>
            </a:r>
            <a:r>
              <a:rPr kumimoji="1" lang="ja-JP" altLang="en-US" dirty="0"/>
              <a:t>品質</a:t>
            </a:r>
            <a:r>
              <a:rPr kumimoji="1" lang="ja-JP" altLang="en-US" dirty="0" smtClean="0"/>
              <a:t>目標の設定・品質管理計画</a:t>
            </a:r>
            <a:endParaRPr kumimoji="1" lang="ja-JP" altLang="en-US" dirty="0"/>
          </a:p>
        </p:txBody>
      </p:sp>
      <p:sp>
        <p:nvSpPr>
          <p:cNvPr id="10" name="角丸四角形 9"/>
          <p:cNvSpPr/>
          <p:nvPr/>
        </p:nvSpPr>
        <p:spPr>
          <a:xfrm>
            <a:off x="260268" y="4027064"/>
            <a:ext cx="2376714" cy="5624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a:t>6. </a:t>
            </a:r>
            <a:r>
              <a:rPr kumimoji="1" lang="ja-JP" altLang="en-US" dirty="0"/>
              <a:t>測定項目の決定</a:t>
            </a:r>
          </a:p>
        </p:txBody>
      </p:sp>
      <p:sp>
        <p:nvSpPr>
          <p:cNvPr id="11" name="角丸四角形 10"/>
          <p:cNvSpPr/>
          <p:nvPr/>
        </p:nvSpPr>
        <p:spPr>
          <a:xfrm>
            <a:off x="5211557" y="3786337"/>
            <a:ext cx="2376714" cy="4211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a:t>7. </a:t>
            </a:r>
            <a:r>
              <a:rPr kumimoji="1" lang="ja-JP" altLang="en-US" dirty="0"/>
              <a:t>リスク評価</a:t>
            </a:r>
          </a:p>
        </p:txBody>
      </p:sp>
      <p:sp>
        <p:nvSpPr>
          <p:cNvPr id="12" name="角丸四角形 11"/>
          <p:cNvSpPr/>
          <p:nvPr/>
        </p:nvSpPr>
        <p:spPr>
          <a:xfrm>
            <a:off x="503382" y="4831474"/>
            <a:ext cx="2376714" cy="9115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dirty="0" smtClean="0"/>
              <a:t>10</a:t>
            </a:r>
            <a:r>
              <a:rPr kumimoji="1" lang="en-US" altLang="ja-JP" dirty="0" smtClean="0"/>
              <a:t>. </a:t>
            </a:r>
            <a:r>
              <a:rPr kumimoji="1" lang="ja-JP" altLang="en-US" dirty="0" smtClean="0"/>
              <a:t>実施可能性のチェックとフルプロトコル</a:t>
            </a:r>
            <a:r>
              <a:rPr kumimoji="1" lang="ja-JP" altLang="en-US" dirty="0"/>
              <a:t>完成</a:t>
            </a:r>
          </a:p>
        </p:txBody>
      </p:sp>
      <p:sp>
        <p:nvSpPr>
          <p:cNvPr id="13" name="角丸四角形 12"/>
          <p:cNvSpPr/>
          <p:nvPr/>
        </p:nvSpPr>
        <p:spPr>
          <a:xfrm>
            <a:off x="25365" y="2360560"/>
            <a:ext cx="2376714" cy="5624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a:t>1. RQ</a:t>
            </a:r>
            <a:r>
              <a:rPr kumimoji="1" lang="ja-JP" altLang="en-US" dirty="0"/>
              <a:t>の構造化</a:t>
            </a:r>
          </a:p>
        </p:txBody>
      </p:sp>
      <p:sp>
        <p:nvSpPr>
          <p:cNvPr id="14" name="角丸四角形 13"/>
          <p:cNvSpPr/>
          <p:nvPr/>
        </p:nvSpPr>
        <p:spPr>
          <a:xfrm>
            <a:off x="5665410" y="4236662"/>
            <a:ext cx="2667000" cy="3965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dirty="0" smtClean="0"/>
              <a:t>8</a:t>
            </a:r>
            <a:r>
              <a:rPr kumimoji="1" lang="en-US" altLang="ja-JP" dirty="0" smtClean="0"/>
              <a:t>. </a:t>
            </a:r>
            <a:r>
              <a:rPr kumimoji="1" lang="ja-JP" altLang="en-US" dirty="0" smtClean="0"/>
              <a:t>品質管理計画の</a:t>
            </a:r>
            <a:r>
              <a:rPr kumimoji="1" lang="en-US" altLang="ja-JP" dirty="0" smtClean="0"/>
              <a:t>Fix</a:t>
            </a:r>
            <a:endParaRPr lang="en-US" altLang="ja-JP" dirty="0"/>
          </a:p>
        </p:txBody>
      </p:sp>
      <p:sp>
        <p:nvSpPr>
          <p:cNvPr id="15" name="角丸四角形 14"/>
          <p:cNvSpPr/>
          <p:nvPr/>
        </p:nvSpPr>
        <p:spPr>
          <a:xfrm>
            <a:off x="5929982" y="5111751"/>
            <a:ext cx="3055268" cy="4367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600" dirty="0" smtClean="0"/>
              <a:t>11.</a:t>
            </a:r>
            <a:r>
              <a:rPr lang="ja-JP" altLang="en-US" sz="1600" dirty="0" smtClean="0"/>
              <a:t> モニタリング</a:t>
            </a:r>
            <a:r>
              <a:rPr lang="ja-JP" altLang="en-US" sz="1600" dirty="0"/>
              <a:t>・</a:t>
            </a:r>
            <a:r>
              <a:rPr lang="en-US" altLang="ja-JP" sz="1600" dirty="0"/>
              <a:t>DM</a:t>
            </a:r>
            <a:r>
              <a:rPr lang="ja-JP" altLang="en-US" sz="1600" dirty="0"/>
              <a:t>計画</a:t>
            </a:r>
            <a:r>
              <a:rPr lang="en-US" altLang="ja-JP" sz="1600" dirty="0" smtClean="0"/>
              <a:t>Fix</a:t>
            </a:r>
            <a:endParaRPr kumimoji="1" lang="ja-JP" altLang="en-US" sz="1600" dirty="0"/>
          </a:p>
        </p:txBody>
      </p:sp>
      <p:sp>
        <p:nvSpPr>
          <p:cNvPr id="16" name="角丸四角形 15"/>
          <p:cNvSpPr/>
          <p:nvPr/>
        </p:nvSpPr>
        <p:spPr>
          <a:xfrm>
            <a:off x="6019800" y="5548461"/>
            <a:ext cx="2965450" cy="5624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600" dirty="0" smtClean="0"/>
              <a:t>12.</a:t>
            </a:r>
            <a:r>
              <a:rPr lang="ja-JP" altLang="en-US" sz="1600" dirty="0" smtClean="0"/>
              <a:t>詳細見積、</a:t>
            </a:r>
            <a:r>
              <a:rPr lang="en-US" altLang="ja-JP" sz="1600" dirty="0" smtClean="0"/>
              <a:t>Founder</a:t>
            </a:r>
            <a:r>
              <a:rPr lang="ja-JP" altLang="en-US" sz="1600" dirty="0"/>
              <a:t>の決定</a:t>
            </a:r>
            <a:endParaRPr kumimoji="1" lang="ja-JP" altLang="en-US" sz="1600" dirty="0"/>
          </a:p>
        </p:txBody>
      </p:sp>
      <p:sp>
        <p:nvSpPr>
          <p:cNvPr id="17" name="角丸四角形 16"/>
          <p:cNvSpPr/>
          <p:nvPr/>
        </p:nvSpPr>
        <p:spPr>
          <a:xfrm>
            <a:off x="6794250" y="6170650"/>
            <a:ext cx="2376714" cy="5624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dirty="0" smtClean="0"/>
              <a:t>13. </a:t>
            </a:r>
            <a:r>
              <a:rPr lang="ja-JP" altLang="en-US" dirty="0" smtClean="0"/>
              <a:t>予算の決定</a:t>
            </a:r>
            <a:endParaRPr kumimoji="1" lang="ja-JP" altLang="en-US" dirty="0"/>
          </a:p>
        </p:txBody>
      </p:sp>
      <p:sp>
        <p:nvSpPr>
          <p:cNvPr id="18" name="正方形/長方形 17"/>
          <p:cNvSpPr/>
          <p:nvPr/>
        </p:nvSpPr>
        <p:spPr>
          <a:xfrm>
            <a:off x="1288690" y="1136424"/>
            <a:ext cx="2088232" cy="1224136"/>
          </a:xfrm>
          <a:prstGeom prst="rect">
            <a:avLst/>
          </a:prstGeom>
          <a:solidFill>
            <a:srgbClr val="FF0000"/>
          </a:solidFill>
          <a:scene3d>
            <a:camera prst="isometricOffAxis1Righ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a:t>研究課題</a:t>
            </a:r>
            <a:endParaRPr kumimoji="1" lang="en-US" altLang="ja-JP" dirty="0"/>
          </a:p>
          <a:p>
            <a:pPr algn="ctr"/>
            <a:r>
              <a:rPr lang="ja-JP" altLang="en-US" dirty="0"/>
              <a:t>の設定</a:t>
            </a:r>
            <a:endParaRPr kumimoji="1" lang="en-US" altLang="ja-JP" dirty="0"/>
          </a:p>
        </p:txBody>
      </p:sp>
      <p:sp>
        <p:nvSpPr>
          <p:cNvPr id="19" name="正方形/長方形 18"/>
          <p:cNvSpPr/>
          <p:nvPr/>
        </p:nvSpPr>
        <p:spPr>
          <a:xfrm>
            <a:off x="2329304" y="2662954"/>
            <a:ext cx="2088232" cy="1224136"/>
          </a:xfrm>
          <a:prstGeom prst="rect">
            <a:avLst/>
          </a:prstGeom>
          <a:solidFill>
            <a:srgbClr val="FF6600"/>
          </a:solidFill>
          <a:scene3d>
            <a:camera prst="isometricOffAxis1Righ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a:t>研究計画</a:t>
            </a:r>
            <a:endParaRPr lang="en-US" altLang="ja-JP" dirty="0"/>
          </a:p>
          <a:p>
            <a:pPr algn="ctr"/>
            <a:r>
              <a:rPr kumimoji="1" lang="ja-JP" altLang="en-US" dirty="0"/>
              <a:t>ドラフト作成</a:t>
            </a:r>
            <a:endParaRPr kumimoji="1" lang="en-US" altLang="ja-JP" dirty="0"/>
          </a:p>
        </p:txBody>
      </p:sp>
      <p:sp>
        <p:nvSpPr>
          <p:cNvPr id="20" name="正方形/長方形 19"/>
          <p:cNvSpPr/>
          <p:nvPr/>
        </p:nvSpPr>
        <p:spPr>
          <a:xfrm>
            <a:off x="2940528" y="4007202"/>
            <a:ext cx="2088232" cy="1224136"/>
          </a:xfrm>
          <a:prstGeom prst="rect">
            <a:avLst/>
          </a:prstGeom>
          <a:solidFill>
            <a:srgbClr val="FFFF00"/>
          </a:solidFill>
          <a:scene3d>
            <a:camera prst="isometricOffAxis1Righ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dirty="0">
                <a:solidFill>
                  <a:schemeClr val="tx1">
                    <a:lumMod val="65000"/>
                    <a:lumOff val="35000"/>
                  </a:schemeClr>
                </a:solidFill>
              </a:rPr>
              <a:t>研究計画完成</a:t>
            </a:r>
            <a:endParaRPr lang="en-US" altLang="ja-JP" dirty="0">
              <a:solidFill>
                <a:schemeClr val="tx1">
                  <a:lumMod val="65000"/>
                  <a:lumOff val="35000"/>
                </a:schemeClr>
              </a:solidFill>
            </a:endParaRPr>
          </a:p>
        </p:txBody>
      </p:sp>
      <p:sp>
        <p:nvSpPr>
          <p:cNvPr id="21" name="正方形/長方形 20"/>
          <p:cNvSpPr/>
          <p:nvPr/>
        </p:nvSpPr>
        <p:spPr>
          <a:xfrm>
            <a:off x="3841750" y="5348319"/>
            <a:ext cx="2088232" cy="1224136"/>
          </a:xfrm>
          <a:prstGeom prst="rect">
            <a:avLst/>
          </a:prstGeom>
          <a:solidFill>
            <a:schemeClr val="accent3">
              <a:lumMod val="75000"/>
            </a:schemeClr>
          </a:solidFill>
          <a:scene3d>
            <a:camera prst="isometricOffAxis1Righ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dirty="0"/>
              <a:t>プロジェクト計画</a:t>
            </a:r>
            <a:endParaRPr lang="en-US" altLang="ja-JP" dirty="0"/>
          </a:p>
          <a:p>
            <a:pPr algn="ctr"/>
            <a:r>
              <a:rPr lang="ja-JP" altLang="en-US" dirty="0"/>
              <a:t>完成</a:t>
            </a:r>
            <a:endParaRPr lang="en-US" altLang="ja-JP" dirty="0"/>
          </a:p>
        </p:txBody>
      </p:sp>
      <p:sp>
        <p:nvSpPr>
          <p:cNvPr id="22" name="角丸四角形 21"/>
          <p:cNvSpPr/>
          <p:nvPr/>
        </p:nvSpPr>
        <p:spPr>
          <a:xfrm>
            <a:off x="320700" y="6086679"/>
            <a:ext cx="3244332" cy="4615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smtClean="0"/>
              <a:t>プロトコル作成のステップ</a:t>
            </a:r>
            <a:endParaRPr kumimoji="1" lang="ja-JP" altLang="en-US" dirty="0"/>
          </a:p>
        </p:txBody>
      </p:sp>
      <p:sp>
        <p:nvSpPr>
          <p:cNvPr id="23" name="角丸四角形 22"/>
          <p:cNvSpPr/>
          <p:nvPr/>
        </p:nvSpPr>
        <p:spPr>
          <a:xfrm>
            <a:off x="6296376" y="1029884"/>
            <a:ext cx="2833914" cy="6083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品質の組み込み（</a:t>
            </a:r>
            <a:r>
              <a:rPr kumimoji="1" lang="en-US" altLang="ja-JP" dirty="0" smtClean="0"/>
              <a:t>Quality by Design</a:t>
            </a:r>
            <a:r>
              <a:rPr kumimoji="1" lang="ja-JP" altLang="en-US" dirty="0" smtClean="0"/>
              <a:t>）</a:t>
            </a:r>
            <a:endParaRPr kumimoji="1" lang="ja-JP" altLang="en-US" dirty="0"/>
          </a:p>
        </p:txBody>
      </p:sp>
      <p:sp>
        <p:nvSpPr>
          <p:cNvPr id="26" name="角丸四角形 25"/>
          <p:cNvSpPr/>
          <p:nvPr/>
        </p:nvSpPr>
        <p:spPr>
          <a:xfrm>
            <a:off x="5870267" y="4652817"/>
            <a:ext cx="3055268" cy="4367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600" dirty="0" smtClean="0"/>
              <a:t>9.</a:t>
            </a:r>
            <a:r>
              <a:rPr lang="ja-JP" altLang="en-US" sz="1600" dirty="0" smtClean="0"/>
              <a:t> プロジェクト計画の策定</a:t>
            </a:r>
            <a:endParaRPr kumimoji="1" lang="ja-JP" altLang="en-US" sz="1600" dirty="0"/>
          </a:p>
        </p:txBody>
      </p:sp>
    </p:spTree>
    <p:extLst>
      <p:ext uri="{BB962C8B-B14F-4D97-AF65-F5344CB8AC3E}">
        <p14:creationId xmlns:p14="http://schemas.microsoft.com/office/powerpoint/2010/main" val="11323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heckerboard(across)">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checkerboard(across)">
                                      <p:cBhvr>
                                        <p:cTn id="60" dur="500"/>
                                        <p:tgtEl>
                                          <p:spTgt spid="16"/>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heckerboard(across)">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2" grpId="0" animBg="1"/>
      <p:bldP spid="23"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n-US" altLang="ja-JP" dirty="0"/>
              <a:t>2. </a:t>
            </a:r>
            <a:r>
              <a:rPr lang="ja-JP" altLang="en-US" dirty="0"/>
              <a:t>出口目標・プロジェクト期間の設定</a:t>
            </a:r>
            <a:br>
              <a:rPr lang="ja-JP" altLang="en-US" dirty="0"/>
            </a:br>
            <a:r>
              <a:rPr lang="en-US" altLang="ja-JP" dirty="0" smtClean="0"/>
              <a:t>〜</a:t>
            </a:r>
            <a:r>
              <a:rPr lang="ja-JP" altLang="en-US" dirty="0" smtClean="0"/>
              <a:t>この</a:t>
            </a:r>
            <a:r>
              <a:rPr kumimoji="1" lang="ja-JP" altLang="en-US" dirty="0" smtClean="0"/>
              <a:t>研究の位置づけは何か？</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8A974761-06A9-8F4D-9620-3B53A640FCC1}" type="slidenum">
              <a:rPr kumimoji="1" lang="ja-JP" altLang="en-US" smtClean="0"/>
              <a:t>21</a:t>
            </a:fld>
            <a:endParaRPr kumimoji="1" lang="ja-JP" altLang="en-US"/>
          </a:p>
        </p:txBody>
      </p:sp>
      <p:pic>
        <p:nvPicPr>
          <p:cNvPr id="8" name="図 7"/>
          <p:cNvPicPr>
            <a:picLocks noChangeAspect="1"/>
          </p:cNvPicPr>
          <p:nvPr/>
        </p:nvPicPr>
        <p:blipFill>
          <a:blip r:embed="rId2"/>
          <a:stretch>
            <a:fillRect/>
          </a:stretch>
        </p:blipFill>
        <p:spPr>
          <a:xfrm>
            <a:off x="6066780" y="1556339"/>
            <a:ext cx="1354640" cy="1436834"/>
          </a:xfrm>
          <a:prstGeom prst="rect">
            <a:avLst/>
          </a:prstGeom>
        </p:spPr>
      </p:pic>
      <p:pic>
        <p:nvPicPr>
          <p:cNvPr id="9" name="図 8"/>
          <p:cNvPicPr>
            <a:picLocks noChangeAspect="1"/>
          </p:cNvPicPr>
          <p:nvPr/>
        </p:nvPicPr>
        <p:blipFill>
          <a:blip r:embed="rId3"/>
          <a:stretch>
            <a:fillRect/>
          </a:stretch>
        </p:blipFill>
        <p:spPr>
          <a:xfrm>
            <a:off x="1209998" y="1605235"/>
            <a:ext cx="1947690" cy="2065868"/>
          </a:xfrm>
          <a:prstGeom prst="rect">
            <a:avLst/>
          </a:prstGeom>
        </p:spPr>
      </p:pic>
      <p:sp>
        <p:nvSpPr>
          <p:cNvPr id="10" name="テキスト ボックス 9"/>
          <p:cNvSpPr txBox="1"/>
          <p:nvPr/>
        </p:nvSpPr>
        <p:spPr>
          <a:xfrm>
            <a:off x="289539" y="2933811"/>
            <a:ext cx="3008691" cy="404096"/>
          </a:xfrm>
          <a:prstGeom prst="rect">
            <a:avLst/>
          </a:prstGeom>
          <a:noFill/>
        </p:spPr>
        <p:txBody>
          <a:bodyPr wrap="square" lIns="80147" tIns="40074" rIns="80147" bIns="40074" rtlCol="0">
            <a:spAutoFit/>
          </a:bodyPr>
          <a:lstStyle/>
          <a:p>
            <a:r>
              <a:rPr lang="ja-JP" altLang="en-US" dirty="0" smtClean="0"/>
              <a:t>論文・ガイドライン</a:t>
            </a:r>
            <a:endParaRPr kumimoji="1" lang="ja-JP" altLang="en-US" dirty="0"/>
          </a:p>
        </p:txBody>
      </p:sp>
      <p:sp>
        <p:nvSpPr>
          <p:cNvPr id="11" name="テキスト ボックス 10"/>
          <p:cNvSpPr txBox="1"/>
          <p:nvPr/>
        </p:nvSpPr>
        <p:spPr>
          <a:xfrm>
            <a:off x="6138788" y="2852483"/>
            <a:ext cx="2264494" cy="727261"/>
          </a:xfrm>
          <a:prstGeom prst="rect">
            <a:avLst/>
          </a:prstGeom>
          <a:noFill/>
        </p:spPr>
        <p:txBody>
          <a:bodyPr wrap="square" lIns="80147" tIns="40074" rIns="80147" bIns="40074" rtlCol="0">
            <a:spAutoFit/>
          </a:bodyPr>
          <a:lstStyle/>
          <a:p>
            <a:r>
              <a:rPr kumimoji="1" lang="ja-JP" altLang="en-US" dirty="0" smtClean="0"/>
              <a:t>市販化</a:t>
            </a:r>
            <a:endParaRPr kumimoji="1" lang="en-US" altLang="ja-JP" dirty="0" smtClean="0"/>
          </a:p>
          <a:p>
            <a:r>
              <a:rPr kumimoji="1" lang="ja-JP" altLang="en-US" dirty="0" smtClean="0"/>
              <a:t>（承認申請）</a:t>
            </a:r>
            <a:endParaRPr kumimoji="1" lang="ja-JP" altLang="en-US" dirty="0"/>
          </a:p>
        </p:txBody>
      </p:sp>
      <p:pic>
        <p:nvPicPr>
          <p:cNvPr id="12" name="図 11"/>
          <p:cNvPicPr>
            <a:picLocks noChangeAspect="1"/>
          </p:cNvPicPr>
          <p:nvPr/>
        </p:nvPicPr>
        <p:blipFill>
          <a:blip r:embed="rId4"/>
          <a:stretch>
            <a:fillRect/>
          </a:stretch>
        </p:blipFill>
        <p:spPr>
          <a:xfrm>
            <a:off x="2995464" y="2742058"/>
            <a:ext cx="3024336" cy="3024336"/>
          </a:xfrm>
          <a:prstGeom prst="rect">
            <a:avLst/>
          </a:prstGeom>
        </p:spPr>
      </p:pic>
      <p:sp>
        <p:nvSpPr>
          <p:cNvPr id="13" name="テキスト ボックス 12"/>
          <p:cNvSpPr txBox="1"/>
          <p:nvPr/>
        </p:nvSpPr>
        <p:spPr>
          <a:xfrm>
            <a:off x="4818220" y="5029247"/>
            <a:ext cx="3008691" cy="357930"/>
          </a:xfrm>
          <a:prstGeom prst="rect">
            <a:avLst/>
          </a:prstGeom>
          <a:noFill/>
        </p:spPr>
        <p:txBody>
          <a:bodyPr wrap="square" lIns="80147" tIns="40074" rIns="80147" bIns="40074" rtlCol="0">
            <a:spAutoFit/>
          </a:bodyPr>
          <a:lstStyle/>
          <a:p>
            <a:r>
              <a:rPr kumimoji="1" lang="ja-JP" altLang="en-US" dirty="0" smtClean="0"/>
              <a:t>新しい仮説の生成</a:t>
            </a:r>
            <a:endParaRPr kumimoji="1" lang="ja-JP" altLang="en-US" dirty="0"/>
          </a:p>
        </p:txBody>
      </p:sp>
      <p:sp>
        <p:nvSpPr>
          <p:cNvPr id="14" name="角丸四角形 13"/>
          <p:cNvSpPr/>
          <p:nvPr/>
        </p:nvSpPr>
        <p:spPr>
          <a:xfrm>
            <a:off x="856832" y="5619750"/>
            <a:ext cx="7267768" cy="7170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出口目標を明確に</a:t>
            </a:r>
            <a:r>
              <a:rPr lang="ja-JP" altLang="en-US" dirty="0" smtClean="0"/>
              <a:t>し、何を証明するのか、立ち位置を理解する</a:t>
            </a:r>
            <a:endParaRPr lang="en-US" altLang="ja-JP" dirty="0" smtClean="0"/>
          </a:p>
          <a:p>
            <a:pPr algn="ctr"/>
            <a:r>
              <a:rPr lang="en-US" altLang="ja-JP" dirty="0" smtClean="0"/>
              <a:t>→</a:t>
            </a:r>
            <a:r>
              <a:rPr lang="ja-JP" altLang="en-US" dirty="0" smtClean="0"/>
              <a:t>どのくらいの期間がかかるのか検討をつける</a:t>
            </a:r>
            <a:endParaRPr lang="en-US" altLang="ja-JP" dirty="0" smtClean="0"/>
          </a:p>
        </p:txBody>
      </p:sp>
    </p:spTree>
    <p:extLst>
      <p:ext uri="{BB962C8B-B14F-4D97-AF65-F5344CB8AC3E}">
        <p14:creationId xmlns:p14="http://schemas.microsoft.com/office/powerpoint/2010/main" val="49418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 </a:t>
            </a:r>
            <a:r>
              <a:rPr lang="ja-JP" altLang="en-US" dirty="0"/>
              <a:t>品質目標の</a:t>
            </a:r>
            <a:r>
              <a:rPr lang="ja-JP" altLang="en-US" dirty="0" smtClean="0"/>
              <a:t>設定</a:t>
            </a:r>
            <a:r>
              <a:rPr kumimoji="1" lang="en-US" altLang="ja-JP" dirty="0" smtClean="0"/>
              <a:t/>
            </a:r>
            <a:br>
              <a:rPr kumimoji="1" lang="en-US" altLang="ja-JP" dirty="0" smtClean="0"/>
            </a:br>
            <a:r>
              <a:rPr kumimoji="1" lang="en-US" altLang="ja-JP" dirty="0" smtClean="0"/>
              <a:t>〜</a:t>
            </a:r>
            <a:r>
              <a:rPr kumimoji="1" lang="ja-JP" altLang="en-US" dirty="0" smtClean="0"/>
              <a:t>臨床試験で求められる品質とは</a:t>
            </a:r>
            <a:endParaRPr kumimoji="1" lang="ja-JP" altLang="en-US" dirty="0"/>
          </a:p>
        </p:txBody>
      </p:sp>
      <p:sp>
        <p:nvSpPr>
          <p:cNvPr id="6" name="コンテンツ プレースホルダー 5"/>
          <p:cNvSpPr>
            <a:spLocks noGrp="1"/>
          </p:cNvSpPr>
          <p:nvPr>
            <p:ph idx="1"/>
          </p:nvPr>
        </p:nvSpPr>
        <p:spPr>
          <a:xfrm>
            <a:off x="457200" y="1474984"/>
            <a:ext cx="8229600" cy="4525963"/>
          </a:xfrm>
        </p:spPr>
        <p:txBody>
          <a:bodyPr/>
          <a:lstStyle/>
          <a:p>
            <a:r>
              <a:rPr kumimoji="1" lang="en-US" altLang="ja-JP" dirty="0" smtClean="0"/>
              <a:t>2</a:t>
            </a:r>
            <a:r>
              <a:rPr kumimoji="1" lang="ja-JP" altLang="en-US" dirty="0" smtClean="0"/>
              <a:t>種類の品質（顧客（</a:t>
            </a:r>
            <a:r>
              <a:rPr kumimoji="1" lang="en-US" altLang="ja-JP" dirty="0" smtClean="0"/>
              <a:t>Stakeholder</a:t>
            </a:r>
            <a:r>
              <a:rPr kumimoji="1" lang="ja-JP" altLang="en-US" dirty="0" smtClean="0"/>
              <a:t>）満足、顧客要求基準）</a:t>
            </a:r>
            <a:r>
              <a:rPr lang="ja-JP" altLang="en-US" dirty="0" smtClean="0"/>
              <a:t>：「試験固有の品質」「実施体制の品質」を確保する</a:t>
            </a:r>
            <a:endParaRPr lang="en-US" altLang="ja-JP" dirty="0" smtClean="0"/>
          </a:p>
          <a:p>
            <a:pPr lvl="1"/>
            <a:r>
              <a:rPr kumimoji="1" lang="ja-JP" altLang="en-US" dirty="0" smtClean="0"/>
              <a:t>顧客の例：</a:t>
            </a:r>
            <a:r>
              <a:rPr kumimoji="1" lang="en-US" altLang="ja-JP" dirty="0" smtClean="0"/>
              <a:t>AMED</a:t>
            </a:r>
            <a:r>
              <a:rPr kumimoji="1" lang="ja-JP" altLang="en-US" dirty="0" smtClean="0"/>
              <a:t>、企業、編集者、読者等</a:t>
            </a:r>
            <a:endParaRPr kumimoji="1" lang="en-US" altLang="ja-JP" dirty="0" smtClean="0"/>
          </a:p>
          <a:p>
            <a:r>
              <a:rPr lang="ja-JP" altLang="en-US" dirty="0" smtClean="0"/>
              <a:t>研究責任者が品質に責任を持つ（困るのも自分）</a:t>
            </a:r>
            <a:endParaRPr kumimoji="1" lang="en-US" altLang="ja-JP" dirty="0" smtClean="0"/>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8A974761-06A9-8F4D-9620-3B53A640FCC1}" type="slidenum">
              <a:rPr kumimoji="1" lang="ja-JP" altLang="en-US" smtClean="0"/>
              <a:t>22</a:t>
            </a:fld>
            <a:endParaRPr kumimoji="1" lang="ja-JP" altLang="en-US"/>
          </a:p>
        </p:txBody>
      </p:sp>
      <p:graphicFrame>
        <p:nvGraphicFramePr>
          <p:cNvPr id="7" name="コンテンツ プレースホルダー 4"/>
          <p:cNvGraphicFramePr>
            <a:graphicFrameLocks/>
          </p:cNvGraphicFramePr>
          <p:nvPr>
            <p:extLst>
              <p:ext uri="{D42A27DB-BD31-4B8C-83A1-F6EECF244321}">
                <p14:modId xmlns:p14="http://schemas.microsoft.com/office/powerpoint/2010/main" val="1278201941"/>
              </p:ext>
            </p:extLst>
          </p:nvPr>
        </p:nvGraphicFramePr>
        <p:xfrm>
          <a:off x="769059" y="3896617"/>
          <a:ext cx="8028765" cy="2605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図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10347" y="3690242"/>
            <a:ext cx="2371426" cy="1365692"/>
          </a:xfrm>
          <a:prstGeom prst="ellipse">
            <a:avLst/>
          </a:prstGeom>
          <a:ln>
            <a:noFill/>
          </a:ln>
          <a:effectLst>
            <a:softEdge rad="112500"/>
          </a:effectLst>
        </p:spPr>
      </p:pic>
      <p:pic>
        <p:nvPicPr>
          <p:cNvPr id="9" name="図 8"/>
          <p:cNvPicPr>
            <a:picLocks noChangeAspect="1"/>
          </p:cNvPicPr>
          <p:nvPr/>
        </p:nvPicPr>
        <p:blipFill>
          <a:blip r:embed="rId8"/>
          <a:stretch>
            <a:fillRect/>
          </a:stretch>
        </p:blipFill>
        <p:spPr>
          <a:xfrm>
            <a:off x="4101914" y="5118492"/>
            <a:ext cx="1422524" cy="1422524"/>
          </a:xfrm>
          <a:prstGeom prst="rect">
            <a:avLst/>
          </a:prstGeom>
          <a:ln>
            <a:noFill/>
          </a:ln>
          <a:effectLst>
            <a:softEdge rad="112500"/>
          </a:effectLst>
        </p:spPr>
      </p:pic>
      <p:sp>
        <p:nvSpPr>
          <p:cNvPr id="10" name="テキスト ボックス 9"/>
          <p:cNvSpPr txBox="1"/>
          <p:nvPr/>
        </p:nvSpPr>
        <p:spPr>
          <a:xfrm>
            <a:off x="5010088" y="3890831"/>
            <a:ext cx="1663700" cy="369332"/>
          </a:xfrm>
          <a:prstGeom prst="rect">
            <a:avLst/>
          </a:prstGeom>
          <a:noFill/>
        </p:spPr>
        <p:txBody>
          <a:bodyPr wrap="square" rtlCol="0">
            <a:spAutoFit/>
          </a:bodyPr>
          <a:lstStyle/>
          <a:p>
            <a:r>
              <a:rPr kumimoji="1" lang="ja-JP" altLang="en-US" dirty="0" smtClean="0"/>
              <a:t>試験固有の質</a:t>
            </a:r>
            <a:endParaRPr kumimoji="1" lang="ja-JP" altLang="en-US" dirty="0"/>
          </a:p>
        </p:txBody>
      </p:sp>
      <p:sp>
        <p:nvSpPr>
          <p:cNvPr id="11" name="テキスト ボックス 10"/>
          <p:cNvSpPr txBox="1"/>
          <p:nvPr/>
        </p:nvSpPr>
        <p:spPr>
          <a:xfrm>
            <a:off x="5038663" y="6005079"/>
            <a:ext cx="1663700" cy="369332"/>
          </a:xfrm>
          <a:prstGeom prst="rect">
            <a:avLst/>
          </a:prstGeom>
          <a:noFill/>
        </p:spPr>
        <p:txBody>
          <a:bodyPr wrap="square" rtlCol="0">
            <a:spAutoFit/>
          </a:bodyPr>
          <a:lstStyle/>
          <a:p>
            <a:r>
              <a:rPr kumimoji="1" lang="ja-JP" altLang="en-US" dirty="0" smtClean="0"/>
              <a:t>実施体制の質</a:t>
            </a:r>
            <a:endParaRPr kumimoji="1" lang="ja-JP" altLang="en-US" dirty="0"/>
          </a:p>
        </p:txBody>
      </p:sp>
    </p:spTree>
    <p:extLst>
      <p:ext uri="{BB962C8B-B14F-4D97-AF65-F5344CB8AC3E}">
        <p14:creationId xmlns:p14="http://schemas.microsoft.com/office/powerpoint/2010/main" val="2781404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2230894" y="4764739"/>
            <a:ext cx="2592288" cy="1814602"/>
          </a:xfrm>
          <a:prstGeom prst="rect">
            <a:avLst/>
          </a:prstGeom>
        </p:spPr>
      </p:pic>
      <p:sp>
        <p:nvSpPr>
          <p:cNvPr id="6" name="タイトル 5"/>
          <p:cNvSpPr>
            <a:spLocks noGrp="1"/>
          </p:cNvSpPr>
          <p:nvPr>
            <p:ph type="title"/>
          </p:nvPr>
        </p:nvSpPr>
        <p:spPr/>
        <p:txBody>
          <a:bodyPr>
            <a:normAutofit/>
          </a:bodyPr>
          <a:lstStyle/>
          <a:p>
            <a:r>
              <a:rPr lang="en-US" altLang="ja-JP" sz="3200" dirty="0"/>
              <a:t>4. </a:t>
            </a:r>
            <a:r>
              <a:rPr lang="ja-JP" altLang="en-US" sz="3200" dirty="0"/>
              <a:t>品質目標の</a:t>
            </a:r>
            <a:r>
              <a:rPr lang="ja-JP" altLang="en-US" sz="3200" dirty="0" smtClean="0"/>
              <a:t>設定</a:t>
            </a:r>
            <a:r>
              <a:rPr kumimoji="1" lang="en-US" altLang="ja-JP" sz="3200" dirty="0" smtClean="0"/>
              <a:t>〜</a:t>
            </a:r>
            <a:r>
              <a:rPr kumimoji="1" lang="ja-JP" altLang="en-US" sz="3200" dirty="0" smtClean="0"/>
              <a:t>出口と品質の関係</a:t>
            </a:r>
            <a:endParaRPr kumimoji="1" lang="ja-JP" altLang="en-US" sz="3200" dirty="0"/>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8A974761-06A9-8F4D-9620-3B53A640FCC1}" type="slidenum">
              <a:rPr kumimoji="1" lang="ja-JP" altLang="en-US" smtClean="0"/>
              <a:t>23</a:t>
            </a:fld>
            <a:endParaRPr kumimoji="1" lang="ja-JP" altLang="en-US"/>
          </a:p>
        </p:txBody>
      </p:sp>
      <p:pic>
        <p:nvPicPr>
          <p:cNvPr id="9" name="図 8"/>
          <p:cNvPicPr>
            <a:picLocks noChangeAspect="1"/>
          </p:cNvPicPr>
          <p:nvPr/>
        </p:nvPicPr>
        <p:blipFill>
          <a:blip r:embed="rId3"/>
          <a:stretch>
            <a:fillRect/>
          </a:stretch>
        </p:blipFill>
        <p:spPr>
          <a:xfrm>
            <a:off x="142663" y="1138801"/>
            <a:ext cx="2664296" cy="1865007"/>
          </a:xfrm>
          <a:prstGeom prst="rect">
            <a:avLst/>
          </a:prstGeom>
        </p:spPr>
      </p:pic>
      <p:pic>
        <p:nvPicPr>
          <p:cNvPr id="10" name="図 9"/>
          <p:cNvPicPr>
            <a:picLocks noChangeAspect="1"/>
          </p:cNvPicPr>
          <p:nvPr/>
        </p:nvPicPr>
        <p:blipFill>
          <a:blip r:embed="rId4"/>
          <a:stretch>
            <a:fillRect/>
          </a:stretch>
        </p:blipFill>
        <p:spPr>
          <a:xfrm>
            <a:off x="646718" y="3155024"/>
            <a:ext cx="2674583" cy="1872208"/>
          </a:xfrm>
          <a:prstGeom prst="rect">
            <a:avLst/>
          </a:prstGeom>
        </p:spPr>
      </p:pic>
      <p:sp>
        <p:nvSpPr>
          <p:cNvPr id="11" name="テキスト ボックス 10"/>
          <p:cNvSpPr txBox="1"/>
          <p:nvPr/>
        </p:nvSpPr>
        <p:spPr>
          <a:xfrm>
            <a:off x="1798846" y="2722976"/>
            <a:ext cx="2016224" cy="415498"/>
          </a:xfrm>
          <a:prstGeom prst="rect">
            <a:avLst/>
          </a:prstGeom>
          <a:noFill/>
        </p:spPr>
        <p:txBody>
          <a:bodyPr wrap="square" rtlCol="0">
            <a:spAutoFit/>
          </a:bodyPr>
          <a:lstStyle/>
          <a:p>
            <a:r>
              <a:rPr kumimoji="1" lang="ja-JP" altLang="en-US" dirty="0"/>
              <a:t>新規候補物質</a:t>
            </a:r>
          </a:p>
        </p:txBody>
      </p:sp>
      <p:sp>
        <p:nvSpPr>
          <p:cNvPr id="12" name="テキスト ボックス 11"/>
          <p:cNvSpPr txBox="1"/>
          <p:nvPr/>
        </p:nvSpPr>
        <p:spPr>
          <a:xfrm>
            <a:off x="-62040" y="3717285"/>
            <a:ext cx="2088232" cy="738664"/>
          </a:xfrm>
          <a:prstGeom prst="rect">
            <a:avLst/>
          </a:prstGeom>
          <a:noFill/>
        </p:spPr>
        <p:txBody>
          <a:bodyPr wrap="square" rtlCol="0">
            <a:spAutoFit/>
          </a:bodyPr>
          <a:lstStyle/>
          <a:p>
            <a:r>
              <a:rPr kumimoji="1" lang="ja-JP" altLang="en-US" dirty="0"/>
              <a:t>新たな医療技術やその改良</a:t>
            </a:r>
          </a:p>
        </p:txBody>
      </p:sp>
      <p:sp>
        <p:nvSpPr>
          <p:cNvPr id="13" name="テキスト ボックス 12"/>
          <p:cNvSpPr txBox="1"/>
          <p:nvPr/>
        </p:nvSpPr>
        <p:spPr>
          <a:xfrm>
            <a:off x="457200" y="5549872"/>
            <a:ext cx="2160240" cy="738664"/>
          </a:xfrm>
          <a:prstGeom prst="rect">
            <a:avLst/>
          </a:prstGeom>
          <a:noFill/>
        </p:spPr>
        <p:txBody>
          <a:bodyPr wrap="square" rtlCol="0">
            <a:spAutoFit/>
          </a:bodyPr>
          <a:lstStyle/>
          <a:p>
            <a:r>
              <a:rPr lang="ja-JP" altLang="en-US" dirty="0"/>
              <a:t>既存薬の新しい組み合わせ</a:t>
            </a:r>
            <a:endParaRPr kumimoji="1" lang="ja-JP" altLang="en-US" dirty="0"/>
          </a:p>
        </p:txBody>
      </p:sp>
      <p:sp>
        <p:nvSpPr>
          <p:cNvPr id="14" name="右矢印 13"/>
          <p:cNvSpPr/>
          <p:nvPr/>
        </p:nvSpPr>
        <p:spPr>
          <a:xfrm>
            <a:off x="5076311" y="5243256"/>
            <a:ext cx="108012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3540368" y="3803096"/>
            <a:ext cx="2448272"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047318" y="3803096"/>
            <a:ext cx="3024336" cy="738664"/>
          </a:xfrm>
          <a:prstGeom prst="rect">
            <a:avLst/>
          </a:prstGeom>
          <a:noFill/>
        </p:spPr>
        <p:txBody>
          <a:bodyPr wrap="square" rtlCol="0">
            <a:spAutoFit/>
          </a:bodyPr>
          <a:lstStyle/>
          <a:p>
            <a:r>
              <a:rPr kumimoji="1" lang="ja-JP" altLang="en-US" dirty="0"/>
              <a:t>保険収載</a:t>
            </a:r>
            <a:endParaRPr kumimoji="1" lang="en-US" altLang="ja-JP" dirty="0"/>
          </a:p>
          <a:p>
            <a:r>
              <a:rPr kumimoji="1" lang="ja-JP" altLang="en-US" dirty="0"/>
              <a:t>（先進医療</a:t>
            </a:r>
            <a:r>
              <a:rPr kumimoji="1" lang="en-US" altLang="ja-JP" dirty="0"/>
              <a:t>A</a:t>
            </a:r>
            <a:r>
              <a:rPr kumimoji="1" lang="ja-JP" altLang="en-US" dirty="0"/>
              <a:t>ないし</a:t>
            </a:r>
            <a:r>
              <a:rPr kumimoji="1" lang="en-US" altLang="ja-JP" dirty="0"/>
              <a:t>B</a:t>
            </a:r>
            <a:r>
              <a:rPr kumimoji="1" lang="ja-JP" altLang="en-US" dirty="0"/>
              <a:t>等）</a:t>
            </a:r>
          </a:p>
        </p:txBody>
      </p:sp>
      <p:sp>
        <p:nvSpPr>
          <p:cNvPr id="17" name="テキスト ボックス 16"/>
          <p:cNvSpPr txBox="1"/>
          <p:nvPr/>
        </p:nvSpPr>
        <p:spPr>
          <a:xfrm>
            <a:off x="6195820" y="5243256"/>
            <a:ext cx="3168352" cy="415498"/>
          </a:xfrm>
          <a:prstGeom prst="rect">
            <a:avLst/>
          </a:prstGeom>
          <a:noFill/>
        </p:spPr>
        <p:txBody>
          <a:bodyPr wrap="square" rtlCol="0">
            <a:spAutoFit/>
          </a:bodyPr>
          <a:lstStyle/>
          <a:p>
            <a:r>
              <a:rPr kumimoji="1" lang="ja-JP" altLang="en-US" dirty="0"/>
              <a:t>ガイドライン収載</a:t>
            </a:r>
          </a:p>
        </p:txBody>
      </p:sp>
      <p:sp>
        <p:nvSpPr>
          <p:cNvPr id="18" name="テキスト ボックス 17"/>
          <p:cNvSpPr txBox="1"/>
          <p:nvPr/>
        </p:nvSpPr>
        <p:spPr>
          <a:xfrm>
            <a:off x="6437419" y="5649236"/>
            <a:ext cx="1296144" cy="415498"/>
          </a:xfrm>
          <a:prstGeom prst="rect">
            <a:avLst/>
          </a:prstGeom>
          <a:noFill/>
        </p:spPr>
        <p:txBody>
          <a:bodyPr wrap="square" rtlCol="0">
            <a:spAutoFit/>
          </a:bodyPr>
          <a:lstStyle/>
          <a:p>
            <a:r>
              <a:rPr kumimoji="1" lang="ja-JP" altLang="en-US" dirty="0"/>
              <a:t>論文発表</a:t>
            </a:r>
          </a:p>
        </p:txBody>
      </p:sp>
      <p:sp>
        <p:nvSpPr>
          <p:cNvPr id="19" name="テキスト ボックス 18"/>
          <p:cNvSpPr txBox="1"/>
          <p:nvPr/>
        </p:nvSpPr>
        <p:spPr>
          <a:xfrm>
            <a:off x="4967198" y="5863520"/>
            <a:ext cx="1296144" cy="415498"/>
          </a:xfrm>
          <a:prstGeom prst="rect">
            <a:avLst/>
          </a:prstGeom>
          <a:noFill/>
        </p:spPr>
        <p:txBody>
          <a:bodyPr wrap="square" rtlCol="0">
            <a:spAutoFit/>
          </a:bodyPr>
          <a:lstStyle/>
          <a:p>
            <a:r>
              <a:rPr lang="ja-JP" altLang="en-US" dirty="0"/>
              <a:t>倫理指針</a:t>
            </a:r>
            <a:endParaRPr kumimoji="1" lang="ja-JP" altLang="en-US" dirty="0"/>
          </a:p>
        </p:txBody>
      </p:sp>
      <p:sp>
        <p:nvSpPr>
          <p:cNvPr id="20" name="テキスト ボックス 19"/>
          <p:cNvSpPr txBox="1"/>
          <p:nvPr/>
        </p:nvSpPr>
        <p:spPr>
          <a:xfrm>
            <a:off x="3485091" y="4248200"/>
            <a:ext cx="2952328" cy="415498"/>
          </a:xfrm>
          <a:prstGeom prst="rect">
            <a:avLst/>
          </a:prstGeom>
          <a:noFill/>
        </p:spPr>
        <p:txBody>
          <a:bodyPr wrap="square" rtlCol="0">
            <a:spAutoFit/>
          </a:bodyPr>
          <a:lstStyle/>
          <a:p>
            <a:r>
              <a:rPr kumimoji="1" lang="ja-JP" altLang="en-US" dirty="0"/>
              <a:t>倫理指針・健康保険法</a:t>
            </a:r>
          </a:p>
        </p:txBody>
      </p:sp>
      <p:sp>
        <p:nvSpPr>
          <p:cNvPr id="21" name="右矢印 20"/>
          <p:cNvSpPr/>
          <p:nvPr/>
        </p:nvSpPr>
        <p:spPr>
          <a:xfrm>
            <a:off x="3166998" y="1858880"/>
            <a:ext cx="936104" cy="360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4175110" y="1858880"/>
            <a:ext cx="936104" cy="360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5183222" y="1858880"/>
            <a:ext cx="936104" cy="360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734950" y="1210808"/>
            <a:ext cx="2088232" cy="415498"/>
          </a:xfrm>
          <a:prstGeom prst="rect">
            <a:avLst/>
          </a:prstGeom>
          <a:noFill/>
        </p:spPr>
        <p:txBody>
          <a:bodyPr wrap="square" rtlCol="0">
            <a:spAutoFit/>
          </a:bodyPr>
          <a:lstStyle/>
          <a:p>
            <a:r>
              <a:rPr kumimoji="1" lang="ja-JP" altLang="en-US" dirty="0"/>
              <a:t>非臨床・安全性</a:t>
            </a:r>
          </a:p>
        </p:txBody>
      </p:sp>
      <p:sp>
        <p:nvSpPr>
          <p:cNvPr id="25" name="テキスト ボックス 24"/>
          <p:cNvSpPr txBox="1"/>
          <p:nvPr/>
        </p:nvSpPr>
        <p:spPr>
          <a:xfrm>
            <a:off x="3887078" y="1570848"/>
            <a:ext cx="1656184" cy="415498"/>
          </a:xfrm>
          <a:prstGeom prst="rect">
            <a:avLst/>
          </a:prstGeom>
          <a:noFill/>
        </p:spPr>
        <p:txBody>
          <a:bodyPr wrap="square" rtlCol="0">
            <a:spAutoFit/>
          </a:bodyPr>
          <a:lstStyle/>
          <a:p>
            <a:r>
              <a:rPr kumimoji="1" lang="en-US" altLang="ja-JP" dirty="0" err="1"/>
              <a:t>PhaseI</a:t>
            </a:r>
            <a:r>
              <a:rPr kumimoji="1" lang="ja-JP" altLang="en-US" dirty="0"/>
              <a:t>・</a:t>
            </a:r>
            <a:r>
              <a:rPr kumimoji="1" lang="en-US" altLang="ja-JP" dirty="0"/>
              <a:t>II</a:t>
            </a:r>
            <a:endParaRPr kumimoji="1" lang="ja-JP" altLang="en-US" dirty="0"/>
          </a:p>
        </p:txBody>
      </p:sp>
      <p:sp>
        <p:nvSpPr>
          <p:cNvPr id="26" name="テキスト ボックス 25"/>
          <p:cNvSpPr txBox="1"/>
          <p:nvPr/>
        </p:nvSpPr>
        <p:spPr>
          <a:xfrm>
            <a:off x="2950974" y="1570848"/>
            <a:ext cx="936104" cy="415498"/>
          </a:xfrm>
          <a:prstGeom prst="rect">
            <a:avLst/>
          </a:prstGeom>
          <a:noFill/>
        </p:spPr>
        <p:txBody>
          <a:bodyPr wrap="square" rtlCol="0">
            <a:spAutoFit/>
          </a:bodyPr>
          <a:lstStyle/>
          <a:p>
            <a:r>
              <a:rPr kumimoji="1" lang="ja-JP" altLang="en-US" dirty="0"/>
              <a:t>薬理</a:t>
            </a:r>
          </a:p>
        </p:txBody>
      </p:sp>
      <p:sp>
        <p:nvSpPr>
          <p:cNvPr id="27" name="テキスト ボックス 26"/>
          <p:cNvSpPr txBox="1"/>
          <p:nvPr/>
        </p:nvSpPr>
        <p:spPr>
          <a:xfrm>
            <a:off x="5039206" y="1570848"/>
            <a:ext cx="1296144" cy="415498"/>
          </a:xfrm>
          <a:prstGeom prst="rect">
            <a:avLst/>
          </a:prstGeom>
          <a:noFill/>
        </p:spPr>
        <p:txBody>
          <a:bodyPr wrap="square" rtlCol="0">
            <a:spAutoFit/>
          </a:bodyPr>
          <a:lstStyle/>
          <a:p>
            <a:r>
              <a:rPr kumimoji="1" lang="en-US" altLang="ja-JP" dirty="0"/>
              <a:t>Phase</a:t>
            </a:r>
            <a:r>
              <a:rPr lang="en-US" altLang="ja-JP" dirty="0"/>
              <a:t> III</a:t>
            </a:r>
            <a:endParaRPr kumimoji="1" lang="ja-JP" altLang="en-US" dirty="0"/>
          </a:p>
        </p:txBody>
      </p:sp>
      <p:sp>
        <p:nvSpPr>
          <p:cNvPr id="28" name="テキスト ボックス 27"/>
          <p:cNvSpPr txBox="1"/>
          <p:nvPr/>
        </p:nvSpPr>
        <p:spPr>
          <a:xfrm>
            <a:off x="5183222" y="1210808"/>
            <a:ext cx="1008112" cy="415498"/>
          </a:xfrm>
          <a:prstGeom prst="rect">
            <a:avLst/>
          </a:prstGeom>
          <a:noFill/>
        </p:spPr>
        <p:txBody>
          <a:bodyPr wrap="square" rtlCol="0">
            <a:spAutoFit/>
          </a:bodyPr>
          <a:lstStyle/>
          <a:p>
            <a:r>
              <a:rPr lang="ja-JP" altLang="en-US" dirty="0"/>
              <a:t>有効性</a:t>
            </a:r>
            <a:endParaRPr kumimoji="1" lang="ja-JP" altLang="en-US" dirty="0"/>
          </a:p>
        </p:txBody>
      </p:sp>
      <p:sp>
        <p:nvSpPr>
          <p:cNvPr id="29" name="右矢印 28"/>
          <p:cNvSpPr/>
          <p:nvPr/>
        </p:nvSpPr>
        <p:spPr>
          <a:xfrm>
            <a:off x="4607158" y="1354824"/>
            <a:ext cx="720080" cy="21602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3166998" y="2218920"/>
            <a:ext cx="3096344" cy="738664"/>
          </a:xfrm>
          <a:prstGeom prst="rect">
            <a:avLst/>
          </a:prstGeom>
          <a:noFill/>
        </p:spPr>
        <p:txBody>
          <a:bodyPr wrap="square" rtlCol="0">
            <a:spAutoFit/>
          </a:bodyPr>
          <a:lstStyle/>
          <a:p>
            <a:pPr algn="ctr"/>
            <a:r>
              <a:rPr kumimoji="1" lang="ja-JP" altLang="en-US" dirty="0"/>
              <a:t>薬事法</a:t>
            </a:r>
            <a:endParaRPr kumimoji="1" lang="en-US" altLang="ja-JP" dirty="0"/>
          </a:p>
          <a:p>
            <a:pPr algn="ctr"/>
            <a:r>
              <a:rPr lang="ja-JP" altLang="en-US" dirty="0"/>
              <a:t>（</a:t>
            </a:r>
            <a:r>
              <a:rPr lang="en-US" altLang="ja-JP" dirty="0"/>
              <a:t>GLP</a:t>
            </a:r>
            <a:r>
              <a:rPr lang="ja-JP" altLang="en-US" dirty="0"/>
              <a:t>・</a:t>
            </a:r>
            <a:r>
              <a:rPr lang="en-US" altLang="ja-JP" dirty="0"/>
              <a:t>GMP</a:t>
            </a:r>
            <a:r>
              <a:rPr lang="ja-JP" altLang="en-US" dirty="0"/>
              <a:t>・</a:t>
            </a:r>
            <a:r>
              <a:rPr lang="en-US" altLang="ja-JP" dirty="0"/>
              <a:t>GCP</a:t>
            </a:r>
            <a:r>
              <a:rPr lang="ja-JP" altLang="en-US" dirty="0"/>
              <a:t>）</a:t>
            </a:r>
            <a:endParaRPr kumimoji="1" lang="ja-JP" altLang="en-US" dirty="0"/>
          </a:p>
        </p:txBody>
      </p:sp>
      <p:pic>
        <p:nvPicPr>
          <p:cNvPr id="31" name="図 30"/>
          <p:cNvPicPr>
            <a:picLocks noChangeAspect="1"/>
          </p:cNvPicPr>
          <p:nvPr/>
        </p:nvPicPr>
        <p:blipFill>
          <a:blip r:embed="rId5"/>
          <a:stretch>
            <a:fillRect/>
          </a:stretch>
        </p:blipFill>
        <p:spPr>
          <a:xfrm>
            <a:off x="6195820" y="1261459"/>
            <a:ext cx="1872208" cy="1310546"/>
          </a:xfrm>
          <a:prstGeom prst="rect">
            <a:avLst/>
          </a:prstGeom>
        </p:spPr>
      </p:pic>
      <p:sp>
        <p:nvSpPr>
          <p:cNvPr id="32" name="テキスト ボックス 31"/>
          <p:cNvSpPr txBox="1"/>
          <p:nvPr/>
        </p:nvSpPr>
        <p:spPr>
          <a:xfrm>
            <a:off x="6663145" y="2572005"/>
            <a:ext cx="2232248" cy="415498"/>
          </a:xfrm>
          <a:prstGeom prst="rect">
            <a:avLst/>
          </a:prstGeom>
          <a:noFill/>
        </p:spPr>
        <p:txBody>
          <a:bodyPr wrap="square" rtlCol="0">
            <a:spAutoFit/>
          </a:bodyPr>
          <a:lstStyle/>
          <a:p>
            <a:r>
              <a:rPr kumimoji="1" lang="ja-JP" altLang="en-US" dirty="0"/>
              <a:t>新薬</a:t>
            </a:r>
          </a:p>
        </p:txBody>
      </p:sp>
      <p:sp>
        <p:nvSpPr>
          <p:cNvPr id="33" name="上矢印 32"/>
          <p:cNvSpPr/>
          <p:nvPr/>
        </p:nvSpPr>
        <p:spPr>
          <a:xfrm>
            <a:off x="8495590" y="1577148"/>
            <a:ext cx="576064" cy="403244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4" name="テキスト ボックス 33"/>
          <p:cNvSpPr txBox="1"/>
          <p:nvPr/>
        </p:nvSpPr>
        <p:spPr>
          <a:xfrm>
            <a:off x="8326760" y="1208283"/>
            <a:ext cx="720080" cy="415498"/>
          </a:xfrm>
          <a:prstGeom prst="rect">
            <a:avLst/>
          </a:prstGeom>
          <a:noFill/>
        </p:spPr>
        <p:txBody>
          <a:bodyPr wrap="square" rtlCol="0">
            <a:spAutoFit/>
          </a:bodyPr>
          <a:lstStyle/>
          <a:p>
            <a:r>
              <a:rPr kumimoji="1" lang="en-US" altLang="ja-JP" dirty="0"/>
              <a:t>High</a:t>
            </a:r>
            <a:endParaRPr kumimoji="1" lang="ja-JP" altLang="en-US" dirty="0"/>
          </a:p>
        </p:txBody>
      </p:sp>
      <p:sp>
        <p:nvSpPr>
          <p:cNvPr id="35" name="テキスト ボックス 34"/>
          <p:cNvSpPr txBox="1"/>
          <p:nvPr/>
        </p:nvSpPr>
        <p:spPr>
          <a:xfrm>
            <a:off x="8326760" y="5331814"/>
            <a:ext cx="720080" cy="415498"/>
          </a:xfrm>
          <a:prstGeom prst="rect">
            <a:avLst/>
          </a:prstGeom>
          <a:noFill/>
        </p:spPr>
        <p:txBody>
          <a:bodyPr wrap="square" rtlCol="0">
            <a:spAutoFit/>
          </a:bodyPr>
          <a:lstStyle/>
          <a:p>
            <a:r>
              <a:rPr kumimoji="1" lang="en-US" altLang="ja-JP" dirty="0"/>
              <a:t>Low</a:t>
            </a:r>
            <a:endParaRPr kumimoji="1" lang="ja-JP" altLang="en-US" dirty="0"/>
          </a:p>
        </p:txBody>
      </p:sp>
      <p:sp>
        <p:nvSpPr>
          <p:cNvPr id="36" name="テキスト ボックス 35"/>
          <p:cNvSpPr txBox="1"/>
          <p:nvPr/>
        </p:nvSpPr>
        <p:spPr>
          <a:xfrm>
            <a:off x="8559898" y="2840483"/>
            <a:ext cx="504056" cy="738664"/>
          </a:xfrm>
          <a:prstGeom prst="rect">
            <a:avLst/>
          </a:prstGeom>
          <a:noFill/>
        </p:spPr>
        <p:txBody>
          <a:bodyPr wrap="square" rtlCol="0">
            <a:spAutoFit/>
          </a:bodyPr>
          <a:lstStyle/>
          <a:p>
            <a:r>
              <a:rPr kumimoji="1" lang="ja-JP" altLang="en-US" dirty="0"/>
              <a:t>品質</a:t>
            </a:r>
          </a:p>
        </p:txBody>
      </p:sp>
    </p:spTree>
    <p:extLst>
      <p:ext uri="{BB962C8B-B14F-4D97-AF65-F5344CB8AC3E}">
        <p14:creationId xmlns:p14="http://schemas.microsoft.com/office/powerpoint/2010/main" val="29391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heckerboard(across)">
                                      <p:cBhvr>
                                        <p:cTn id="15" dur="500"/>
                                        <p:tgtEl>
                                          <p:spTgt spid="2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heckerboard(across)">
                                      <p:cBhvr>
                                        <p:cTn id="26" dur="500"/>
                                        <p:tgtEl>
                                          <p:spTgt spid="2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heckerboard(across)">
                                      <p:cBhvr>
                                        <p:cTn id="39" dur="500"/>
                                        <p:tgtEl>
                                          <p:spTgt spid="2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checkerboard(across)">
                                      <p:cBhvr>
                                        <p:cTn id="42" dur="500"/>
                                        <p:tgtEl>
                                          <p:spTgt spid="27"/>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checkerboard(across)">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checkerboard(across)">
                                      <p:cBhvr>
                                        <p:cTn id="50" dur="500"/>
                                        <p:tgtEl>
                                          <p:spTgt spid="31"/>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checkerboard(across)">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checkerboard(across)">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heckerboard(across)">
                                      <p:cBhvr>
                                        <p:cTn id="63" dur="500"/>
                                        <p:tgtEl>
                                          <p:spTgt spid="10"/>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checkerboard(across)">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checkerboard(across)">
                                      <p:cBhvr>
                                        <p:cTn id="71" dur="500"/>
                                        <p:tgtEl>
                                          <p:spTgt spid="15"/>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checkerboard(across)">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checkerboard(across)">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checkerboard(across)">
                                      <p:cBhvr>
                                        <p:cTn id="84" dur="500"/>
                                        <p:tgtEl>
                                          <p:spTgt spid="8"/>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checkerboard(across)">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checkerboard(across)">
                                      <p:cBhvr>
                                        <p:cTn id="92" dur="500"/>
                                        <p:tgtEl>
                                          <p:spTgt spid="19"/>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checkerboard(across)">
                                      <p:cBhvr>
                                        <p:cTn id="95" dur="500"/>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checkerboard(across)">
                                      <p:cBhvr>
                                        <p:cTn id="100" dur="500"/>
                                        <p:tgtEl>
                                          <p:spTgt spid="17"/>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checkerboard(across)">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checkerboard(across)">
                                      <p:cBhvr>
                                        <p:cTn id="108" dur="500"/>
                                        <p:tgtEl>
                                          <p:spTgt spid="33"/>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checkerboard(across)">
                                      <p:cBhvr>
                                        <p:cTn id="111" dur="500"/>
                                        <p:tgtEl>
                                          <p:spTgt spid="35"/>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checkerboard(across)">
                                      <p:cBhvr>
                                        <p:cTn id="114" dur="500"/>
                                        <p:tgtEl>
                                          <p:spTgt spid="36"/>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checkerboard(across)">
                                      <p:cBhvr>
                                        <p:cTn id="1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p:bldP spid="17" grpId="0"/>
      <p:bldP spid="18" grpId="0"/>
      <p:bldP spid="19" grpId="0"/>
      <p:bldP spid="20" grpId="0"/>
      <p:bldP spid="21" grpId="0" animBg="1"/>
      <p:bldP spid="22" grpId="0" animBg="1"/>
      <p:bldP spid="23" grpId="0" animBg="1"/>
      <p:bldP spid="24" grpId="0"/>
      <p:bldP spid="25" grpId="0"/>
      <p:bldP spid="26" grpId="0"/>
      <p:bldP spid="27" grpId="0"/>
      <p:bldP spid="28" grpId="0"/>
      <p:bldP spid="29" grpId="0" animBg="1"/>
      <p:bldP spid="30" grpId="0"/>
      <p:bldP spid="32" grpId="0"/>
      <p:bldP spid="33" grpId="0" animBg="1"/>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n-US" altLang="ja-JP" dirty="0"/>
              <a:t>4. </a:t>
            </a:r>
            <a:r>
              <a:rPr lang="ja-JP" altLang="en-US" dirty="0"/>
              <a:t>品質目標の</a:t>
            </a:r>
            <a:r>
              <a:rPr lang="ja-JP" altLang="en-US" dirty="0" smtClean="0"/>
              <a:t>設定</a:t>
            </a:r>
            <a:r>
              <a:rPr lang="en-US" altLang="ja-JP" dirty="0" smtClean="0"/>
              <a:t>〜</a:t>
            </a:r>
            <a:r>
              <a:rPr lang="ja-JP" altLang="en-US" dirty="0" smtClean="0"/>
              <a:t>適切な品質目標の決定</a:t>
            </a:r>
            <a:endParaRPr kumimoji="1" lang="ja-JP" altLang="en-US" dirty="0"/>
          </a:p>
        </p:txBody>
      </p:sp>
      <p:sp>
        <p:nvSpPr>
          <p:cNvPr id="7" name="コンテンツ プレースホルダー 6"/>
          <p:cNvSpPr>
            <a:spLocks noGrp="1"/>
          </p:cNvSpPr>
          <p:nvPr>
            <p:ph idx="1"/>
          </p:nvPr>
        </p:nvSpPr>
        <p:spPr/>
        <p:txBody>
          <a:bodyPr>
            <a:normAutofit/>
          </a:bodyPr>
          <a:lstStyle/>
          <a:p>
            <a:r>
              <a:rPr lang="ja-JP" altLang="en-US" dirty="0" smtClean="0"/>
              <a:t>品質方針の決定：この試験の要求事項として満たすべき方針を設定する</a:t>
            </a:r>
            <a:endParaRPr lang="en-US" altLang="ja-JP" dirty="0" smtClean="0"/>
          </a:p>
          <a:p>
            <a:pPr lvl="1"/>
            <a:r>
              <a:rPr lang="ja-JP" altLang="en-US" dirty="0" smtClean="0"/>
              <a:t>要求される事項の達成について明示</a:t>
            </a:r>
            <a:endParaRPr lang="en-US" altLang="ja-JP" dirty="0" smtClean="0"/>
          </a:p>
          <a:p>
            <a:pPr lvl="1"/>
            <a:r>
              <a:rPr lang="ja-JP" altLang="en-US" dirty="0" smtClean="0"/>
              <a:t>遵守すべき法令・指針の明示</a:t>
            </a:r>
            <a:endParaRPr lang="en-US" altLang="ja-JP" dirty="0" smtClean="0"/>
          </a:p>
          <a:p>
            <a:pPr lvl="1"/>
            <a:endParaRPr lang="en-US" altLang="ja-JP" dirty="0" smtClean="0"/>
          </a:p>
          <a:p>
            <a:r>
              <a:rPr lang="ja-JP" altLang="en-US" dirty="0" smtClean="0"/>
              <a:t>適切な品質目標の決定</a:t>
            </a:r>
            <a:endParaRPr lang="en-US" altLang="ja-JP" dirty="0" smtClean="0"/>
          </a:p>
          <a:p>
            <a:pPr lvl="1"/>
            <a:r>
              <a:rPr kumimoji="1" lang="ja-JP" altLang="en-US" dirty="0" smtClean="0"/>
              <a:t>品質目標：それが守られないと品質方針を満たせない、あるいは出口に至るのにとてもインパクト</a:t>
            </a:r>
            <a:r>
              <a:rPr lang="ja-JP" altLang="en-US" dirty="0" smtClean="0"/>
              <a:t>のあるものとして具体的に設定する</a:t>
            </a:r>
            <a:endParaRPr lang="en-US" altLang="ja-JP" dirty="0" smtClean="0"/>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8A974761-06A9-8F4D-9620-3B53A640FCC1}" type="slidenum">
              <a:rPr kumimoji="1" lang="ja-JP" altLang="en-US" smtClean="0"/>
              <a:t>24</a:t>
            </a:fld>
            <a:endParaRPr kumimoji="1" lang="ja-JP" altLang="en-US"/>
          </a:p>
        </p:txBody>
      </p:sp>
    </p:spTree>
    <p:extLst>
      <p:ext uri="{BB962C8B-B14F-4D97-AF65-F5344CB8AC3E}">
        <p14:creationId xmlns:p14="http://schemas.microsoft.com/office/powerpoint/2010/main" val="423890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 </a:t>
            </a:r>
            <a:r>
              <a:rPr lang="ja-JP" altLang="en-US" dirty="0"/>
              <a:t>品質目標の設定</a:t>
            </a:r>
            <a:r>
              <a:rPr lang="en-US" altLang="ja-JP" dirty="0" smtClean="0"/>
              <a:t>〜</a:t>
            </a:r>
            <a:r>
              <a:rPr lang="ja-JP" altLang="en-US" dirty="0" smtClean="0"/>
              <a:t>注意点</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 typeface="Arial"/>
              <a:buChar char="•"/>
            </a:pPr>
            <a:r>
              <a:rPr lang="ja-JP" altLang="en-US" dirty="0"/>
              <a:t>注意</a:t>
            </a:r>
            <a:r>
              <a:rPr lang="ja-JP" altLang="en-US" dirty="0" smtClean="0"/>
              <a:t>：論文化が目的の場合、</a:t>
            </a:r>
            <a:r>
              <a:rPr lang="en-US" altLang="ja-JP" dirty="0"/>
              <a:t>ICMJE</a:t>
            </a:r>
            <a:r>
              <a:rPr lang="ja-JP" altLang="en-US" dirty="0"/>
              <a:t>（</a:t>
            </a:r>
            <a:r>
              <a:rPr lang="en-US" altLang="ja-JP" dirty="0"/>
              <a:t>International Committee of Medical Journal Editors, </a:t>
            </a:r>
            <a:r>
              <a:rPr lang="ja-JP" altLang="en-US" dirty="0"/>
              <a:t>医学雑誌編集者国際委員会）の統一投稿規定等を確認し</a:t>
            </a:r>
            <a:r>
              <a:rPr lang="ja-JP" altLang="en-US" dirty="0" smtClean="0"/>
              <a:t>、試験の</a:t>
            </a:r>
            <a:r>
              <a:rPr lang="ja-JP" altLang="en-US" dirty="0"/>
              <a:t>成果物の要求事項を把握</a:t>
            </a:r>
            <a:r>
              <a:rPr lang="ja-JP" altLang="en-US" dirty="0" smtClean="0"/>
              <a:t>する</a:t>
            </a:r>
            <a:r>
              <a:rPr lang="en-US" altLang="ja-JP" dirty="0" smtClean="0"/>
              <a:t/>
            </a:r>
            <a:br>
              <a:rPr lang="en-US" altLang="ja-JP" dirty="0" smtClean="0"/>
            </a:br>
            <a:r>
              <a:rPr lang="ja-JP" altLang="en-US" dirty="0" smtClean="0"/>
              <a:t>（</a:t>
            </a:r>
            <a:r>
              <a:rPr lang="ja-JP" altLang="en-US" dirty="0"/>
              <a:t>例：</a:t>
            </a:r>
            <a:r>
              <a:rPr lang="en-US" altLang="ja-JP" dirty="0"/>
              <a:t>①</a:t>
            </a:r>
            <a:r>
              <a:rPr lang="ja-JP" altLang="en-US" dirty="0"/>
              <a:t>論文著者の資格、</a:t>
            </a:r>
            <a:r>
              <a:rPr lang="en-US" altLang="ja-JP" dirty="0"/>
              <a:t>②</a:t>
            </a:r>
            <a:r>
              <a:rPr lang="ja-JP" altLang="en-US" dirty="0"/>
              <a:t>インフォームドコンセントの取得、</a:t>
            </a:r>
            <a:r>
              <a:rPr lang="en-US" altLang="ja-JP" dirty="0"/>
              <a:t>③IRB/EC</a:t>
            </a:r>
            <a:r>
              <a:rPr lang="ja-JP" altLang="en-US" dirty="0"/>
              <a:t>承認、</a:t>
            </a:r>
            <a:r>
              <a:rPr lang="en-US" altLang="ja-JP" dirty="0"/>
              <a:t>④</a:t>
            </a:r>
            <a:r>
              <a:rPr lang="ja-JP" altLang="en-US" dirty="0"/>
              <a:t>否定的な結果が取得された場合の結果の公表、</a:t>
            </a:r>
            <a:r>
              <a:rPr lang="en-US" altLang="ja-JP" dirty="0"/>
              <a:t>⑤</a:t>
            </a:r>
            <a:r>
              <a:rPr lang="ja-JP" altLang="en-US" dirty="0"/>
              <a:t>統計的手法の妥当性、統計で使用したコンピュータソフト名、</a:t>
            </a:r>
            <a:r>
              <a:rPr lang="en-US" altLang="ja-JP" dirty="0"/>
              <a:t>⑥</a:t>
            </a:r>
            <a:r>
              <a:rPr lang="ja-JP" altLang="en-US" dirty="0"/>
              <a:t>図・表の数の制限の有無等）</a:t>
            </a:r>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25</a:t>
            </a:fld>
            <a:endParaRPr kumimoji="1" lang="ja-JP" altLang="en-US"/>
          </a:p>
        </p:txBody>
      </p:sp>
    </p:spTree>
    <p:extLst>
      <p:ext uri="{BB962C8B-B14F-4D97-AF65-F5344CB8AC3E}">
        <p14:creationId xmlns:p14="http://schemas.microsoft.com/office/powerpoint/2010/main" val="3135268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171338" y="983798"/>
            <a:ext cx="9021874" cy="1754327"/>
          </a:xfrm>
          <a:prstGeom prst="rect">
            <a:avLst/>
          </a:prstGeom>
          <a:noFill/>
        </p:spPr>
        <p:txBody>
          <a:bodyPr wrap="square" rtlCol="0">
            <a:spAutoFit/>
          </a:bodyPr>
          <a:lstStyle/>
          <a:p>
            <a:pPr marL="266700" lvl="1" indent="-266700">
              <a:buFont typeface="Wingdings" pitchFamily="2" charset="2"/>
              <a:buChar char="p"/>
            </a:pPr>
            <a:r>
              <a:rPr lang="ja-JP" altLang="en-US" dirty="0" smtClean="0">
                <a:latin typeface="HG丸ｺﾞｼｯｸM-PRO" panose="020F0600000000000000" pitchFamily="50" charset="-128"/>
                <a:ea typeface="HG丸ｺﾞｼｯｸM-PRO" panose="020F0600000000000000" pitchFamily="50" charset="-128"/>
              </a:rPr>
              <a:t>臨床試験の目的を明確にする</a:t>
            </a:r>
            <a:endParaRPr lang="en-US" altLang="ja-JP" dirty="0" smtClean="0">
              <a:latin typeface="HG丸ｺﾞｼｯｸM-PRO" panose="020F0600000000000000" pitchFamily="50" charset="-128"/>
              <a:ea typeface="HG丸ｺﾞｼｯｸM-PRO" panose="020F0600000000000000" pitchFamily="50" charset="-128"/>
            </a:endParaRPr>
          </a:p>
          <a:p>
            <a:pPr marL="266700" lvl="1" indent="-266700">
              <a:buFont typeface="Wingdings" pitchFamily="2" charset="2"/>
              <a:buChar char="p"/>
            </a:pPr>
            <a:r>
              <a:rPr lang="ja-JP" altLang="en-US" dirty="0" smtClean="0">
                <a:latin typeface="HG丸ｺﾞｼｯｸM-PRO" panose="020F0600000000000000" pitchFamily="50" charset="-128"/>
                <a:ea typeface="HG丸ｺﾞｼｯｸM-PRO" panose="020F0600000000000000" pitchFamily="50" charset="-128"/>
              </a:rPr>
              <a:t>品質方針を定める</a:t>
            </a:r>
            <a:endParaRPr lang="en-US" altLang="ja-JP" dirty="0" smtClean="0">
              <a:latin typeface="HG丸ｺﾞｼｯｸM-PRO" panose="020F0600000000000000" pitchFamily="50" charset="-128"/>
              <a:ea typeface="HG丸ｺﾞｼｯｸM-PRO" panose="020F0600000000000000" pitchFamily="50" charset="-128"/>
            </a:endParaRPr>
          </a:p>
          <a:p>
            <a:pPr marL="266700" lvl="1" indent="-266700">
              <a:buFont typeface="Wingdings" pitchFamily="2" charset="2"/>
              <a:buChar char="p"/>
            </a:pPr>
            <a:r>
              <a:rPr lang="ja-JP" altLang="en-US" dirty="0" smtClean="0">
                <a:latin typeface="HG丸ｺﾞｼｯｸM-PRO" panose="020F0600000000000000" pitchFamily="50" charset="-128"/>
                <a:ea typeface="HG丸ｺﾞｼｯｸM-PRO" panose="020F0600000000000000" pitchFamily="50" charset="-128"/>
              </a:rPr>
              <a:t>品質目標を定める</a:t>
            </a:r>
            <a:endParaRPr lang="en-US" altLang="ja-JP" dirty="0" smtClean="0">
              <a:latin typeface="HG丸ｺﾞｼｯｸM-PRO" panose="020F0600000000000000" pitchFamily="50" charset="-128"/>
              <a:ea typeface="HG丸ｺﾞｼｯｸM-PRO" panose="020F0600000000000000" pitchFamily="50" charset="-128"/>
            </a:endParaRPr>
          </a:p>
          <a:p>
            <a:pPr marL="266700" lvl="1" indent="-266700">
              <a:buFont typeface="Wingdings" pitchFamily="2" charset="2"/>
              <a:buChar char="p"/>
            </a:pPr>
            <a:r>
              <a:rPr lang="ja-JP" altLang="en-US" dirty="0" smtClean="0">
                <a:latin typeface="HG丸ｺﾞｼｯｸM-PRO" panose="020F0600000000000000" pitchFamily="50" charset="-128"/>
                <a:ea typeface="HG丸ｺﾞｼｯｸM-PRO" panose="020F0600000000000000" pitchFamily="50" charset="-128"/>
              </a:rPr>
              <a:t>リスク評価を行う</a:t>
            </a:r>
            <a:endParaRPr lang="en-US" altLang="ja-JP" dirty="0" smtClean="0">
              <a:latin typeface="HG丸ｺﾞｼｯｸM-PRO" panose="020F0600000000000000" pitchFamily="50" charset="-128"/>
              <a:ea typeface="HG丸ｺﾞｼｯｸM-PRO" panose="020F0600000000000000" pitchFamily="50" charset="-128"/>
            </a:endParaRPr>
          </a:p>
          <a:p>
            <a:pPr marL="630238" lvl="3" indent="-173038">
              <a:buFont typeface="Arial" panose="020B0604020202020204" pitchFamily="34" charset="0"/>
              <a:buChar char="•"/>
            </a:pPr>
            <a:r>
              <a:rPr lang="ja-JP" altLang="en-US" dirty="0" smtClean="0">
                <a:latin typeface="HG丸ｺﾞｼｯｸM-PRO" panose="020F0600000000000000" pitchFamily="50" charset="-128"/>
                <a:ea typeface="HG丸ｺﾞｼｯｸM-PRO" panose="020F0600000000000000" pitchFamily="50" charset="-128"/>
              </a:rPr>
              <a:t>システム（設備・</a:t>
            </a:r>
            <a:r>
              <a:rPr lang="en-US" altLang="ja-JP" dirty="0" smtClean="0">
                <a:latin typeface="HG丸ｺﾞｼｯｸM-PRO" panose="020F0600000000000000" pitchFamily="50" charset="-128"/>
                <a:ea typeface="HG丸ｺﾞｼｯｸM-PRO" panose="020F0600000000000000" pitchFamily="50" charset="-128"/>
              </a:rPr>
              <a:t>SOP</a:t>
            </a:r>
            <a:r>
              <a:rPr lang="ja-JP" altLang="en-US" dirty="0" smtClean="0">
                <a:latin typeface="HG丸ｺﾞｼｯｸM-PRO" panose="020F0600000000000000" pitchFamily="50" charset="-128"/>
                <a:ea typeface="HG丸ｺﾞｼｯｸM-PRO" panose="020F0600000000000000" pitchFamily="50" charset="-128"/>
              </a:rPr>
              <a:t>・コンピュータシステム・人材・外部委託業者）</a:t>
            </a:r>
            <a:endParaRPr lang="en-US" altLang="ja-JP" dirty="0">
              <a:latin typeface="HG丸ｺﾞｼｯｸM-PRO" panose="020F0600000000000000" pitchFamily="50" charset="-128"/>
              <a:ea typeface="HG丸ｺﾞｼｯｸM-PRO" panose="020F0600000000000000" pitchFamily="50" charset="-128"/>
            </a:endParaRPr>
          </a:p>
          <a:p>
            <a:pPr marL="630238" lvl="3" indent="-173038">
              <a:buFont typeface="Arial" panose="020B0604020202020204" pitchFamily="34" charset="0"/>
              <a:buChar char="•"/>
            </a:pPr>
            <a:r>
              <a:rPr lang="ja-JP" altLang="en-US" dirty="0" smtClean="0">
                <a:latin typeface="HG丸ｺﾞｼｯｸM-PRO" panose="020F0600000000000000" pitchFamily="50" charset="-128"/>
                <a:ea typeface="HG丸ｺﾞｼｯｸM-PRO" panose="020F0600000000000000" pitchFamily="50" charset="-128"/>
              </a:rPr>
              <a:t>臨床研究内容（使用薬剤／機器・試験デザイン・データ収集・記録）</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457200" y="70573"/>
            <a:ext cx="8229600" cy="1143000"/>
          </a:xfrm>
        </p:spPr>
        <p:txBody>
          <a:bodyPr/>
          <a:lstStyle/>
          <a:p>
            <a:r>
              <a:rPr kumimoji="1" lang="en-US" altLang="ja-JP" dirty="0" smtClean="0"/>
              <a:t>4.</a:t>
            </a:r>
            <a:r>
              <a:rPr lang="en-US" altLang="ja-JP" dirty="0"/>
              <a:t> </a:t>
            </a:r>
            <a:r>
              <a:rPr kumimoji="1" lang="ja-JP" altLang="en-US" dirty="0" smtClean="0"/>
              <a:t>品質管理計画をたてる</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26</a:t>
            </a:fld>
            <a:endParaRPr kumimoji="1" lang="ja-JP" altLang="en-US"/>
          </a:p>
        </p:txBody>
      </p:sp>
      <p:sp>
        <p:nvSpPr>
          <p:cNvPr id="28" name="角丸四角形 27"/>
          <p:cNvSpPr/>
          <p:nvPr/>
        </p:nvSpPr>
        <p:spPr>
          <a:xfrm>
            <a:off x="192212" y="986174"/>
            <a:ext cx="8856984" cy="1674342"/>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grpSp>
        <p:nvGrpSpPr>
          <p:cNvPr id="30" name="グループ化 1"/>
          <p:cNvGrpSpPr>
            <a:grpSpLocks noChangeAspect="1"/>
          </p:cNvGrpSpPr>
          <p:nvPr/>
        </p:nvGrpSpPr>
        <p:grpSpPr>
          <a:xfrm>
            <a:off x="4311804" y="3018631"/>
            <a:ext cx="4881408" cy="3254270"/>
            <a:chOff x="1421904" y="2677369"/>
            <a:chExt cx="6096000" cy="4063999"/>
          </a:xfrm>
        </p:grpSpPr>
        <p:grpSp>
          <p:nvGrpSpPr>
            <p:cNvPr id="31" name="グループ化 6"/>
            <p:cNvGrpSpPr/>
            <p:nvPr/>
          </p:nvGrpSpPr>
          <p:grpSpPr>
            <a:xfrm>
              <a:off x="2521629" y="2677369"/>
              <a:ext cx="3960601" cy="1077704"/>
              <a:chOff x="1099725" y="0"/>
              <a:chExt cx="3960601" cy="1077704"/>
            </a:xfrm>
          </p:grpSpPr>
          <p:sp>
            <p:nvSpPr>
              <p:cNvPr id="41" name="台形 40"/>
              <p:cNvSpPr/>
              <p:nvPr/>
            </p:nvSpPr>
            <p:spPr>
              <a:xfrm>
                <a:off x="2286000" y="0"/>
                <a:ext cx="1524000" cy="1016000"/>
              </a:xfrm>
              <a:prstGeom prst="trapezoid">
                <a:avLst>
                  <a:gd name="adj" fmla="val 75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2" name="台形 4"/>
              <p:cNvSpPr/>
              <p:nvPr/>
            </p:nvSpPr>
            <p:spPr>
              <a:xfrm>
                <a:off x="1099725" y="61704"/>
                <a:ext cx="3960601"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kumimoji="1" lang="ja-JP" altLang="en-US" sz="2100" kern="1200" dirty="0" smtClean="0">
                    <a:solidFill>
                      <a:schemeClr val="tx1"/>
                    </a:solidFill>
                    <a:latin typeface="HG丸ｺﾞｼｯｸM-PRO" panose="020F0600000000000000" pitchFamily="50" charset="-128"/>
                    <a:ea typeface="HG丸ｺﾞｼｯｸM-PRO" panose="020F0600000000000000" pitchFamily="50" charset="-128"/>
                  </a:rPr>
                  <a:t>品質管理計画</a:t>
                </a:r>
                <a:endParaRPr kumimoji="1" lang="ja-JP" altLang="en-US" sz="2100" kern="1200"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2" name="グループ化 7"/>
            <p:cNvGrpSpPr/>
            <p:nvPr/>
          </p:nvGrpSpPr>
          <p:grpSpPr>
            <a:xfrm>
              <a:off x="2945904" y="3693368"/>
              <a:ext cx="3048000" cy="1016000"/>
              <a:chOff x="1524000" y="1015999"/>
              <a:chExt cx="3048000" cy="1016000"/>
            </a:xfrm>
          </p:grpSpPr>
          <p:sp>
            <p:nvSpPr>
              <p:cNvPr id="39" name="台形 38"/>
              <p:cNvSpPr/>
              <p:nvPr/>
            </p:nvSpPr>
            <p:spPr>
              <a:xfrm>
                <a:off x="1524000" y="1015999"/>
                <a:ext cx="3048000" cy="1016000"/>
              </a:xfrm>
              <a:prstGeom prst="trapezoid">
                <a:avLst>
                  <a:gd name="adj" fmla="val 75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0" name="台形 6"/>
              <p:cNvSpPr/>
              <p:nvPr/>
            </p:nvSpPr>
            <p:spPr>
              <a:xfrm>
                <a:off x="2057400" y="1015999"/>
                <a:ext cx="1981200"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kumimoji="1" lang="ja-JP" altLang="en-US" sz="2100" kern="1200" dirty="0" smtClean="0">
                    <a:latin typeface="HG丸ｺﾞｼｯｸM-PRO" panose="020F0600000000000000" pitchFamily="50" charset="-128"/>
                    <a:ea typeface="HG丸ｺﾞｼｯｸM-PRO" panose="020F0600000000000000" pitchFamily="50" charset="-128"/>
                  </a:rPr>
                  <a:t>研究計画書</a:t>
                </a:r>
                <a:endParaRPr kumimoji="1" lang="ja-JP" altLang="en-US" sz="2100" kern="1200" dirty="0">
                  <a:latin typeface="HG丸ｺﾞｼｯｸM-PRO" panose="020F0600000000000000" pitchFamily="50" charset="-128"/>
                  <a:ea typeface="HG丸ｺﾞｼｯｸM-PRO" panose="020F0600000000000000" pitchFamily="50" charset="-128"/>
                </a:endParaRPr>
              </a:p>
            </p:txBody>
          </p:sp>
        </p:grpSp>
        <p:grpSp>
          <p:nvGrpSpPr>
            <p:cNvPr id="33" name="グループ化 8"/>
            <p:cNvGrpSpPr/>
            <p:nvPr/>
          </p:nvGrpSpPr>
          <p:grpSpPr>
            <a:xfrm>
              <a:off x="2183904" y="4709368"/>
              <a:ext cx="4572000" cy="1016000"/>
              <a:chOff x="762000" y="2031999"/>
              <a:chExt cx="4572000" cy="1016000"/>
            </a:xfrm>
          </p:grpSpPr>
          <p:sp>
            <p:nvSpPr>
              <p:cNvPr id="37" name="台形 36"/>
              <p:cNvSpPr/>
              <p:nvPr/>
            </p:nvSpPr>
            <p:spPr>
              <a:xfrm>
                <a:off x="762000" y="2031999"/>
                <a:ext cx="4572000" cy="1016000"/>
              </a:xfrm>
              <a:prstGeom prst="trapezoid">
                <a:avLst>
                  <a:gd name="adj" fmla="val 75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8" name="台形 8"/>
              <p:cNvSpPr/>
              <p:nvPr/>
            </p:nvSpPr>
            <p:spPr>
              <a:xfrm>
                <a:off x="1472175" y="2031999"/>
                <a:ext cx="3228451"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kumimoji="1" lang="ja-JP" altLang="en-US" sz="2100" kern="1200" dirty="0" smtClean="0">
                    <a:latin typeface="HG丸ｺﾞｼｯｸM-PRO" panose="020F0600000000000000" pitchFamily="50" charset="-128"/>
                    <a:ea typeface="HG丸ｺﾞｼｯｸM-PRO" panose="020F0600000000000000" pitchFamily="50" charset="-128"/>
                  </a:rPr>
                  <a:t>各種手順書・計画書</a:t>
                </a:r>
                <a:endParaRPr kumimoji="1" lang="ja-JP" altLang="en-US" sz="2100" kern="1200" dirty="0">
                  <a:latin typeface="HG丸ｺﾞｼｯｸM-PRO" panose="020F0600000000000000" pitchFamily="50" charset="-128"/>
                  <a:ea typeface="HG丸ｺﾞｼｯｸM-PRO" panose="020F0600000000000000" pitchFamily="50" charset="-128"/>
                </a:endParaRPr>
              </a:p>
            </p:txBody>
          </p:sp>
        </p:grpSp>
        <p:grpSp>
          <p:nvGrpSpPr>
            <p:cNvPr id="34" name="グループ化 9"/>
            <p:cNvGrpSpPr/>
            <p:nvPr/>
          </p:nvGrpSpPr>
          <p:grpSpPr>
            <a:xfrm>
              <a:off x="1421904" y="5725368"/>
              <a:ext cx="6096000" cy="1016000"/>
              <a:chOff x="0" y="3047999"/>
              <a:chExt cx="6096000" cy="1016000"/>
            </a:xfrm>
          </p:grpSpPr>
          <p:sp>
            <p:nvSpPr>
              <p:cNvPr id="35" name="台形 34"/>
              <p:cNvSpPr/>
              <p:nvPr/>
            </p:nvSpPr>
            <p:spPr>
              <a:xfrm>
                <a:off x="0" y="3047999"/>
                <a:ext cx="6096000" cy="1016000"/>
              </a:xfrm>
              <a:prstGeom prst="trapezoid">
                <a:avLst>
                  <a:gd name="adj" fmla="val 75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6" name="台形 10"/>
              <p:cNvSpPr/>
              <p:nvPr/>
            </p:nvSpPr>
            <p:spPr>
              <a:xfrm>
                <a:off x="1066799" y="3047999"/>
                <a:ext cx="3962400"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kumimoji="1" lang="ja-JP" altLang="en-US" sz="2100" kern="1200" dirty="0" smtClean="0">
                    <a:latin typeface="HG丸ｺﾞｼｯｸM-PRO" panose="020F0600000000000000" pitchFamily="50" charset="-128"/>
                    <a:ea typeface="HG丸ｺﾞｼｯｸM-PRO" panose="020F0600000000000000" pitchFamily="50" charset="-128"/>
                  </a:rPr>
                  <a:t>各種マニュアル</a:t>
                </a:r>
                <a:endParaRPr kumimoji="1" lang="ja-JP" altLang="en-US" sz="2100" kern="1200" dirty="0">
                  <a:latin typeface="HG丸ｺﾞｼｯｸM-PRO" panose="020F0600000000000000" pitchFamily="50" charset="-128"/>
                  <a:ea typeface="HG丸ｺﾞｼｯｸM-PRO" panose="020F0600000000000000" pitchFamily="50" charset="-128"/>
                </a:endParaRPr>
              </a:p>
            </p:txBody>
          </p:sp>
        </p:grpSp>
      </p:grpSp>
      <p:sp>
        <p:nvSpPr>
          <p:cNvPr id="43" name="下矢印 42"/>
          <p:cNvSpPr/>
          <p:nvPr/>
        </p:nvSpPr>
        <p:spPr>
          <a:xfrm>
            <a:off x="1824704" y="2644641"/>
            <a:ext cx="743772" cy="288032"/>
          </a:xfrm>
          <a:prstGeom prst="down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44" name="角丸四角形 43"/>
          <p:cNvSpPr/>
          <p:nvPr/>
        </p:nvSpPr>
        <p:spPr>
          <a:xfrm>
            <a:off x="192212" y="2990590"/>
            <a:ext cx="3985064" cy="813569"/>
          </a:xfrm>
          <a:prstGeom prst="roundRect">
            <a:avLst/>
          </a:prstGeom>
          <a:noFill/>
          <a:ln w="76200" cmpd="thickThi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品質管理計画をたてる</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5" name="下矢印 44"/>
          <p:cNvSpPr/>
          <p:nvPr/>
        </p:nvSpPr>
        <p:spPr>
          <a:xfrm>
            <a:off x="1772319" y="3805277"/>
            <a:ext cx="864096" cy="360040"/>
          </a:xfrm>
          <a:prstGeom prst="down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46" name="下矢印 45"/>
          <p:cNvSpPr/>
          <p:nvPr/>
        </p:nvSpPr>
        <p:spPr>
          <a:xfrm>
            <a:off x="1752696" y="5101421"/>
            <a:ext cx="864096" cy="360040"/>
          </a:xfrm>
          <a:prstGeom prst="down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47" name="角丸四角形 46"/>
          <p:cNvSpPr/>
          <p:nvPr/>
        </p:nvSpPr>
        <p:spPr>
          <a:xfrm>
            <a:off x="192212" y="5493880"/>
            <a:ext cx="3985064" cy="903685"/>
          </a:xfrm>
          <a:prstGeom prst="roundRect">
            <a:avLst/>
          </a:prstGeom>
          <a:noFill/>
          <a:ln w="76200" cmpd="thickThin">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モニタリング手順書（計画書）・</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marL="0" lvl="1"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監査手順書（計画書）を</a:t>
            </a:r>
            <a:r>
              <a:rPr lang="ja-JP" altLang="en-US" sz="1600" dirty="0">
                <a:solidFill>
                  <a:schemeClr val="tx1"/>
                </a:solidFill>
                <a:latin typeface="HG丸ｺﾞｼｯｸM-PRO" panose="020F0600000000000000" pitchFamily="50" charset="-128"/>
                <a:ea typeface="HG丸ｺﾞｼｯｸM-PRO" panose="020F0600000000000000" pitchFamily="50" charset="-128"/>
              </a:rPr>
              <a:t>作成</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する</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8" name="角丸四角形 47"/>
          <p:cNvSpPr/>
          <p:nvPr/>
        </p:nvSpPr>
        <p:spPr>
          <a:xfrm>
            <a:off x="211835" y="4197736"/>
            <a:ext cx="3985064" cy="903685"/>
          </a:xfrm>
          <a:prstGeom prst="roundRect">
            <a:avLst/>
          </a:prstGeom>
          <a:noFill/>
          <a:ln w="76200" cmpd="thickThin">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品質管理計画に従った</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marL="0" lvl="1"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プロトコル</a:t>
            </a:r>
            <a:r>
              <a:rPr lang="ja-JP" altLang="en-US" sz="1600" dirty="0">
                <a:solidFill>
                  <a:schemeClr val="tx1"/>
                </a:solidFill>
                <a:latin typeface="HG丸ｺﾞｼｯｸM-PRO" panose="020F0600000000000000" pitchFamily="50" charset="-128"/>
                <a:ea typeface="HG丸ｺﾞｼｯｸM-PRO" panose="020F0600000000000000" pitchFamily="50" charset="-128"/>
              </a:rPr>
              <a:t>を作成</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する</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18817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5.</a:t>
            </a:r>
            <a:r>
              <a:rPr lang="ja-JP" altLang="en-US" dirty="0"/>
              <a:t>概算</a:t>
            </a:r>
            <a:r>
              <a:rPr lang="ja-JP" altLang="en-US" dirty="0" smtClean="0"/>
              <a:t>見積</a:t>
            </a:r>
            <a:r>
              <a:rPr lang="en-US" altLang="ja-JP" dirty="0" smtClean="0"/>
              <a:t>〜</a:t>
            </a:r>
            <a:r>
              <a:rPr lang="ja-JP" altLang="en-US" dirty="0" smtClean="0"/>
              <a:t>臨床</a:t>
            </a:r>
            <a:r>
              <a:rPr kumimoji="1" lang="ja-JP" altLang="en-US" dirty="0" smtClean="0"/>
              <a:t>研究経費の概算</a:t>
            </a:r>
            <a:endParaRPr kumimoji="1" lang="ja-JP" altLang="en-US" sz="20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57571836"/>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p:cNvSpPr txBox="1"/>
          <p:nvPr/>
        </p:nvSpPr>
        <p:spPr>
          <a:xfrm>
            <a:off x="1009650" y="5892320"/>
            <a:ext cx="6743700" cy="646331"/>
          </a:xfrm>
          <a:prstGeom prst="rect">
            <a:avLst/>
          </a:prstGeom>
          <a:noFill/>
        </p:spPr>
        <p:txBody>
          <a:bodyPr wrap="square" rtlCol="0">
            <a:spAutoFit/>
          </a:bodyPr>
          <a:lstStyle/>
          <a:p>
            <a:r>
              <a:rPr kumimoji="1" lang="ja-JP" altLang="en-US" dirty="0" smtClean="0"/>
              <a:t>全ての作業は、一度費用に換算する必要があります。</a:t>
            </a:r>
            <a:endParaRPr kumimoji="1" lang="en-US" altLang="ja-JP" dirty="0" smtClean="0"/>
          </a:p>
          <a:p>
            <a:r>
              <a:rPr lang="ja-JP" altLang="en-US" dirty="0" smtClean="0"/>
              <a:t>（自前でも、工数に応じた費用が必要で０円にはなりません）</a:t>
            </a: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17/03/17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8A974761-06A9-8F4D-9620-3B53A640FCC1}" type="slidenum">
              <a:rPr kumimoji="1" lang="ja-JP" altLang="en-US" smtClean="0"/>
              <a:t>27</a:t>
            </a:fld>
            <a:endParaRPr kumimoji="1" lang="ja-JP" altLang="en-US"/>
          </a:p>
        </p:txBody>
      </p:sp>
    </p:spTree>
    <p:extLst>
      <p:ext uri="{BB962C8B-B14F-4D97-AF65-F5344CB8AC3E}">
        <p14:creationId xmlns:p14="http://schemas.microsoft.com/office/powerpoint/2010/main" val="212254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5.</a:t>
            </a:r>
            <a:r>
              <a:rPr lang="ja-JP" altLang="en-US" dirty="0"/>
              <a:t>概算</a:t>
            </a:r>
            <a:r>
              <a:rPr lang="ja-JP" altLang="en-US" dirty="0" smtClean="0"/>
              <a:t>見積</a:t>
            </a:r>
            <a:r>
              <a:rPr kumimoji="1" lang="en-US" altLang="ja-JP" dirty="0" smtClean="0"/>
              <a:t/>
            </a:r>
            <a:br>
              <a:rPr kumimoji="1" lang="en-US" altLang="ja-JP" dirty="0" smtClean="0"/>
            </a:br>
            <a:r>
              <a:rPr kumimoji="1" lang="en-US" altLang="ja-JP" dirty="0" smtClean="0"/>
              <a:t>〜</a:t>
            </a:r>
            <a:r>
              <a:rPr kumimoji="1" lang="ja-JP" altLang="en-US" dirty="0" smtClean="0"/>
              <a:t>プロトコル概要・リソースに関する情報</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8A974761-06A9-8F4D-9620-3B53A640FCC1}" type="slidenum">
              <a:rPr kumimoji="1" lang="ja-JP" altLang="en-US" smtClean="0"/>
              <a:t>28</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327189644"/>
              </p:ext>
            </p:extLst>
          </p:nvPr>
        </p:nvGraphicFramePr>
        <p:xfrm>
          <a:off x="669636" y="1697187"/>
          <a:ext cx="3925455" cy="3875805"/>
        </p:xfrm>
        <a:graphic>
          <a:graphicData uri="http://schemas.openxmlformats.org/drawingml/2006/table">
            <a:tbl>
              <a:tblPr firstRow="1" bandRow="1">
                <a:tableStyleId>{BDBED569-4797-4DF1-A0F4-6AAB3CD982D8}</a:tableStyleId>
              </a:tblPr>
              <a:tblGrid>
                <a:gridCol w="1945409"/>
                <a:gridCol w="1980046"/>
              </a:tblGrid>
              <a:tr h="430645">
                <a:tc>
                  <a:txBody>
                    <a:bodyPr/>
                    <a:lstStyle/>
                    <a:p>
                      <a:r>
                        <a:rPr kumimoji="1" lang="ja-JP" altLang="en-US" dirty="0" smtClean="0"/>
                        <a:t>項目</a:t>
                      </a:r>
                      <a:endParaRPr kumimoji="1" lang="ja-JP" altLang="en-US" dirty="0"/>
                    </a:p>
                  </a:txBody>
                  <a:tcPr/>
                </a:tc>
                <a:tc>
                  <a:txBody>
                    <a:bodyPr/>
                    <a:lstStyle/>
                    <a:p>
                      <a:r>
                        <a:rPr kumimoji="1" lang="ja-JP" altLang="en-US" dirty="0" smtClean="0"/>
                        <a:t>概要</a:t>
                      </a:r>
                      <a:endParaRPr kumimoji="1" lang="ja-JP" altLang="en-US" dirty="0"/>
                    </a:p>
                  </a:txBody>
                  <a:tcPr/>
                </a:tc>
              </a:tr>
              <a:tr h="430645">
                <a:tc>
                  <a:txBody>
                    <a:bodyPr/>
                    <a:lstStyle/>
                    <a:p>
                      <a:r>
                        <a:rPr kumimoji="1" lang="ja-JP" altLang="en-US" dirty="0" smtClean="0"/>
                        <a:t>研究題目</a:t>
                      </a:r>
                      <a:endParaRPr kumimoji="1" lang="ja-JP" altLang="en-US" dirty="0"/>
                    </a:p>
                  </a:txBody>
                  <a:tcPr/>
                </a:tc>
                <a:tc>
                  <a:txBody>
                    <a:bodyPr/>
                    <a:lstStyle/>
                    <a:p>
                      <a:endParaRPr kumimoji="1" lang="ja-JP" altLang="en-US"/>
                    </a:p>
                  </a:txBody>
                  <a:tcPr/>
                </a:tc>
              </a:tr>
              <a:tr h="430645">
                <a:tc>
                  <a:txBody>
                    <a:bodyPr/>
                    <a:lstStyle/>
                    <a:p>
                      <a:r>
                        <a:rPr kumimoji="1" lang="ja-JP" altLang="en-US" dirty="0" smtClean="0"/>
                        <a:t>実施体制</a:t>
                      </a:r>
                      <a:endParaRPr kumimoji="1" lang="ja-JP" altLang="en-US" dirty="0"/>
                    </a:p>
                  </a:txBody>
                  <a:tcPr/>
                </a:tc>
                <a:tc>
                  <a:txBody>
                    <a:bodyPr/>
                    <a:lstStyle/>
                    <a:p>
                      <a:endParaRPr kumimoji="1" lang="ja-JP" altLang="en-US" dirty="0"/>
                    </a:p>
                  </a:txBody>
                  <a:tcPr/>
                </a:tc>
              </a:tr>
              <a:tr h="430645">
                <a:tc>
                  <a:txBody>
                    <a:bodyPr/>
                    <a:lstStyle/>
                    <a:p>
                      <a:r>
                        <a:rPr kumimoji="1" lang="ja-JP" altLang="en-US" dirty="0" smtClean="0"/>
                        <a:t>シェーマ</a:t>
                      </a:r>
                      <a:endParaRPr kumimoji="1" lang="ja-JP" altLang="en-US" dirty="0"/>
                    </a:p>
                  </a:txBody>
                  <a:tcPr/>
                </a:tc>
                <a:tc>
                  <a:txBody>
                    <a:bodyPr/>
                    <a:lstStyle/>
                    <a:p>
                      <a:endParaRPr kumimoji="1" lang="ja-JP" altLang="en-US"/>
                    </a:p>
                  </a:txBody>
                  <a:tcPr/>
                </a:tc>
              </a:tr>
              <a:tr h="430645">
                <a:tc>
                  <a:txBody>
                    <a:bodyPr/>
                    <a:lstStyle/>
                    <a:p>
                      <a:r>
                        <a:rPr kumimoji="1" lang="ja-JP" altLang="en-US" dirty="0" smtClean="0"/>
                        <a:t>研究目的</a:t>
                      </a:r>
                      <a:endParaRPr kumimoji="1" lang="ja-JP" altLang="en-US" dirty="0"/>
                    </a:p>
                  </a:txBody>
                  <a:tcPr/>
                </a:tc>
                <a:tc>
                  <a:txBody>
                    <a:bodyPr/>
                    <a:lstStyle/>
                    <a:p>
                      <a:endParaRPr kumimoji="1" lang="ja-JP" altLang="en-US"/>
                    </a:p>
                  </a:txBody>
                  <a:tcPr/>
                </a:tc>
              </a:tr>
              <a:tr h="430645">
                <a:tc>
                  <a:txBody>
                    <a:bodyPr/>
                    <a:lstStyle/>
                    <a:p>
                      <a:r>
                        <a:rPr kumimoji="1" lang="ja-JP" altLang="en-US" dirty="0" smtClean="0"/>
                        <a:t>研究期間</a:t>
                      </a:r>
                      <a:endParaRPr kumimoji="1" lang="ja-JP" altLang="en-US" dirty="0"/>
                    </a:p>
                  </a:txBody>
                  <a:tcPr/>
                </a:tc>
                <a:tc>
                  <a:txBody>
                    <a:bodyPr/>
                    <a:lstStyle/>
                    <a:p>
                      <a:endParaRPr kumimoji="1" lang="ja-JP" altLang="en-US"/>
                    </a:p>
                  </a:txBody>
                  <a:tcPr/>
                </a:tc>
              </a:tr>
              <a:tr h="430645">
                <a:tc>
                  <a:txBody>
                    <a:bodyPr/>
                    <a:lstStyle/>
                    <a:p>
                      <a:r>
                        <a:rPr kumimoji="1" lang="ja-JP" altLang="en-US" dirty="0" smtClean="0"/>
                        <a:t>評価項目</a:t>
                      </a:r>
                      <a:endParaRPr kumimoji="1" lang="ja-JP" altLang="en-US" dirty="0"/>
                    </a:p>
                  </a:txBody>
                  <a:tcPr/>
                </a:tc>
                <a:tc>
                  <a:txBody>
                    <a:bodyPr/>
                    <a:lstStyle/>
                    <a:p>
                      <a:endParaRPr kumimoji="1" lang="ja-JP" altLang="en-US"/>
                    </a:p>
                  </a:txBody>
                  <a:tcPr/>
                </a:tc>
              </a:tr>
              <a:tr h="430645">
                <a:tc>
                  <a:txBody>
                    <a:bodyPr/>
                    <a:lstStyle/>
                    <a:p>
                      <a:r>
                        <a:rPr kumimoji="1" lang="ja-JP" altLang="en-US" dirty="0" smtClean="0"/>
                        <a:t>適格基準</a:t>
                      </a:r>
                      <a:endParaRPr kumimoji="1" lang="ja-JP" altLang="en-US" dirty="0"/>
                    </a:p>
                  </a:txBody>
                  <a:tcPr/>
                </a:tc>
                <a:tc>
                  <a:txBody>
                    <a:bodyPr/>
                    <a:lstStyle/>
                    <a:p>
                      <a:endParaRPr kumimoji="1" lang="ja-JP" altLang="en-US"/>
                    </a:p>
                  </a:txBody>
                  <a:tcPr/>
                </a:tc>
              </a:tr>
              <a:tr h="430645">
                <a:tc>
                  <a:txBody>
                    <a:bodyPr/>
                    <a:lstStyle/>
                    <a:p>
                      <a:r>
                        <a:rPr kumimoji="1" lang="ja-JP" altLang="en-US" dirty="0" smtClean="0"/>
                        <a:t>目標症例数</a:t>
                      </a:r>
                      <a:endParaRPr kumimoji="1" lang="ja-JP" altLang="en-US" dirty="0"/>
                    </a:p>
                  </a:txBody>
                  <a:tcPr/>
                </a:tc>
                <a:tc>
                  <a:txBody>
                    <a:bodyPr/>
                    <a:lstStyle/>
                    <a:p>
                      <a:endParaRPr kumimoji="1" lang="ja-JP" altLang="en-US" dirty="0"/>
                    </a:p>
                  </a:txBody>
                  <a:tcPr/>
                </a:tc>
              </a:tr>
            </a:tbl>
          </a:graphicData>
        </a:graphic>
      </p:graphicFrame>
      <p:sp>
        <p:nvSpPr>
          <p:cNvPr id="8" name="テキスト ボックス 7"/>
          <p:cNvSpPr txBox="1"/>
          <p:nvPr/>
        </p:nvSpPr>
        <p:spPr>
          <a:xfrm>
            <a:off x="669636" y="1327855"/>
            <a:ext cx="3925455" cy="369332"/>
          </a:xfrm>
          <a:prstGeom prst="rect">
            <a:avLst/>
          </a:prstGeom>
          <a:noFill/>
        </p:spPr>
        <p:txBody>
          <a:bodyPr wrap="square" rtlCol="0">
            <a:spAutoFit/>
          </a:bodyPr>
          <a:lstStyle/>
          <a:p>
            <a:r>
              <a:rPr kumimoji="1" lang="ja-JP" altLang="en-US" dirty="0" smtClean="0"/>
              <a:t>＜プロトコル概要＞</a:t>
            </a:r>
            <a:endParaRPr kumimoji="1" lang="ja-JP" altLang="en-US" dirty="0"/>
          </a:p>
        </p:txBody>
      </p:sp>
      <p:sp>
        <p:nvSpPr>
          <p:cNvPr id="9" name="テキスト ボックス 8"/>
          <p:cNvSpPr txBox="1"/>
          <p:nvPr/>
        </p:nvSpPr>
        <p:spPr>
          <a:xfrm>
            <a:off x="5223164" y="1295589"/>
            <a:ext cx="3925455" cy="369332"/>
          </a:xfrm>
          <a:prstGeom prst="rect">
            <a:avLst/>
          </a:prstGeom>
          <a:noFill/>
        </p:spPr>
        <p:txBody>
          <a:bodyPr wrap="square" rtlCol="0">
            <a:spAutoFit/>
          </a:bodyPr>
          <a:lstStyle/>
          <a:p>
            <a:r>
              <a:rPr kumimoji="1" lang="ja-JP" altLang="en-US" dirty="0" smtClean="0"/>
              <a:t>＜リソースに関する情報＞</a:t>
            </a:r>
            <a:endParaRPr kumimoji="1" lang="ja-JP" altLang="en-US" dirty="0"/>
          </a:p>
        </p:txBody>
      </p:sp>
      <p:sp>
        <p:nvSpPr>
          <p:cNvPr id="10" name="テキスト ボックス 9"/>
          <p:cNvSpPr txBox="1"/>
          <p:nvPr/>
        </p:nvSpPr>
        <p:spPr>
          <a:xfrm>
            <a:off x="669636" y="5710019"/>
            <a:ext cx="4479637" cy="646331"/>
          </a:xfrm>
          <a:prstGeom prst="rect">
            <a:avLst/>
          </a:prstGeom>
          <a:noFill/>
        </p:spPr>
        <p:txBody>
          <a:bodyPr wrap="square" rtlCol="0">
            <a:spAutoFit/>
          </a:bodyPr>
          <a:lstStyle/>
          <a:p>
            <a:r>
              <a:rPr kumimoji="1" lang="ja-JP" altLang="en-US" dirty="0" smtClean="0"/>
              <a:t>概算見積のために必要な情報について、整理をする</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723299951"/>
              </p:ext>
            </p:extLst>
          </p:nvPr>
        </p:nvGraphicFramePr>
        <p:xfrm>
          <a:off x="4936837" y="1697187"/>
          <a:ext cx="3865418" cy="4934755"/>
        </p:xfrm>
        <a:graphic>
          <a:graphicData uri="http://schemas.openxmlformats.org/drawingml/2006/table">
            <a:tbl>
              <a:tblPr firstRow="1" bandRow="1">
                <a:tableStyleId>{E8B1032C-EA38-4F05-BA0D-38AFFFC7BED3}</a:tableStyleId>
              </a:tblPr>
              <a:tblGrid>
                <a:gridCol w="1953325"/>
                <a:gridCol w="1912093"/>
              </a:tblGrid>
              <a:tr h="430645">
                <a:tc>
                  <a:txBody>
                    <a:bodyPr/>
                    <a:lstStyle/>
                    <a:p>
                      <a:r>
                        <a:rPr kumimoji="1" lang="ja-JP" altLang="en-US" dirty="0" smtClean="0"/>
                        <a:t>項目</a:t>
                      </a:r>
                      <a:endParaRPr kumimoji="1" lang="ja-JP" altLang="en-US" dirty="0"/>
                    </a:p>
                  </a:txBody>
                  <a:tcPr/>
                </a:tc>
                <a:tc>
                  <a:txBody>
                    <a:bodyPr/>
                    <a:lstStyle/>
                    <a:p>
                      <a:r>
                        <a:rPr kumimoji="1" lang="ja-JP" altLang="en-US" dirty="0" smtClean="0"/>
                        <a:t>概要</a:t>
                      </a:r>
                      <a:endParaRPr kumimoji="1" lang="ja-JP" altLang="en-US" dirty="0"/>
                    </a:p>
                  </a:txBody>
                  <a:tcPr/>
                </a:tc>
              </a:tr>
              <a:tr h="430645">
                <a:tc>
                  <a:txBody>
                    <a:bodyPr/>
                    <a:lstStyle/>
                    <a:p>
                      <a:r>
                        <a:rPr kumimoji="1" lang="ja-JP" altLang="en-US" dirty="0" smtClean="0"/>
                        <a:t>施設</a:t>
                      </a:r>
                      <a:endParaRPr kumimoji="1" lang="ja-JP" altLang="en-US" dirty="0"/>
                    </a:p>
                  </a:txBody>
                  <a:tcPr>
                    <a:solidFill>
                      <a:schemeClr val="accent6">
                        <a:lumMod val="20000"/>
                        <a:lumOff val="80000"/>
                      </a:schemeClr>
                    </a:solidFill>
                  </a:tcPr>
                </a:tc>
                <a:tc>
                  <a:txBody>
                    <a:bodyPr/>
                    <a:lstStyle/>
                    <a:p>
                      <a:r>
                        <a:rPr kumimoji="1" lang="ja-JP" altLang="en-US" dirty="0" smtClean="0"/>
                        <a:t>数、地域</a:t>
                      </a:r>
                      <a:endParaRPr kumimoji="1" lang="ja-JP" altLang="en-US" dirty="0"/>
                    </a:p>
                  </a:txBody>
                  <a:tcPr>
                    <a:solidFill>
                      <a:schemeClr val="accent6">
                        <a:lumMod val="20000"/>
                        <a:lumOff val="80000"/>
                      </a:schemeClr>
                    </a:solidFill>
                  </a:tcPr>
                </a:tc>
              </a:tr>
              <a:tr h="430645">
                <a:tc>
                  <a:txBody>
                    <a:bodyPr/>
                    <a:lstStyle/>
                    <a:p>
                      <a:r>
                        <a:rPr kumimoji="1" lang="ja-JP" altLang="en-US" dirty="0" smtClean="0"/>
                        <a:t>モニタリング</a:t>
                      </a:r>
                      <a:endParaRPr kumimoji="1" lang="ja-JP" altLang="en-US" dirty="0"/>
                    </a:p>
                  </a:txBody>
                  <a:tcPr/>
                </a:tc>
                <a:tc>
                  <a:txBody>
                    <a:bodyPr/>
                    <a:lstStyle/>
                    <a:p>
                      <a:r>
                        <a:rPr kumimoji="1" lang="ja-JP" altLang="en-US" dirty="0" smtClean="0"/>
                        <a:t>体制</a:t>
                      </a:r>
                      <a:endParaRPr kumimoji="1" lang="ja-JP" altLang="en-US" dirty="0"/>
                    </a:p>
                  </a:txBody>
                  <a:tcPr/>
                </a:tc>
              </a:tr>
              <a:tr h="430645">
                <a:tc>
                  <a:txBody>
                    <a:bodyPr/>
                    <a:lstStyle/>
                    <a:p>
                      <a:r>
                        <a:rPr kumimoji="1" lang="ja-JP" altLang="en-US" dirty="0" smtClean="0"/>
                        <a:t>監査</a:t>
                      </a:r>
                      <a:endParaRPr kumimoji="1" lang="ja-JP" altLang="en-US" dirty="0"/>
                    </a:p>
                  </a:txBody>
                  <a:tcPr>
                    <a:solidFill>
                      <a:schemeClr val="accent6">
                        <a:lumMod val="20000"/>
                        <a:lumOff val="80000"/>
                      </a:schemeClr>
                    </a:solidFill>
                  </a:tcPr>
                </a:tc>
                <a:tc>
                  <a:txBody>
                    <a:bodyPr/>
                    <a:lstStyle/>
                    <a:p>
                      <a:r>
                        <a:rPr kumimoji="1" lang="ja-JP" altLang="en-US" dirty="0" smtClean="0"/>
                        <a:t>体制（有無）</a:t>
                      </a:r>
                      <a:endParaRPr kumimoji="1" lang="ja-JP" altLang="en-US" dirty="0"/>
                    </a:p>
                  </a:txBody>
                  <a:tcPr>
                    <a:solidFill>
                      <a:schemeClr val="accent6">
                        <a:lumMod val="20000"/>
                        <a:lumOff val="80000"/>
                      </a:schemeClr>
                    </a:solidFill>
                  </a:tcPr>
                </a:tc>
              </a:tr>
              <a:tr h="430645">
                <a:tc>
                  <a:txBody>
                    <a:bodyPr/>
                    <a:lstStyle/>
                    <a:p>
                      <a:r>
                        <a:rPr kumimoji="1" lang="ja-JP" altLang="en-US" dirty="0" smtClean="0"/>
                        <a:t>症例報告書</a:t>
                      </a:r>
                      <a:endParaRPr kumimoji="1" lang="ja-JP" altLang="en-US" dirty="0"/>
                    </a:p>
                  </a:txBody>
                  <a:tcPr/>
                </a:tc>
                <a:tc>
                  <a:txBody>
                    <a:bodyPr/>
                    <a:lstStyle/>
                    <a:p>
                      <a:r>
                        <a:rPr kumimoji="1" lang="ja-JP" altLang="en-US" dirty="0" smtClean="0"/>
                        <a:t>紙か電子か</a:t>
                      </a:r>
                      <a:endParaRPr kumimoji="1" lang="ja-JP" altLang="en-US" dirty="0"/>
                    </a:p>
                  </a:txBody>
                  <a:tcPr/>
                </a:tc>
              </a:tr>
              <a:tr h="430645">
                <a:tc>
                  <a:txBody>
                    <a:bodyPr/>
                    <a:lstStyle/>
                    <a:p>
                      <a:r>
                        <a:rPr kumimoji="1" lang="ja-JP" altLang="en-US" dirty="0" smtClean="0"/>
                        <a:t>データマネジメント</a:t>
                      </a:r>
                      <a:endParaRPr kumimoji="1" lang="ja-JP" altLang="en-US" dirty="0"/>
                    </a:p>
                  </a:txBody>
                  <a:tcPr>
                    <a:solidFill>
                      <a:schemeClr val="accent6">
                        <a:lumMod val="20000"/>
                        <a:lumOff val="80000"/>
                      </a:schemeClr>
                    </a:solidFill>
                  </a:tcPr>
                </a:tc>
                <a:tc>
                  <a:txBody>
                    <a:bodyPr/>
                    <a:lstStyle/>
                    <a:p>
                      <a:r>
                        <a:rPr kumimoji="1" lang="ja-JP" altLang="en-US" dirty="0" smtClean="0"/>
                        <a:t>委託有無</a:t>
                      </a:r>
                      <a:endParaRPr kumimoji="1" lang="en-US" altLang="ja-JP" dirty="0" smtClean="0"/>
                    </a:p>
                  </a:txBody>
                  <a:tcPr>
                    <a:solidFill>
                      <a:schemeClr val="accent6">
                        <a:lumMod val="20000"/>
                        <a:lumOff val="80000"/>
                      </a:schemeClr>
                    </a:solidFill>
                  </a:tcPr>
                </a:tc>
              </a:tr>
              <a:tr h="430645">
                <a:tc>
                  <a:txBody>
                    <a:bodyPr/>
                    <a:lstStyle/>
                    <a:p>
                      <a:r>
                        <a:rPr kumimoji="1" lang="ja-JP" altLang="en-US" dirty="0" smtClean="0"/>
                        <a:t>統計</a:t>
                      </a:r>
                      <a:endParaRPr kumimoji="1" lang="ja-JP" altLang="en-US" dirty="0"/>
                    </a:p>
                  </a:txBody>
                  <a:tcPr/>
                </a:tc>
                <a:tc>
                  <a:txBody>
                    <a:bodyPr/>
                    <a:lstStyle/>
                    <a:p>
                      <a:r>
                        <a:rPr kumimoji="1" lang="ja-JP" altLang="en-US" dirty="0" smtClean="0"/>
                        <a:t>委託有無</a:t>
                      </a:r>
                      <a:endParaRPr kumimoji="1" lang="ja-JP" altLang="en-US" dirty="0"/>
                    </a:p>
                  </a:txBody>
                  <a:tcPr/>
                </a:tc>
              </a:tr>
              <a:tr h="430645">
                <a:tc>
                  <a:txBody>
                    <a:bodyPr/>
                    <a:lstStyle/>
                    <a:p>
                      <a:r>
                        <a:rPr kumimoji="1" lang="ja-JP" altLang="en-US" dirty="0" smtClean="0"/>
                        <a:t>臨床検査</a:t>
                      </a:r>
                      <a:endParaRPr kumimoji="1" lang="ja-JP" altLang="en-US" dirty="0"/>
                    </a:p>
                  </a:txBody>
                  <a:tcPr>
                    <a:solidFill>
                      <a:schemeClr val="accent6">
                        <a:lumMod val="20000"/>
                        <a:lumOff val="80000"/>
                      </a:schemeClr>
                    </a:solidFill>
                  </a:tcPr>
                </a:tc>
                <a:tc>
                  <a:txBody>
                    <a:bodyPr/>
                    <a:lstStyle/>
                    <a:p>
                      <a:r>
                        <a:rPr kumimoji="1" lang="ja-JP" altLang="en-US" dirty="0" smtClean="0"/>
                        <a:t>中央測定するかどうか</a:t>
                      </a:r>
                      <a:endParaRPr kumimoji="1" lang="ja-JP" altLang="en-US" dirty="0"/>
                    </a:p>
                  </a:txBody>
                  <a:tcPr>
                    <a:solidFill>
                      <a:schemeClr val="accent6">
                        <a:lumMod val="20000"/>
                        <a:lumOff val="80000"/>
                      </a:schemeClr>
                    </a:solidFill>
                  </a:tcPr>
                </a:tc>
              </a:tr>
              <a:tr h="430645">
                <a:tc>
                  <a:txBody>
                    <a:bodyPr/>
                    <a:lstStyle/>
                    <a:p>
                      <a:r>
                        <a:rPr kumimoji="1" lang="en-US" altLang="ja-JP" dirty="0" smtClean="0"/>
                        <a:t>CRC</a:t>
                      </a:r>
                      <a:endParaRPr kumimoji="1" lang="ja-JP" altLang="en-US" dirty="0"/>
                    </a:p>
                  </a:txBody>
                  <a:tcPr>
                    <a:solidFill>
                      <a:schemeClr val="bg1"/>
                    </a:solidFill>
                  </a:tcPr>
                </a:tc>
                <a:tc>
                  <a:txBody>
                    <a:bodyPr/>
                    <a:lstStyle/>
                    <a:p>
                      <a:r>
                        <a:rPr kumimoji="1" lang="ja-JP" altLang="en-US" dirty="0" smtClean="0"/>
                        <a:t>利用有無</a:t>
                      </a:r>
                      <a:endParaRPr kumimoji="1" lang="ja-JP" altLang="en-US" dirty="0"/>
                    </a:p>
                  </a:txBody>
                  <a:tcPr>
                    <a:solidFill>
                      <a:schemeClr val="bg1"/>
                    </a:solidFill>
                  </a:tcPr>
                </a:tc>
              </a:tr>
              <a:tr h="430645">
                <a:tc>
                  <a:txBody>
                    <a:bodyPr/>
                    <a:lstStyle/>
                    <a:p>
                      <a:r>
                        <a:rPr kumimoji="1" lang="ja-JP" altLang="en-US" dirty="0" smtClean="0"/>
                        <a:t>論文</a:t>
                      </a:r>
                      <a:endParaRPr kumimoji="1" lang="ja-JP" altLang="en-US" dirty="0"/>
                    </a:p>
                  </a:txBody>
                  <a:tcPr>
                    <a:solidFill>
                      <a:schemeClr val="accent6">
                        <a:lumMod val="20000"/>
                        <a:lumOff val="80000"/>
                      </a:schemeClr>
                    </a:solidFill>
                  </a:tcPr>
                </a:tc>
                <a:tc>
                  <a:txBody>
                    <a:bodyPr/>
                    <a:lstStyle/>
                    <a:p>
                      <a:r>
                        <a:rPr kumimoji="1" lang="ja-JP" altLang="en-US" dirty="0" smtClean="0"/>
                        <a:t>ライティング利用有無</a:t>
                      </a:r>
                      <a:endParaRPr kumimoji="1" lang="ja-JP" altLang="en-US" dirty="0"/>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1561887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5.</a:t>
            </a:r>
            <a:r>
              <a:rPr lang="ja-JP" altLang="en-US" dirty="0"/>
              <a:t>概算</a:t>
            </a:r>
            <a:r>
              <a:rPr lang="ja-JP" altLang="en-US" dirty="0" smtClean="0"/>
              <a:t>見積</a:t>
            </a:r>
            <a:r>
              <a:rPr lang="en-US" altLang="ja-JP" dirty="0" smtClean="0"/>
              <a:t>〜</a:t>
            </a:r>
            <a:r>
              <a:rPr lang="ja-JP" altLang="en-US" dirty="0" smtClean="0"/>
              <a:t>見積の種類と実施時期</a:t>
            </a:r>
            <a:endParaRPr kumimoji="1" lang="ja-JP" altLang="en-US" dirty="0"/>
          </a:p>
        </p:txBody>
      </p:sp>
      <p:sp>
        <p:nvSpPr>
          <p:cNvPr id="3" name="コンテンツ プレースホルダー 2"/>
          <p:cNvSpPr>
            <a:spLocks noGrp="1"/>
          </p:cNvSpPr>
          <p:nvPr>
            <p:ph idx="1"/>
          </p:nvPr>
        </p:nvSpPr>
        <p:spPr>
          <a:xfrm>
            <a:off x="457200" y="1600201"/>
            <a:ext cx="8229600" cy="551328"/>
          </a:xfrm>
        </p:spPr>
        <p:txBody>
          <a:bodyPr>
            <a:normAutofit/>
          </a:bodyPr>
          <a:lstStyle/>
          <a:p>
            <a:pPr marL="0" indent="0">
              <a:buNone/>
            </a:pPr>
            <a:r>
              <a:rPr lang="ja-JP" altLang="en-US" dirty="0" smtClean="0"/>
              <a:t>臨床</a:t>
            </a:r>
            <a:r>
              <a:rPr lang="ja-JP" altLang="en-US" dirty="0"/>
              <a:t>研究に必要な</a:t>
            </a:r>
            <a:r>
              <a:rPr lang="ja-JP" altLang="en-US" dirty="0" smtClean="0"/>
              <a:t>費用を見積もる（見積予算）</a:t>
            </a:r>
            <a:endParaRPr lang="en-US" altLang="ja-JP"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29</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2402009219"/>
              </p:ext>
            </p:extLst>
          </p:nvPr>
        </p:nvGraphicFramePr>
        <p:xfrm>
          <a:off x="295834" y="2136593"/>
          <a:ext cx="8565779" cy="3388359"/>
        </p:xfrm>
        <a:graphic>
          <a:graphicData uri="http://schemas.openxmlformats.org/drawingml/2006/table">
            <a:tbl>
              <a:tblPr firstRow="1" bandRow="1">
                <a:tableStyleId>{5940675A-B579-460E-94D1-54222C63F5DA}</a:tableStyleId>
              </a:tblPr>
              <a:tblGrid>
                <a:gridCol w="1352491"/>
                <a:gridCol w="5989604"/>
                <a:gridCol w="1223684"/>
              </a:tblGrid>
              <a:tr h="370840">
                <a:tc>
                  <a:txBody>
                    <a:bodyPr/>
                    <a:lstStyle/>
                    <a:p>
                      <a:r>
                        <a:rPr kumimoji="1" lang="ja-JP" altLang="en-US" dirty="0" smtClean="0"/>
                        <a:t>クラス</a:t>
                      </a:r>
                      <a:endParaRPr kumimoji="1" lang="ja-JP" altLang="en-US" dirty="0"/>
                    </a:p>
                  </a:txBody>
                  <a:tcPr/>
                </a:tc>
                <a:tc>
                  <a:txBody>
                    <a:bodyPr/>
                    <a:lstStyle/>
                    <a:p>
                      <a:r>
                        <a:rPr kumimoji="1" lang="ja-JP" altLang="en-US" dirty="0" smtClean="0"/>
                        <a:t>内容</a:t>
                      </a:r>
                      <a:endParaRPr kumimoji="1" lang="ja-JP" altLang="en-US" dirty="0"/>
                    </a:p>
                  </a:txBody>
                  <a:tcPr/>
                </a:tc>
                <a:tc>
                  <a:txBody>
                    <a:bodyPr/>
                    <a:lstStyle/>
                    <a:p>
                      <a:r>
                        <a:rPr kumimoji="1" lang="ja-JP" altLang="en-US" dirty="0" smtClean="0"/>
                        <a:t>見積精度</a:t>
                      </a:r>
                      <a:endParaRPr kumimoji="1" lang="ja-JP" altLang="en-US" dirty="0"/>
                    </a:p>
                  </a:txBody>
                  <a:tcPr/>
                </a:tc>
              </a:tr>
              <a:tr h="370840">
                <a:tc>
                  <a:txBody>
                    <a:bodyPr/>
                    <a:lstStyle/>
                    <a:p>
                      <a:r>
                        <a:rPr kumimoji="1" lang="ja-JP" altLang="en-US" dirty="0" smtClean="0"/>
                        <a:t>超概算見積（</a:t>
                      </a:r>
                      <a:r>
                        <a:rPr kumimoji="1" lang="en-US" altLang="ja-JP" dirty="0" smtClean="0"/>
                        <a:t>OME</a:t>
                      </a:r>
                      <a:r>
                        <a:rPr kumimoji="1" lang="ja-JP" altLang="en-US" dirty="0" smtClean="0"/>
                        <a:t>）</a:t>
                      </a:r>
                      <a:endParaRPr kumimoji="1" lang="ja-JP" altLang="en-US" dirty="0"/>
                    </a:p>
                  </a:txBody>
                  <a:tcPr/>
                </a:tc>
                <a:tc>
                  <a:txBody>
                    <a:bodyPr/>
                    <a:lstStyle/>
                    <a:p>
                      <a:r>
                        <a:rPr kumimoji="1" lang="en-US" altLang="ja-JP" dirty="0" smtClean="0"/>
                        <a:t>OME</a:t>
                      </a:r>
                      <a:r>
                        <a:rPr kumimoji="1" lang="ja-JP" altLang="en-US" dirty="0" smtClean="0"/>
                        <a:t>（</a:t>
                      </a:r>
                      <a:r>
                        <a:rPr kumimoji="1" lang="en-US" altLang="ja-JP" dirty="0" smtClean="0"/>
                        <a:t>Order</a:t>
                      </a:r>
                      <a:r>
                        <a:rPr kumimoji="1" lang="ja-JP" altLang="en-US" dirty="0" smtClean="0"/>
                        <a:t> </a:t>
                      </a:r>
                      <a:r>
                        <a:rPr kumimoji="1" lang="en-US" altLang="ja-JP" dirty="0" smtClean="0"/>
                        <a:t>of</a:t>
                      </a:r>
                      <a:r>
                        <a:rPr kumimoji="1" lang="ja-JP" altLang="en-US" dirty="0" smtClean="0"/>
                        <a:t> </a:t>
                      </a:r>
                      <a:r>
                        <a:rPr kumimoji="1" lang="en-US" altLang="ja-JP" dirty="0" smtClean="0"/>
                        <a:t>Magnitude</a:t>
                      </a:r>
                      <a:r>
                        <a:rPr kumimoji="1" lang="ja-JP" altLang="en-US" dirty="0" smtClean="0"/>
                        <a:t> </a:t>
                      </a:r>
                      <a:r>
                        <a:rPr kumimoji="1" lang="en-US" altLang="ja-JP" dirty="0" smtClean="0"/>
                        <a:t>Estimate</a:t>
                      </a:r>
                      <a:r>
                        <a:rPr kumimoji="1" lang="ja-JP" altLang="en-US" dirty="0" smtClean="0"/>
                        <a:t>）は詳細な研究計画がない段階で実施する見積。計画の経済性分析を目的とし過去実績等からの類推見積法により実施する。</a:t>
                      </a:r>
                      <a:endParaRPr kumimoji="1" lang="ja-JP" altLang="en-US" dirty="0"/>
                    </a:p>
                  </a:txBody>
                  <a:tcPr/>
                </a:tc>
                <a:tc>
                  <a:txBody>
                    <a:bodyPr/>
                    <a:lstStyle/>
                    <a:p>
                      <a:r>
                        <a:rPr kumimoji="1" lang="en-US" altLang="ja-JP" dirty="0" smtClean="0"/>
                        <a:t>±20~30%</a:t>
                      </a:r>
                      <a:endParaRPr kumimoji="1" lang="ja-JP" altLang="en-US" dirty="0"/>
                    </a:p>
                  </a:txBody>
                  <a:tcPr/>
                </a:tc>
              </a:tr>
              <a:tr h="370840">
                <a:tc>
                  <a:txBody>
                    <a:bodyPr/>
                    <a:lstStyle/>
                    <a:p>
                      <a:r>
                        <a:rPr kumimoji="1" lang="ja-JP" altLang="en-US" dirty="0" smtClean="0"/>
                        <a:t>概算見積（</a:t>
                      </a:r>
                      <a:r>
                        <a:rPr kumimoji="1" lang="en-US" altLang="ja-JP" dirty="0" smtClean="0"/>
                        <a:t>PCE</a:t>
                      </a:r>
                      <a:r>
                        <a:rPr kumimoji="1" lang="ja-JP" altLang="en-US" dirty="0" smtClean="0"/>
                        <a:t>）</a:t>
                      </a:r>
                      <a:endParaRPr kumimoji="1" lang="ja-JP" altLang="en-US" dirty="0"/>
                    </a:p>
                  </a:txBody>
                  <a:tcPr/>
                </a:tc>
                <a:tc>
                  <a:txBody>
                    <a:bodyPr/>
                    <a:lstStyle/>
                    <a:p>
                      <a:r>
                        <a:rPr kumimoji="1" lang="en-US" altLang="ja-JP" dirty="0" smtClean="0"/>
                        <a:t>PCE</a:t>
                      </a:r>
                      <a:r>
                        <a:rPr kumimoji="1" lang="ja-JP" altLang="en-US" dirty="0" smtClean="0"/>
                        <a:t>（</a:t>
                      </a:r>
                      <a:r>
                        <a:rPr kumimoji="1" lang="en-US" altLang="ja-JP" dirty="0" smtClean="0"/>
                        <a:t>Preliminary</a:t>
                      </a:r>
                      <a:r>
                        <a:rPr kumimoji="1" lang="ja-JP" altLang="en-US" dirty="0" smtClean="0"/>
                        <a:t> </a:t>
                      </a:r>
                      <a:r>
                        <a:rPr kumimoji="1" lang="en-US" altLang="ja-JP" dirty="0" smtClean="0"/>
                        <a:t>Cost</a:t>
                      </a:r>
                      <a:r>
                        <a:rPr kumimoji="1" lang="ja-JP" altLang="en-US" dirty="0" smtClean="0"/>
                        <a:t> </a:t>
                      </a:r>
                      <a:r>
                        <a:rPr kumimoji="1" lang="en-US" altLang="ja-JP" dirty="0" smtClean="0"/>
                        <a:t>Estimation</a:t>
                      </a:r>
                      <a:r>
                        <a:rPr kumimoji="1" lang="ja-JP" altLang="en-US" dirty="0" smtClean="0"/>
                        <a:t>）は研究計画骨子が作成された段階で実施する見積。予算承認を目的としモデルを用いた係数積算法により実施する。</a:t>
                      </a:r>
                      <a:endParaRPr kumimoji="1" lang="ja-JP"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±10~20%</a:t>
                      </a:r>
                      <a:endParaRPr kumimoji="1" lang="ja-JP" altLang="en-US" dirty="0" smtClean="0"/>
                    </a:p>
                  </a:txBody>
                  <a:tcPr/>
                </a:tc>
              </a:tr>
              <a:tr h="370840">
                <a:tc>
                  <a:txBody>
                    <a:bodyPr/>
                    <a:lstStyle/>
                    <a:p>
                      <a:r>
                        <a:rPr kumimoji="1" lang="ja-JP" altLang="en-US" dirty="0" smtClean="0"/>
                        <a:t>詳細見積</a:t>
                      </a:r>
                      <a:endParaRPr kumimoji="1" lang="en-US" altLang="ja-JP" dirty="0" smtClean="0"/>
                    </a:p>
                    <a:p>
                      <a:r>
                        <a:rPr kumimoji="1" lang="ja-JP" altLang="en-US" dirty="0" smtClean="0"/>
                        <a:t>（</a:t>
                      </a:r>
                      <a:r>
                        <a:rPr kumimoji="1" lang="en-US" altLang="ja-JP" dirty="0" smtClean="0"/>
                        <a:t>DCE</a:t>
                      </a:r>
                      <a:r>
                        <a:rPr kumimoji="1" lang="ja-JP" altLang="en-US" dirty="0" smtClean="0"/>
                        <a:t>）</a:t>
                      </a:r>
                      <a:endParaRPr kumimoji="1" lang="ja-JP" altLang="en-US" dirty="0"/>
                    </a:p>
                  </a:txBody>
                  <a:tcPr/>
                </a:tc>
                <a:tc>
                  <a:txBody>
                    <a:bodyPr/>
                    <a:lstStyle/>
                    <a:p>
                      <a:r>
                        <a:rPr kumimoji="1" lang="en-US" altLang="ja-JP" dirty="0" smtClean="0"/>
                        <a:t>DEC</a:t>
                      </a:r>
                      <a:r>
                        <a:rPr kumimoji="1" lang="ja-JP" altLang="en-US" dirty="0" smtClean="0"/>
                        <a:t>（</a:t>
                      </a:r>
                      <a:r>
                        <a:rPr kumimoji="1" lang="en-US" altLang="ja-JP" dirty="0" smtClean="0"/>
                        <a:t>Definitive</a:t>
                      </a:r>
                      <a:r>
                        <a:rPr kumimoji="1" lang="ja-JP" altLang="en-US" dirty="0" smtClean="0"/>
                        <a:t> </a:t>
                      </a:r>
                      <a:r>
                        <a:rPr kumimoji="1" lang="en-US" altLang="ja-JP" dirty="0" smtClean="0"/>
                        <a:t>Cost</a:t>
                      </a:r>
                      <a:r>
                        <a:rPr kumimoji="1" lang="ja-JP" altLang="en-US" dirty="0" smtClean="0"/>
                        <a:t> </a:t>
                      </a:r>
                      <a:r>
                        <a:rPr kumimoji="1" lang="en-US" altLang="ja-JP" dirty="0" smtClean="0"/>
                        <a:t>Estimate</a:t>
                      </a:r>
                      <a:r>
                        <a:rPr kumimoji="1" lang="ja-JP" altLang="en-US" dirty="0" smtClean="0"/>
                        <a:t>）は、研究計画が確定した段階で実施する見積。競争入札を目的とし単価、数量等による積上積算法により実施する。</a:t>
                      </a:r>
                      <a:endParaRPr kumimoji="1" lang="en-US" altLang="ja-JP" dirty="0" smtClean="0"/>
                    </a:p>
                    <a:p>
                      <a:r>
                        <a:rPr kumimoji="1" lang="en-US" altLang="ja-JP" dirty="0" smtClean="0"/>
                        <a:t>DCE</a:t>
                      </a:r>
                      <a:r>
                        <a:rPr kumimoji="1" lang="ja-JP" altLang="en-US" dirty="0" smtClean="0"/>
                        <a:t>は、研究遂行中の中間評価にも用いる。</a:t>
                      </a:r>
                      <a:endParaRPr kumimoji="1" lang="ja-JP"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±5~10%</a:t>
                      </a:r>
                      <a:endParaRPr kumimoji="1" lang="ja-JP" altLang="en-US" dirty="0" smtClean="0"/>
                    </a:p>
                  </a:txBody>
                  <a:tcPr/>
                </a:tc>
              </a:tr>
            </a:tbl>
          </a:graphicData>
        </a:graphic>
      </p:graphicFrame>
      <p:sp>
        <p:nvSpPr>
          <p:cNvPr id="8" name="コンテンツ プレースホルダー 2"/>
          <p:cNvSpPr txBox="1">
            <a:spLocks/>
          </p:cNvSpPr>
          <p:nvPr/>
        </p:nvSpPr>
        <p:spPr>
          <a:xfrm>
            <a:off x="457200" y="5592188"/>
            <a:ext cx="7126941" cy="8489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dirty="0"/>
              <a:t>目指す品質</a:t>
            </a:r>
            <a:r>
              <a:rPr lang="ja-JP" altLang="en-US" dirty="0" smtClean="0"/>
              <a:t>と見積予算</a:t>
            </a:r>
            <a:r>
              <a:rPr lang="ja-JP" altLang="en-US" dirty="0"/>
              <a:t>がマッチしているかどうかをチェックする</a:t>
            </a:r>
          </a:p>
        </p:txBody>
      </p:sp>
    </p:spTree>
    <p:extLst>
      <p:ext uri="{BB962C8B-B14F-4D97-AF65-F5344CB8AC3E}">
        <p14:creationId xmlns:p14="http://schemas.microsoft.com/office/powerpoint/2010/main" val="2932829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本書の学習目標</a:t>
            </a:r>
          </a:p>
        </p:txBody>
      </p:sp>
      <p:sp>
        <p:nvSpPr>
          <p:cNvPr id="3" name="コンテンツ プレースホルダー 2"/>
          <p:cNvSpPr>
            <a:spLocks noGrp="1"/>
          </p:cNvSpPr>
          <p:nvPr>
            <p:ph idx="1"/>
          </p:nvPr>
        </p:nvSpPr>
        <p:spPr/>
        <p:txBody>
          <a:bodyPr>
            <a:normAutofit fontScale="92500" lnSpcReduction="10000"/>
          </a:bodyPr>
          <a:lstStyle/>
          <a:p>
            <a:r>
              <a:rPr lang="ja-JP" altLang="en-US" dirty="0"/>
              <a:t>臨床研究は疾患の</a:t>
            </a:r>
            <a:r>
              <a:rPr lang="ja-JP" altLang="en-US" dirty="0" smtClean="0"/>
              <a:t>征圧、予防</a:t>
            </a:r>
            <a:r>
              <a:rPr lang="ja-JP" altLang="en-US" dirty="0"/>
              <a:t>、</a:t>
            </a:r>
            <a:r>
              <a:rPr lang="en-US" altLang="ja-JP" dirty="0"/>
              <a:t>QOL</a:t>
            </a:r>
            <a:r>
              <a:rPr lang="ja-JP" altLang="en-US" dirty="0"/>
              <a:t>の</a:t>
            </a:r>
            <a:r>
              <a:rPr lang="ja-JP" altLang="en-US" dirty="0" smtClean="0"/>
              <a:t>改善など</a:t>
            </a:r>
            <a:r>
              <a:rPr lang="ja-JP" altLang="en-US" dirty="0"/>
              <a:t>を志向し、将来にわたる患者へ利益をもたらすことを目指す、人類共通の事業です</a:t>
            </a:r>
            <a:endParaRPr lang="en-US" altLang="ja-JP" dirty="0"/>
          </a:p>
          <a:p>
            <a:r>
              <a:rPr lang="ja-JP" altLang="en-US" dirty="0"/>
              <a:t>本書は、研究者・医師の方に向け、臨床上の課題（クリニカルクエスチョン）を解決し、確実にゴールに至るために、適切な実施計画を作成するガイドとなることを目指し、作成しました</a:t>
            </a:r>
            <a:endParaRPr lang="en-US" altLang="ja-JP" dirty="0"/>
          </a:p>
          <a:p>
            <a:r>
              <a:rPr lang="ja-JP" altLang="en-US" dirty="0"/>
              <a:t>本書の学習目標は、臨床研究の計画において、「適切なプロトコルドラフトの作成」「出口を見据えたフルプルトコル作成」におけるポイントを理解することです</a:t>
            </a:r>
            <a:endParaRPr lang="en-US" altLang="ja-JP"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3</a:t>
            </a:fld>
            <a:endParaRPr kumimoji="1" lang="ja-JP" altLang="en-US"/>
          </a:p>
        </p:txBody>
      </p:sp>
    </p:spTree>
    <p:extLst>
      <p:ext uri="{BB962C8B-B14F-4D97-AF65-F5344CB8AC3E}">
        <p14:creationId xmlns:p14="http://schemas.microsoft.com/office/powerpoint/2010/main" val="3369307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 </a:t>
            </a:r>
            <a:r>
              <a:rPr lang="ja-JP" altLang="en-US" dirty="0"/>
              <a:t>測定項目の</a:t>
            </a:r>
            <a:r>
              <a:rPr lang="ja-JP" altLang="en-US" dirty="0" smtClean="0"/>
              <a:t>決定</a:t>
            </a:r>
            <a:r>
              <a:rPr lang="en-US" altLang="ja-JP" dirty="0" smtClean="0"/>
              <a:t>〜</a:t>
            </a:r>
            <a:r>
              <a:rPr lang="ja-JP" altLang="en-US" dirty="0" smtClean="0"/>
              <a:t>データ</a:t>
            </a:r>
            <a:r>
              <a:rPr kumimoji="1" lang="ja-JP" altLang="en-US" dirty="0" smtClean="0"/>
              <a:t>項目の検討</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8A974761-06A9-8F4D-9620-3B53A640FCC1}" type="slidenum">
              <a:rPr kumimoji="1" lang="ja-JP" altLang="en-US" smtClean="0"/>
              <a:t>30</a:t>
            </a:fld>
            <a:endParaRPr kumimoji="1" lang="ja-JP" altLang="en-US"/>
          </a:p>
        </p:txBody>
      </p:sp>
      <p:sp>
        <p:nvSpPr>
          <p:cNvPr id="8" name="角丸四角形 7"/>
          <p:cNvSpPr/>
          <p:nvPr/>
        </p:nvSpPr>
        <p:spPr>
          <a:xfrm>
            <a:off x="313050" y="2790858"/>
            <a:ext cx="3619796" cy="7687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000" dirty="0"/>
              <a:t>評価項目</a:t>
            </a:r>
            <a:r>
              <a:rPr kumimoji="1" lang="en-US" altLang="ja-JP" sz="2000" dirty="0"/>
              <a:t>→</a:t>
            </a:r>
          </a:p>
          <a:p>
            <a:r>
              <a:rPr kumimoji="1" lang="ja-JP" altLang="en-US" sz="2000" dirty="0"/>
              <a:t>論文での図表イメージを作成</a:t>
            </a:r>
          </a:p>
        </p:txBody>
      </p:sp>
      <p:sp>
        <p:nvSpPr>
          <p:cNvPr id="9" name="角丸四角形 8"/>
          <p:cNvSpPr/>
          <p:nvPr/>
        </p:nvSpPr>
        <p:spPr>
          <a:xfrm>
            <a:off x="5067004" y="2640446"/>
            <a:ext cx="3502833" cy="103411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dirty="0"/>
              <a:t>測定項目</a:t>
            </a:r>
            <a:r>
              <a:rPr kumimoji="1" lang="en-US" altLang="ja-JP" sz="2000" dirty="0"/>
              <a:t>→</a:t>
            </a:r>
          </a:p>
          <a:p>
            <a:r>
              <a:rPr kumimoji="1" lang="ja-JP" altLang="en-US" sz="2000" dirty="0"/>
              <a:t>臨床試験の質を担保するための項目を設定</a:t>
            </a:r>
            <a:endParaRPr kumimoji="1" lang="en-US" altLang="ja-JP" sz="2000" dirty="0"/>
          </a:p>
        </p:txBody>
      </p:sp>
      <p:sp>
        <p:nvSpPr>
          <p:cNvPr id="10" name="テキスト ボックス 9"/>
          <p:cNvSpPr txBox="1"/>
          <p:nvPr/>
        </p:nvSpPr>
        <p:spPr>
          <a:xfrm>
            <a:off x="296341" y="3574301"/>
            <a:ext cx="3636505"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dirty="0"/>
              <a:t>例）</a:t>
            </a:r>
            <a:r>
              <a:rPr kumimoji="1" lang="ja-JP" altLang="en-US" u="sng" dirty="0"/>
              <a:t>抗腫瘍薬の臨床評価</a:t>
            </a:r>
            <a:endParaRPr kumimoji="1" lang="en-US" altLang="ja-JP" u="sng" dirty="0"/>
          </a:p>
          <a:p>
            <a:r>
              <a:rPr lang="ja-JP" altLang="en-US" dirty="0"/>
              <a:t>・被験者背景：</a:t>
            </a:r>
            <a:r>
              <a:rPr lang="en-US" altLang="ja-JP" dirty="0"/>
              <a:t>Table1</a:t>
            </a:r>
            <a:endParaRPr kumimoji="1" lang="en-US" altLang="ja-JP" dirty="0"/>
          </a:p>
          <a:p>
            <a:r>
              <a:rPr kumimoji="1" lang="ja-JP" altLang="en-US" dirty="0"/>
              <a:t>主要評価項目：無再発生存期間</a:t>
            </a:r>
            <a:r>
              <a:rPr kumimoji="1" lang="en-US" altLang="ja-JP" dirty="0"/>
              <a:t>(Table2)</a:t>
            </a:r>
          </a:p>
          <a:p>
            <a:r>
              <a:rPr kumimoji="1" lang="ja-JP" altLang="en-US" dirty="0"/>
              <a:t>副次評価項目：副作用の発現率</a:t>
            </a:r>
            <a:r>
              <a:rPr kumimoji="1" lang="en-US" altLang="ja-JP" dirty="0"/>
              <a:t>(Table3)</a:t>
            </a:r>
          </a:p>
          <a:p>
            <a:r>
              <a:rPr lang="ja-JP" altLang="en-US" dirty="0"/>
              <a:t>探索的評価項目：背景因子ごとのフォレストプロット</a:t>
            </a:r>
            <a:r>
              <a:rPr lang="en-US" altLang="ja-JP" dirty="0"/>
              <a:t>(Figure1)</a:t>
            </a:r>
          </a:p>
          <a:p>
            <a:r>
              <a:rPr kumimoji="1" lang="ja-JP" altLang="en-US" dirty="0"/>
              <a:t>・・・</a:t>
            </a:r>
            <a:endParaRPr kumimoji="1" lang="en-US" altLang="ja-JP" dirty="0"/>
          </a:p>
        </p:txBody>
      </p:sp>
      <p:sp>
        <p:nvSpPr>
          <p:cNvPr id="11" name="テキスト ボックス 10"/>
          <p:cNvSpPr txBox="1"/>
          <p:nvPr/>
        </p:nvSpPr>
        <p:spPr>
          <a:xfrm>
            <a:off x="5067004" y="3674565"/>
            <a:ext cx="3960033"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dirty="0"/>
              <a:t>例）</a:t>
            </a:r>
            <a:r>
              <a:rPr kumimoji="1" lang="ja-JP" altLang="en-US" u="sng" dirty="0"/>
              <a:t>抗腫瘍薬の臨床評価</a:t>
            </a:r>
            <a:endParaRPr kumimoji="1" lang="en-US" altLang="ja-JP" u="sng" dirty="0"/>
          </a:p>
          <a:p>
            <a:r>
              <a:rPr lang="ja-JP" altLang="en-US" dirty="0"/>
              <a:t>・エンドポイント・図表に必要なデータ項目があるかどうか</a:t>
            </a:r>
            <a:r>
              <a:rPr lang="en-US" altLang="ja-JP" dirty="0"/>
              <a:t>→</a:t>
            </a:r>
            <a:r>
              <a:rPr lang="ja-JP" altLang="en-US" dirty="0"/>
              <a:t>被験者背景・画像評価・転帰・検査値異常変動</a:t>
            </a:r>
            <a:endParaRPr kumimoji="1" lang="en-US" altLang="ja-JP" dirty="0"/>
          </a:p>
          <a:p>
            <a:r>
              <a:rPr kumimoji="1" lang="ja-JP" altLang="en-US" dirty="0"/>
              <a:t>・質管理上の項目：品質目標に見合う項目（メトリクス）</a:t>
            </a:r>
            <a:endParaRPr kumimoji="1" lang="en-US" altLang="ja-JP" dirty="0"/>
          </a:p>
          <a:p>
            <a:r>
              <a:rPr kumimoji="1" lang="ja-JP" altLang="en-US" dirty="0"/>
              <a:t>日常診療と離れた手順があるかどうか</a:t>
            </a:r>
            <a:r>
              <a:rPr kumimoji="1" lang="en-US" altLang="ja-JP" dirty="0"/>
              <a:t>→</a:t>
            </a:r>
            <a:r>
              <a:rPr kumimoji="1" lang="ja-JP" altLang="en-US" dirty="0"/>
              <a:t>あれば、データ項目にあげる（モニタリングでの対象項目）</a:t>
            </a:r>
            <a:endParaRPr kumimoji="1" lang="en-US" altLang="ja-JP" dirty="0"/>
          </a:p>
          <a:p>
            <a:r>
              <a:rPr kumimoji="1" lang="ja-JP" altLang="en-US" dirty="0"/>
              <a:t>・・・</a:t>
            </a:r>
            <a:endParaRPr kumimoji="1" lang="en-US" altLang="ja-JP" dirty="0"/>
          </a:p>
        </p:txBody>
      </p:sp>
      <p:sp>
        <p:nvSpPr>
          <p:cNvPr id="12" name="右矢印 11"/>
          <p:cNvSpPr/>
          <p:nvPr/>
        </p:nvSpPr>
        <p:spPr>
          <a:xfrm>
            <a:off x="4260795" y="3674565"/>
            <a:ext cx="451143" cy="13723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57200" y="1537462"/>
            <a:ext cx="8112637" cy="95255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400" dirty="0"/>
              <a:t>データ項目の確定：下記の作業を行う。</a:t>
            </a:r>
            <a:endParaRPr kumimoji="1" lang="en-US" altLang="ja-JP" sz="2400" dirty="0"/>
          </a:p>
          <a:p>
            <a:r>
              <a:rPr lang="en-US" altLang="ja-JP" sz="2400" dirty="0"/>
              <a:t>→</a:t>
            </a:r>
            <a:r>
              <a:rPr kumimoji="1" lang="ja-JP" altLang="en-US" sz="2400" dirty="0"/>
              <a:t>研究カレンダー及びモニタリング対象項目を確定する</a:t>
            </a:r>
          </a:p>
        </p:txBody>
      </p:sp>
    </p:spTree>
    <p:extLst>
      <p:ext uri="{BB962C8B-B14F-4D97-AF65-F5344CB8AC3E}">
        <p14:creationId xmlns:p14="http://schemas.microsoft.com/office/powerpoint/2010/main" val="4165871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6. </a:t>
            </a:r>
            <a:r>
              <a:rPr lang="ja-JP" altLang="en-US" dirty="0"/>
              <a:t>測定項目の決定</a:t>
            </a:r>
            <a:br>
              <a:rPr lang="ja-JP" altLang="en-US" dirty="0"/>
            </a:br>
            <a:r>
              <a:rPr lang="en-US" altLang="ja-JP" dirty="0" smtClean="0"/>
              <a:t>〜</a:t>
            </a:r>
            <a:r>
              <a:rPr lang="ja-JP" altLang="en-US" dirty="0" smtClean="0"/>
              <a:t>測定</a:t>
            </a:r>
            <a:r>
              <a:rPr lang="ja-JP" altLang="en-US" dirty="0"/>
              <a:t>項目（品質メトリクス）の決定</a:t>
            </a:r>
            <a:endParaRPr kumimoji="1" lang="ja-JP" altLang="en-US" dirty="0"/>
          </a:p>
        </p:txBody>
      </p:sp>
      <p:sp>
        <p:nvSpPr>
          <p:cNvPr id="3" name="コンテンツ プレースホルダー 2"/>
          <p:cNvSpPr>
            <a:spLocks noGrp="1"/>
          </p:cNvSpPr>
          <p:nvPr>
            <p:ph idx="1"/>
          </p:nvPr>
        </p:nvSpPr>
        <p:spPr>
          <a:xfrm>
            <a:off x="457200" y="1499928"/>
            <a:ext cx="8229600" cy="4525963"/>
          </a:xfrm>
        </p:spPr>
        <p:txBody>
          <a:bodyPr/>
          <a:lstStyle/>
          <a:p>
            <a:r>
              <a:rPr kumimoji="1" lang="ja-JP" altLang="en-US" dirty="0"/>
              <a:t>測定項目のうち、どの項目をどの程度の重要度</a:t>
            </a:r>
            <a:r>
              <a:rPr lang="ja-JP" altLang="en-US" dirty="0"/>
              <a:t>として必要とするか、定性的に評価する</a:t>
            </a:r>
            <a:r>
              <a:rPr lang="en-US" altLang="ja-JP" dirty="0"/>
              <a:t/>
            </a:r>
            <a:br>
              <a:rPr lang="en-US" altLang="ja-JP" dirty="0"/>
            </a:br>
            <a:r>
              <a:rPr lang="ja-JP" altLang="en-US" dirty="0"/>
              <a:t>（これをモニタリング項目として定量化）</a:t>
            </a:r>
            <a:endParaRPr lang="en-US" altLang="ja-JP" dirty="0"/>
          </a:p>
          <a:p>
            <a:r>
              <a:rPr lang="ja-JP" altLang="en-US" dirty="0"/>
              <a:t>成否判定基準を決める</a:t>
            </a:r>
            <a:endParaRPr kumimoji="1" lang="en-US" altLang="ja-JP"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31</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4137523916"/>
              </p:ext>
            </p:extLst>
          </p:nvPr>
        </p:nvGraphicFramePr>
        <p:xfrm>
          <a:off x="1587499" y="3568701"/>
          <a:ext cx="5848005" cy="2529425"/>
        </p:xfrm>
        <a:graphic>
          <a:graphicData uri="http://schemas.openxmlformats.org/drawingml/2006/table">
            <a:tbl>
              <a:tblPr/>
              <a:tblGrid>
                <a:gridCol w="4661667">
                  <a:extLst>
                    <a:ext uri="{9D8B030D-6E8A-4147-A177-3AD203B41FA5}">
                      <a16:colId xmlns="" xmlns:a16="http://schemas.microsoft.com/office/drawing/2014/main" val="20000"/>
                    </a:ext>
                  </a:extLst>
                </a:gridCol>
                <a:gridCol w="1186338">
                  <a:extLst>
                    <a:ext uri="{9D8B030D-6E8A-4147-A177-3AD203B41FA5}">
                      <a16:colId xmlns="" xmlns:a16="http://schemas.microsoft.com/office/drawing/2014/main" val="20001"/>
                    </a:ext>
                  </a:extLst>
                </a:gridCol>
              </a:tblGrid>
              <a:tr h="215900">
                <a:tc>
                  <a:txBody>
                    <a:bodyPr/>
                    <a:lstStyle/>
                    <a:p>
                      <a:pPr algn="l" fontAlgn="ctr"/>
                      <a:r>
                        <a:rPr lang="ja-JP" altLang="en-US" sz="1600" b="1" i="0" u="none" strike="noStrike">
                          <a:solidFill>
                            <a:srgbClr val="000000"/>
                          </a:solidFill>
                          <a:effectLst/>
                          <a:latin typeface="Arial"/>
                        </a:rPr>
                        <a:t>有害事象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600" b="1"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334865">
                <a:tc>
                  <a:txBody>
                    <a:bodyPr/>
                    <a:lstStyle/>
                    <a:p>
                      <a:pPr algn="l" fontAlgn="ctr"/>
                      <a:r>
                        <a:rPr lang="ja-JP" altLang="en-US" sz="1600" b="0" i="0" u="none" strike="noStrike" dirty="0">
                          <a:solidFill>
                            <a:srgbClr val="000000"/>
                          </a:solidFill>
                          <a:effectLst/>
                          <a:latin typeface="Arial"/>
                        </a:rPr>
                        <a:t>事象名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a:rPr>
                        <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15900">
                <a:tc>
                  <a:txBody>
                    <a:bodyPr/>
                    <a:lstStyle/>
                    <a:p>
                      <a:pPr algn="l" fontAlgn="ctr"/>
                      <a:r>
                        <a:rPr lang="ja-JP" altLang="en-US" sz="1600" b="0" i="0" u="none" strike="noStrike">
                          <a:solidFill>
                            <a:srgbClr val="000000"/>
                          </a:solidFill>
                          <a:effectLst/>
                          <a:latin typeface="Arial"/>
                        </a:rPr>
                        <a:t>発現日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15900">
                <a:tc>
                  <a:txBody>
                    <a:bodyPr/>
                    <a:lstStyle/>
                    <a:p>
                      <a:pPr algn="l" fontAlgn="ctr"/>
                      <a:r>
                        <a:rPr lang="ja-JP" altLang="en-US" sz="1600" b="0" i="0" u="none" strike="noStrike">
                          <a:solidFill>
                            <a:srgbClr val="000000"/>
                          </a:solidFill>
                          <a:effectLst/>
                          <a:latin typeface="Arial"/>
                        </a:rPr>
                        <a:t>被験薬との因果関係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15900">
                <a:tc>
                  <a:txBody>
                    <a:bodyPr/>
                    <a:lstStyle/>
                    <a:p>
                      <a:pPr algn="l" fontAlgn="ctr"/>
                      <a:r>
                        <a:rPr lang="ja-JP" altLang="en-US" sz="1600" b="0" i="0" u="none" strike="noStrike">
                          <a:solidFill>
                            <a:srgbClr val="000000"/>
                          </a:solidFill>
                          <a:effectLst/>
                          <a:latin typeface="ＭＳ Ｐゴシック"/>
                        </a:rPr>
                        <a:t>被験薬に関する処置</a:t>
                      </a:r>
                      <a:endParaRPr lang="ja-JP" altLang="en-US" sz="1600" b="0" i="0" u="none" strike="noStrike">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15900">
                <a:tc>
                  <a:txBody>
                    <a:bodyPr/>
                    <a:lstStyle/>
                    <a:p>
                      <a:pPr algn="l" fontAlgn="ctr"/>
                      <a:r>
                        <a:rPr lang="ja-JP" altLang="en-US" sz="1600" b="0" i="0" u="none" strike="noStrike">
                          <a:solidFill>
                            <a:srgbClr val="000000"/>
                          </a:solidFill>
                          <a:effectLst/>
                          <a:latin typeface="ＭＳ Ｐゴシック"/>
                        </a:rPr>
                        <a:t>転帰</a:t>
                      </a:r>
                      <a:endParaRPr lang="ja-JP" altLang="en-US" sz="1600" b="0" i="0" u="none" strike="noStrike">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28600">
                <a:tc>
                  <a:txBody>
                    <a:bodyPr/>
                    <a:lstStyle/>
                    <a:p>
                      <a:pPr algn="l" fontAlgn="ctr"/>
                      <a:r>
                        <a:rPr lang="ja-JP" altLang="en-US" sz="1600" b="1" i="0" u="none" strike="noStrike">
                          <a:solidFill>
                            <a:srgbClr val="000000"/>
                          </a:solidFill>
                          <a:effectLst/>
                          <a:latin typeface="ＭＳ Ｐゴシック"/>
                        </a:rPr>
                        <a:t>臨床的増悪または新病変の有無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600" b="1"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6"/>
                  </a:ext>
                </a:extLst>
              </a:tr>
              <a:tr h="215900">
                <a:tc>
                  <a:txBody>
                    <a:bodyPr/>
                    <a:lstStyle/>
                    <a:p>
                      <a:pPr algn="l" fontAlgn="ctr"/>
                      <a:r>
                        <a:rPr lang="ja-JP" altLang="en-US" sz="1600" b="0" i="0" u="none" strike="noStrike">
                          <a:solidFill>
                            <a:srgbClr val="000000"/>
                          </a:solidFill>
                          <a:effectLst/>
                          <a:latin typeface="ＭＳ Ｐゴシック"/>
                        </a:rPr>
                        <a:t>確認日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a:rPr>
                        <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15900">
                <a:tc>
                  <a:txBody>
                    <a:bodyPr/>
                    <a:lstStyle/>
                    <a:p>
                      <a:pPr algn="l" fontAlgn="ctr"/>
                      <a:r>
                        <a:rPr lang="ja-JP" altLang="en-US" sz="1600" b="0" i="0" u="none" strike="noStrike">
                          <a:solidFill>
                            <a:srgbClr val="000000"/>
                          </a:solidFill>
                          <a:effectLst/>
                          <a:latin typeface="ＭＳ Ｐゴシック"/>
                        </a:rPr>
                        <a:t>有無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a:rPr>
                        <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15900">
                <a:tc>
                  <a:txBody>
                    <a:bodyPr/>
                    <a:lstStyle/>
                    <a:p>
                      <a:pPr algn="l" fontAlgn="ctr"/>
                      <a:r>
                        <a:rPr lang="ja-JP" altLang="en-US" sz="1600" b="0" i="0" u="none" strike="noStrike">
                          <a:solidFill>
                            <a:srgbClr val="000000"/>
                          </a:solidFill>
                          <a:effectLst/>
                          <a:latin typeface="ＭＳ Ｐゴシック"/>
                        </a:rPr>
                        <a:t>判断理由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Ｐゴシック"/>
                        </a:rPr>
                        <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8" name="テキスト ボックス 7"/>
          <p:cNvSpPr txBox="1"/>
          <p:nvPr/>
        </p:nvSpPr>
        <p:spPr>
          <a:xfrm>
            <a:off x="918996" y="3568701"/>
            <a:ext cx="668504" cy="369332"/>
          </a:xfrm>
          <a:prstGeom prst="rect">
            <a:avLst/>
          </a:prstGeom>
          <a:noFill/>
        </p:spPr>
        <p:txBody>
          <a:bodyPr wrap="square" rtlCol="0">
            <a:spAutoFit/>
          </a:bodyPr>
          <a:lstStyle/>
          <a:p>
            <a:r>
              <a:rPr kumimoji="1" lang="ja-JP" altLang="en-US" dirty="0"/>
              <a:t>例）</a:t>
            </a:r>
          </a:p>
        </p:txBody>
      </p:sp>
    </p:spTree>
    <p:extLst>
      <p:ext uri="{BB962C8B-B14F-4D97-AF65-F5344CB8AC3E}">
        <p14:creationId xmlns:p14="http://schemas.microsoft.com/office/powerpoint/2010/main" val="596089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7. </a:t>
            </a:r>
            <a:r>
              <a:rPr lang="ja-JP" altLang="en-US" dirty="0"/>
              <a:t>リスク評価</a:t>
            </a:r>
            <a:br>
              <a:rPr lang="ja-JP" altLang="en-US" dirty="0"/>
            </a:br>
            <a:r>
              <a:rPr lang="en-US" altLang="ja-JP" dirty="0" smtClean="0"/>
              <a:t>〜</a:t>
            </a:r>
            <a:r>
              <a:rPr lang="ja-JP" altLang="en-US" dirty="0" smtClean="0"/>
              <a:t>想定</a:t>
            </a:r>
            <a:r>
              <a:rPr lang="ja-JP" altLang="en-US" dirty="0"/>
              <a:t>されるリスクの洗い出し①</a:t>
            </a:r>
            <a:endParaRPr kumimoji="1" lang="ja-JP" altLang="en-US" dirty="0"/>
          </a:p>
        </p:txBody>
      </p:sp>
      <p:sp>
        <p:nvSpPr>
          <p:cNvPr id="4" name="正方形/長方形 3"/>
          <p:cNvSpPr/>
          <p:nvPr/>
        </p:nvSpPr>
        <p:spPr>
          <a:xfrm>
            <a:off x="2499627" y="3742238"/>
            <a:ext cx="5659625" cy="894899"/>
          </a:xfrm>
          <a:prstGeom prst="rect">
            <a:avLst/>
          </a:prstGeom>
          <a:solidFill>
            <a:schemeClr val="accent1">
              <a:lumMod val="20000"/>
              <a:lumOff val="8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000" dirty="0">
                <a:solidFill>
                  <a:schemeClr val="tx1"/>
                </a:solidFill>
              </a:rPr>
              <a:t>リスクは、それが起こったときに目標に与えるインパクトとそれが起こり得る確率からなる</a:t>
            </a:r>
            <a:endParaRPr lang="en-US" altLang="ja-JP" sz="2000" dirty="0">
              <a:solidFill>
                <a:schemeClr val="tx1"/>
              </a:solidFill>
            </a:endParaRPr>
          </a:p>
        </p:txBody>
      </p:sp>
      <p:sp>
        <p:nvSpPr>
          <p:cNvPr id="6" name="コンテンツ プレースホルダー 2"/>
          <p:cNvSpPr txBox="1">
            <a:spLocks/>
          </p:cNvSpPr>
          <p:nvPr/>
        </p:nvSpPr>
        <p:spPr>
          <a:xfrm>
            <a:off x="389067" y="4854954"/>
            <a:ext cx="8562814" cy="1763301"/>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sz="2400" dirty="0"/>
              <a:t>研究目標を達成するために重要となるプロセスとデータを特定する。</a:t>
            </a:r>
            <a:endParaRPr lang="en-US" altLang="ja-JP" sz="2400" dirty="0"/>
          </a:p>
          <a:p>
            <a:r>
              <a:rPr lang="ja-JP" altLang="en-US" sz="2400" dirty="0"/>
              <a:t>その重要となるプロセスとデータに大きな影響を与えるリスクを特定する。</a:t>
            </a:r>
            <a:endParaRPr lang="en-US" altLang="ja-JP" sz="2400" dirty="0"/>
          </a:p>
        </p:txBody>
      </p:sp>
      <p:sp>
        <p:nvSpPr>
          <p:cNvPr id="7" name="屈折矢印 6"/>
          <p:cNvSpPr/>
          <p:nvPr/>
        </p:nvSpPr>
        <p:spPr>
          <a:xfrm>
            <a:off x="1501070" y="3812578"/>
            <a:ext cx="674175" cy="650929"/>
          </a:xfrm>
          <a:prstGeom prst="bentUpArrow">
            <a:avLst/>
          </a:prstGeom>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コンテンツ プレースホルダー 12"/>
          <p:cNvSpPr txBox="1">
            <a:spLocks/>
          </p:cNvSpPr>
          <p:nvPr/>
        </p:nvSpPr>
        <p:spPr>
          <a:xfrm>
            <a:off x="328623" y="1575582"/>
            <a:ext cx="8505888" cy="223699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dirty="0"/>
              <a:t>リスクとは</a:t>
            </a:r>
            <a:endParaRPr lang="en-US" altLang="ja-JP" dirty="0"/>
          </a:p>
          <a:p>
            <a:r>
              <a:rPr lang="ja-JP" altLang="en-US" dirty="0"/>
              <a:t>もしそれが発生すれば、少なくとも</a:t>
            </a:r>
            <a:r>
              <a:rPr lang="en-US" altLang="ja-JP" dirty="0"/>
              <a:t>1</a:t>
            </a:r>
            <a:r>
              <a:rPr lang="ja-JP" altLang="en-US" dirty="0" err="1"/>
              <a:t>つの</a:t>
            </a:r>
            <a:r>
              <a:rPr lang="ja-JP" altLang="en-US" dirty="0"/>
              <a:t>プロジェクト目標（品質（スコープ）、時間、コストなど）にプラスやマイナスの影響を与える不確実な事象あるいは状態のこと</a:t>
            </a:r>
            <a:endParaRPr lang="en-US" altLang="ja-JP" dirty="0"/>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9" name="スライド番号プレースホルダー 8"/>
          <p:cNvSpPr>
            <a:spLocks noGrp="1"/>
          </p:cNvSpPr>
          <p:nvPr>
            <p:ph type="sldNum" sz="quarter" idx="12"/>
          </p:nvPr>
        </p:nvSpPr>
        <p:spPr/>
        <p:txBody>
          <a:bodyPr/>
          <a:lstStyle/>
          <a:p>
            <a:fld id="{8A974761-06A9-8F4D-9620-3B53A640FCC1}" type="slidenum">
              <a:rPr kumimoji="1" lang="ja-JP" altLang="en-US" smtClean="0"/>
              <a:t>32</a:t>
            </a:fld>
            <a:endParaRPr kumimoji="1" lang="ja-JP" altLang="en-US"/>
          </a:p>
        </p:txBody>
      </p:sp>
    </p:spTree>
    <p:extLst>
      <p:ext uri="{BB962C8B-B14F-4D97-AF65-F5344CB8AC3E}">
        <p14:creationId xmlns:p14="http://schemas.microsoft.com/office/powerpoint/2010/main" val="3191096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57200" y="2981615"/>
            <a:ext cx="5804135" cy="1710165"/>
          </a:xfrm>
          <a:prstGeom prst="rec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6431779" y="2973371"/>
            <a:ext cx="2536245" cy="1735281"/>
          </a:xfrm>
          <a:prstGeom prst="wedgeRectCallout">
            <a:avLst>
              <a:gd name="adj1" fmla="val -67083"/>
              <a:gd name="adj2" fmla="val 16842"/>
            </a:avLst>
          </a:prstGeom>
          <a:solidFill>
            <a:schemeClr val="accent1">
              <a:lumMod val="20000"/>
              <a:lumOff val="8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lang="en-US" altLang="ja-JP" dirty="0" smtClean="0"/>
              <a:t>7</a:t>
            </a:r>
            <a:r>
              <a:rPr lang="en-US" altLang="ja-JP" dirty="0"/>
              <a:t>. </a:t>
            </a:r>
            <a:r>
              <a:rPr lang="ja-JP" altLang="en-US" dirty="0"/>
              <a:t>リスク評価</a:t>
            </a:r>
            <a:br>
              <a:rPr lang="ja-JP" altLang="en-US" dirty="0"/>
            </a:br>
            <a:r>
              <a:rPr lang="en-US" altLang="ja-JP" dirty="0" smtClean="0"/>
              <a:t>〜</a:t>
            </a:r>
            <a:r>
              <a:rPr lang="ja-JP" altLang="en-US" dirty="0" smtClean="0"/>
              <a:t>想定</a:t>
            </a:r>
            <a:r>
              <a:rPr kumimoji="1" lang="ja-JP" altLang="en-US" dirty="0"/>
              <a:t>されるリスクの洗い出し②</a:t>
            </a:r>
          </a:p>
        </p:txBody>
      </p:sp>
      <p:sp>
        <p:nvSpPr>
          <p:cNvPr id="4" name="コンテンツ プレースホルダー 2"/>
          <p:cNvSpPr txBox="1">
            <a:spLocks/>
          </p:cNvSpPr>
          <p:nvPr/>
        </p:nvSpPr>
        <p:spPr>
          <a:xfrm>
            <a:off x="203976" y="4721456"/>
            <a:ext cx="8897819" cy="1860167"/>
          </a:xfrm>
          <a:prstGeom prst="rect">
            <a:avLst/>
          </a:prstGeom>
          <a:solidFill>
            <a:schemeClr val="bg1"/>
          </a:solidFill>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000" dirty="0"/>
              <a:t>臨床研究における主なリスク区分</a:t>
            </a:r>
            <a:endParaRPr lang="en-US" altLang="ja-JP" sz="2000" dirty="0"/>
          </a:p>
          <a:p>
            <a:r>
              <a:rPr lang="ja-JP" altLang="en-US" sz="2000" dirty="0"/>
              <a:t>臨床研究固有のリスク</a:t>
            </a:r>
            <a:endParaRPr lang="en-US" altLang="ja-JP" sz="2000" dirty="0"/>
          </a:p>
          <a:p>
            <a:pPr marL="0" indent="0">
              <a:buNone/>
            </a:pPr>
            <a:r>
              <a:rPr lang="ja-JP" altLang="en-US" sz="2000" dirty="0"/>
              <a:t>　安全性、試験デザイン、データ管理、予算管理、スケジュール、研究管理など</a:t>
            </a:r>
            <a:endParaRPr lang="en-US" altLang="ja-JP" sz="2000" dirty="0"/>
          </a:p>
          <a:p>
            <a:r>
              <a:rPr lang="ja-JP" altLang="en-US" sz="2000" dirty="0"/>
              <a:t>実施体制・運用システムのリスク</a:t>
            </a:r>
            <a:endParaRPr lang="en-US" altLang="ja-JP" sz="2000" dirty="0"/>
          </a:p>
          <a:p>
            <a:pPr marL="0" indent="0">
              <a:buNone/>
            </a:pPr>
            <a:r>
              <a:rPr lang="ja-JP" altLang="en-US" sz="2000" dirty="0"/>
              <a:t>　実施医療機関、手続き、教育訓練、手順書、リソースなど</a:t>
            </a:r>
            <a:endParaRPr lang="en-US" altLang="ja-JP" sz="2000" dirty="0"/>
          </a:p>
        </p:txBody>
      </p:sp>
      <p:sp>
        <p:nvSpPr>
          <p:cNvPr id="5" name="テキスト ボックス 4"/>
          <p:cNvSpPr txBox="1"/>
          <p:nvPr/>
        </p:nvSpPr>
        <p:spPr>
          <a:xfrm>
            <a:off x="3270164" y="3043437"/>
            <a:ext cx="2991171" cy="1631216"/>
          </a:xfrm>
          <a:prstGeom prst="rect">
            <a:avLst/>
          </a:prstGeom>
          <a:noFill/>
        </p:spPr>
        <p:txBody>
          <a:bodyPr wrap="square" rtlCol="0">
            <a:spAutoFit/>
          </a:bodyPr>
          <a:lstStyle/>
          <a:p>
            <a:r>
              <a:rPr kumimoji="1" lang="ja-JP" altLang="en-US" sz="2000" dirty="0"/>
              <a:t>・ブレーンストーミング</a:t>
            </a:r>
            <a:endParaRPr kumimoji="1" lang="en-US" altLang="ja-JP" sz="2000" dirty="0"/>
          </a:p>
          <a:p>
            <a:r>
              <a:rPr lang="ja-JP" altLang="en-US" sz="2000" dirty="0"/>
              <a:t>・インタビュー</a:t>
            </a:r>
            <a:endParaRPr lang="en-US" altLang="ja-JP" sz="2000" dirty="0"/>
          </a:p>
          <a:p>
            <a:r>
              <a:rPr kumimoji="1" lang="ja-JP" altLang="en-US" sz="2000" dirty="0"/>
              <a:t>・チェックリスト</a:t>
            </a:r>
            <a:endParaRPr kumimoji="1" lang="en-US" altLang="ja-JP" sz="2000" dirty="0"/>
          </a:p>
          <a:p>
            <a:r>
              <a:rPr lang="ja-JP" altLang="en-US" sz="2000" dirty="0"/>
              <a:t>・前提条件分析</a:t>
            </a:r>
            <a:endParaRPr lang="en-US" altLang="ja-JP" sz="2000" dirty="0"/>
          </a:p>
          <a:p>
            <a:r>
              <a:rPr kumimoji="1" lang="ja-JP" altLang="en-US" sz="2000" dirty="0"/>
              <a:t>・</a:t>
            </a:r>
            <a:r>
              <a:rPr kumimoji="1" lang="en-US" altLang="ja-JP" sz="2000" dirty="0"/>
              <a:t>SWOT</a:t>
            </a:r>
            <a:r>
              <a:rPr kumimoji="1" lang="ja-JP" altLang="en-US" sz="2000" dirty="0"/>
              <a:t>分析</a:t>
            </a:r>
          </a:p>
        </p:txBody>
      </p:sp>
      <p:sp>
        <p:nvSpPr>
          <p:cNvPr id="7" name="テキスト ボックス 6"/>
          <p:cNvSpPr txBox="1"/>
          <p:nvPr/>
        </p:nvSpPr>
        <p:spPr>
          <a:xfrm>
            <a:off x="574649" y="3533045"/>
            <a:ext cx="1915333" cy="707886"/>
          </a:xfrm>
          <a:prstGeom prst="rect">
            <a:avLst/>
          </a:prstGeom>
          <a:noFill/>
        </p:spPr>
        <p:txBody>
          <a:bodyPr wrap="square" rtlCol="0">
            <a:spAutoFit/>
          </a:bodyPr>
          <a:lstStyle/>
          <a:p>
            <a:r>
              <a:rPr kumimoji="1" lang="ja-JP" altLang="en-US" sz="2000" dirty="0"/>
              <a:t>リスクの特定</a:t>
            </a:r>
            <a:endParaRPr kumimoji="1" lang="en-US" altLang="ja-JP" sz="2000" dirty="0"/>
          </a:p>
          <a:p>
            <a:r>
              <a:rPr lang="ja-JP" altLang="en-US" sz="2000" dirty="0"/>
              <a:t>ツールと技法</a:t>
            </a:r>
            <a:endParaRPr kumimoji="1" lang="ja-JP" altLang="en-US" sz="2000" dirty="0"/>
          </a:p>
        </p:txBody>
      </p:sp>
      <p:sp>
        <p:nvSpPr>
          <p:cNvPr id="8" name="右矢印 7"/>
          <p:cNvSpPr/>
          <p:nvPr/>
        </p:nvSpPr>
        <p:spPr>
          <a:xfrm>
            <a:off x="2491193" y="3601556"/>
            <a:ext cx="666427" cy="5068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572390" y="3037760"/>
            <a:ext cx="2255021" cy="1631216"/>
          </a:xfrm>
          <a:prstGeom prst="rect">
            <a:avLst/>
          </a:prstGeom>
          <a:noFill/>
        </p:spPr>
        <p:txBody>
          <a:bodyPr wrap="square" rtlCol="0">
            <a:spAutoFit/>
          </a:bodyPr>
          <a:lstStyle/>
          <a:p>
            <a:r>
              <a:rPr lang="ja-JP" altLang="en-US" sz="2000" dirty="0"/>
              <a:t>あらゆる部署のメンバーで、あらゆる視点から広範にリスクを洗い出すことが重要</a:t>
            </a:r>
            <a:endParaRPr kumimoji="1" lang="ja-JP" altLang="en-US" sz="2000" dirty="0"/>
          </a:p>
        </p:txBody>
      </p:sp>
      <p:sp>
        <p:nvSpPr>
          <p:cNvPr id="13" name="コンテンツ プレースホルダー 12"/>
          <p:cNvSpPr>
            <a:spLocks noGrp="1"/>
          </p:cNvSpPr>
          <p:nvPr>
            <p:ph idx="1"/>
          </p:nvPr>
        </p:nvSpPr>
        <p:spPr>
          <a:xfrm>
            <a:off x="246180" y="1557996"/>
            <a:ext cx="8721844" cy="1466557"/>
          </a:xfrm>
        </p:spPr>
        <p:txBody>
          <a:bodyPr>
            <a:normAutofit lnSpcReduction="10000"/>
          </a:bodyPr>
          <a:lstStyle/>
          <a:p>
            <a:pPr marL="0" indent="0">
              <a:buNone/>
            </a:pPr>
            <a:r>
              <a:rPr kumimoji="1" lang="ja-JP" altLang="en-US" dirty="0"/>
              <a:t>リスクの特定とは</a:t>
            </a:r>
            <a:endParaRPr kumimoji="1" lang="en-US" altLang="ja-JP" dirty="0"/>
          </a:p>
          <a:p>
            <a:r>
              <a:rPr lang="ja-JP" altLang="en-US" dirty="0"/>
              <a:t>起こり得る事象とその原因を洗い出し、分析する</a:t>
            </a:r>
            <a:endParaRPr lang="en-US" altLang="ja-JP" dirty="0"/>
          </a:p>
          <a:p>
            <a:r>
              <a:rPr lang="ja-JP" altLang="en-US" dirty="0"/>
              <a:t>リスクへの対策が講じられるレベルまで具体化する</a:t>
            </a:r>
            <a:endParaRPr lang="en-US" altLang="ja-JP" dirty="0"/>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11" name="フッター プレースホルダー 10"/>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12" name="スライド番号プレースホルダー 11"/>
          <p:cNvSpPr>
            <a:spLocks noGrp="1"/>
          </p:cNvSpPr>
          <p:nvPr>
            <p:ph type="sldNum" sz="quarter" idx="12"/>
          </p:nvPr>
        </p:nvSpPr>
        <p:spPr/>
        <p:txBody>
          <a:bodyPr/>
          <a:lstStyle/>
          <a:p>
            <a:fld id="{8A974761-06A9-8F4D-9620-3B53A640FCC1}" type="slidenum">
              <a:rPr kumimoji="1" lang="ja-JP" altLang="en-US" smtClean="0"/>
              <a:t>33</a:t>
            </a:fld>
            <a:endParaRPr kumimoji="1" lang="ja-JP" altLang="en-US"/>
          </a:p>
        </p:txBody>
      </p:sp>
    </p:spTree>
    <p:extLst>
      <p:ext uri="{BB962C8B-B14F-4D97-AF65-F5344CB8AC3E}">
        <p14:creationId xmlns:p14="http://schemas.microsoft.com/office/powerpoint/2010/main" val="511541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7. </a:t>
            </a:r>
            <a:r>
              <a:rPr lang="ja-JP" altLang="en-US" dirty="0"/>
              <a:t>リスク</a:t>
            </a:r>
            <a:r>
              <a:rPr lang="ja-JP" altLang="en-US" dirty="0" smtClean="0"/>
              <a:t>評価</a:t>
            </a:r>
            <a:r>
              <a:rPr lang="en-US" altLang="ja-JP" dirty="0" smtClean="0"/>
              <a:t>〜</a:t>
            </a:r>
            <a:r>
              <a:rPr lang="ja-JP" altLang="en-US" dirty="0" smtClean="0"/>
              <a:t>リスク評価表の利用（例）</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34</a:t>
            </a:fld>
            <a:endParaRPr kumimoji="1" lang="ja-JP" altLang="en-US"/>
          </a:p>
        </p:txBody>
      </p:sp>
      <p:pic>
        <p:nvPicPr>
          <p:cNvPr id="16" name="図 15"/>
          <p:cNvPicPr>
            <a:picLocks noChangeAspect="1"/>
          </p:cNvPicPr>
          <p:nvPr/>
        </p:nvPicPr>
        <p:blipFill>
          <a:blip r:embed="rId2"/>
          <a:stretch>
            <a:fillRect/>
          </a:stretch>
        </p:blipFill>
        <p:spPr>
          <a:xfrm>
            <a:off x="540734" y="1548383"/>
            <a:ext cx="2981736" cy="2087215"/>
          </a:xfrm>
          <a:prstGeom prst="rect">
            <a:avLst/>
          </a:prstGeom>
        </p:spPr>
      </p:pic>
      <p:sp>
        <p:nvSpPr>
          <p:cNvPr id="17" name="テキスト ボックス 16"/>
          <p:cNvSpPr txBox="1"/>
          <p:nvPr/>
        </p:nvSpPr>
        <p:spPr>
          <a:xfrm>
            <a:off x="3133022" y="1486784"/>
            <a:ext cx="5400600"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dirty="0" smtClean="0"/>
              <a:t>臨床試験で起こりうるリスクについて、原因、発生確率、影響度について検討</a:t>
            </a:r>
            <a:endParaRPr kumimoji="1" lang="en-US" altLang="ja-JP" dirty="0" smtClean="0"/>
          </a:p>
        </p:txBody>
      </p:sp>
      <p:sp>
        <p:nvSpPr>
          <p:cNvPr id="18" name="下矢印 17"/>
          <p:cNvSpPr/>
          <p:nvPr/>
        </p:nvSpPr>
        <p:spPr>
          <a:xfrm>
            <a:off x="5221254" y="2278310"/>
            <a:ext cx="648072" cy="28803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133022" y="2638350"/>
            <a:ext cx="5760640" cy="41549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dirty="0" smtClean="0"/>
              <a:t>リスクについての対処法を予め検討しておく</a:t>
            </a:r>
            <a:endParaRPr kumimoji="1" lang="en-US" altLang="ja-JP" dirty="0" smtClean="0"/>
          </a:p>
        </p:txBody>
      </p:sp>
      <p:pic>
        <p:nvPicPr>
          <p:cNvPr id="20" name="図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7038" y="3663631"/>
            <a:ext cx="4996105" cy="2440109"/>
          </a:xfrm>
          <a:prstGeom prst="rect">
            <a:avLst/>
          </a:prstGeom>
        </p:spPr>
      </p:pic>
      <p:sp>
        <p:nvSpPr>
          <p:cNvPr id="21" name="正方形/長方形 20"/>
          <p:cNvSpPr/>
          <p:nvPr/>
        </p:nvSpPr>
        <p:spPr>
          <a:xfrm>
            <a:off x="44837" y="5468779"/>
            <a:ext cx="3365246" cy="523220"/>
          </a:xfrm>
          <a:prstGeom prst="rect">
            <a:avLst/>
          </a:prstGeom>
        </p:spPr>
        <p:txBody>
          <a:bodyPr wrap="square">
            <a:spAutoFit/>
          </a:bodyPr>
          <a:lstStyle/>
          <a:p>
            <a:r>
              <a:rPr lang="en-US" altLang="ja-JP" sz="1400" dirty="0"/>
              <a:t>http://</a:t>
            </a:r>
            <a:r>
              <a:rPr lang="en-US" altLang="ja-JP" sz="1400" dirty="0" err="1"/>
              <a:t>www.jmacct.med.or.jp</a:t>
            </a:r>
            <a:r>
              <a:rPr lang="en-US" altLang="ja-JP" sz="1400" dirty="0"/>
              <a:t>/information/files/</a:t>
            </a:r>
            <a:r>
              <a:rPr lang="en-US" altLang="ja-JP" sz="1400" dirty="0" err="1"/>
              <a:t>lisk_checklist.xlsx</a:t>
            </a:r>
            <a:endParaRPr lang="ja-JP" altLang="en-US" sz="1400" dirty="0"/>
          </a:p>
        </p:txBody>
      </p:sp>
      <p:sp>
        <p:nvSpPr>
          <p:cNvPr id="22" name="角丸四角形 21"/>
          <p:cNvSpPr/>
          <p:nvPr/>
        </p:nvSpPr>
        <p:spPr>
          <a:xfrm>
            <a:off x="2916998" y="3142406"/>
            <a:ext cx="1476941" cy="5212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80133" tIns="40067" rIns="80133" bIns="40067" anchor="ctr"/>
          <a:lstStyle/>
          <a:p>
            <a:pPr algn="ctr">
              <a:defRPr/>
            </a:pPr>
            <a:r>
              <a:rPr lang="ja-JP" altLang="en-US" dirty="0"/>
              <a:t>実施体制</a:t>
            </a:r>
            <a:endParaRPr lang="en-US" altLang="ja-JP" dirty="0"/>
          </a:p>
        </p:txBody>
      </p:sp>
      <p:sp>
        <p:nvSpPr>
          <p:cNvPr id="23" name="角丸四角形 22"/>
          <p:cNvSpPr/>
          <p:nvPr/>
        </p:nvSpPr>
        <p:spPr>
          <a:xfrm>
            <a:off x="4645190" y="3142406"/>
            <a:ext cx="1415854" cy="5212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80133" tIns="40067" rIns="80133" bIns="40067" anchor="ctr"/>
          <a:lstStyle/>
          <a:p>
            <a:pPr algn="ctr">
              <a:defRPr/>
            </a:pPr>
            <a:r>
              <a:rPr lang="ja-JP" altLang="en-US" dirty="0" smtClean="0"/>
              <a:t>研究独自</a:t>
            </a:r>
            <a:endParaRPr lang="en-US" altLang="ja-JP" dirty="0"/>
          </a:p>
        </p:txBody>
      </p:sp>
      <p:sp>
        <p:nvSpPr>
          <p:cNvPr id="24" name="角丸四角形 23"/>
          <p:cNvSpPr/>
          <p:nvPr/>
        </p:nvSpPr>
        <p:spPr>
          <a:xfrm>
            <a:off x="6373382" y="3142406"/>
            <a:ext cx="1231236" cy="5212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80133" tIns="40067" rIns="80133" bIns="40067" anchor="ctr"/>
          <a:lstStyle/>
          <a:p>
            <a:pPr algn="ctr">
              <a:defRPr/>
            </a:pPr>
            <a:r>
              <a:rPr lang="ja-JP" altLang="en-US" dirty="0"/>
              <a:t>予算</a:t>
            </a:r>
            <a:endParaRPr lang="en-US" altLang="ja-JP" dirty="0"/>
          </a:p>
        </p:txBody>
      </p:sp>
      <p:sp>
        <p:nvSpPr>
          <p:cNvPr id="25" name="角丸四角形 24"/>
          <p:cNvSpPr/>
          <p:nvPr/>
        </p:nvSpPr>
        <p:spPr>
          <a:xfrm>
            <a:off x="7885550" y="3142406"/>
            <a:ext cx="1232594" cy="5212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80133" tIns="40067" rIns="80133" bIns="40067" anchor="ctr"/>
          <a:lstStyle/>
          <a:p>
            <a:pPr algn="ctr">
              <a:defRPr/>
            </a:pPr>
            <a:r>
              <a:rPr lang="ja-JP" altLang="en-US" dirty="0"/>
              <a:t>時間</a:t>
            </a:r>
            <a:endParaRPr lang="en-US" altLang="ja-JP" dirty="0"/>
          </a:p>
        </p:txBody>
      </p:sp>
      <p:sp>
        <p:nvSpPr>
          <p:cNvPr id="26" name="テキスト ボックス 25"/>
          <p:cNvSpPr txBox="1"/>
          <p:nvPr/>
        </p:nvSpPr>
        <p:spPr>
          <a:xfrm>
            <a:off x="2629841" y="6103740"/>
            <a:ext cx="6390591" cy="369332"/>
          </a:xfrm>
          <a:prstGeom prst="rect">
            <a:avLst/>
          </a:prstGeom>
          <a:solidFill>
            <a:schemeClr val="bg1"/>
          </a:solidFill>
        </p:spPr>
        <p:txBody>
          <a:bodyPr wrap="square" rtlCol="0">
            <a:spAutoFit/>
          </a:bodyPr>
          <a:lstStyle/>
          <a:p>
            <a:r>
              <a:rPr lang="ja-JP" altLang="en-US" dirty="0" smtClean="0"/>
              <a:t>発生しやすい</a:t>
            </a:r>
            <a:r>
              <a:rPr kumimoji="1" lang="ja-JP" altLang="en-US" dirty="0" smtClean="0"/>
              <a:t>リスクかどうかについて、定性的に検討済み</a:t>
            </a:r>
            <a:endParaRPr kumimoji="1" lang="ja-JP" altLang="en-US" dirty="0"/>
          </a:p>
        </p:txBody>
      </p:sp>
    </p:spTree>
    <p:extLst>
      <p:ext uri="{BB962C8B-B14F-4D97-AF65-F5344CB8AC3E}">
        <p14:creationId xmlns:p14="http://schemas.microsoft.com/office/powerpoint/2010/main" val="237028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heckerboard(across)">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checkerboard(across)">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p:bldP spid="22" grpId="0" animBg="1"/>
      <p:bldP spid="23" grpId="0" animBg="1"/>
      <p:bldP spid="24" grpId="0" animBg="1"/>
      <p:bldP spid="25"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8.</a:t>
            </a:r>
            <a:r>
              <a:rPr lang="en-US" altLang="ja-JP" dirty="0"/>
              <a:t> </a:t>
            </a:r>
            <a:r>
              <a:rPr lang="ja-JP" altLang="en-US" dirty="0" smtClean="0"/>
              <a:t>品質</a:t>
            </a:r>
            <a:r>
              <a:rPr lang="ja-JP" altLang="en-US" dirty="0"/>
              <a:t>管理</a:t>
            </a:r>
            <a:r>
              <a:rPr lang="ja-JP" altLang="en-US" dirty="0" smtClean="0"/>
              <a:t>計画の</a:t>
            </a:r>
            <a:r>
              <a:rPr lang="en-US" altLang="ja-JP" dirty="0" smtClean="0"/>
              <a:t>Fix</a:t>
            </a:r>
            <a:endParaRPr lang="en-US" dirty="0"/>
          </a:p>
        </p:txBody>
      </p:sp>
      <p:sp>
        <p:nvSpPr>
          <p:cNvPr id="3" name="Content Placeholder 2"/>
          <p:cNvSpPr>
            <a:spLocks noGrp="1"/>
          </p:cNvSpPr>
          <p:nvPr>
            <p:ph idx="1"/>
          </p:nvPr>
        </p:nvSpPr>
        <p:spPr/>
        <p:txBody>
          <a:bodyPr>
            <a:normAutofit/>
          </a:bodyPr>
          <a:lstStyle/>
          <a:p>
            <a:r>
              <a:rPr lang="ja-JP" altLang="en-US" dirty="0" smtClean="0"/>
              <a:t>品質管理計画の最終化</a:t>
            </a:r>
            <a:endParaRPr lang="en-US" altLang="ja-JP" dirty="0" smtClean="0"/>
          </a:p>
          <a:p>
            <a:pPr lvl="1"/>
            <a:r>
              <a:rPr lang="ja-JP" altLang="en-US" dirty="0" smtClean="0"/>
              <a:t>事前に設定された出口目標、想定されるリクスと、品質管理計画が一致しているか再確認</a:t>
            </a:r>
            <a:endParaRPr lang="en-US" altLang="ja-JP" dirty="0"/>
          </a:p>
          <a:p>
            <a:pPr lvl="1"/>
            <a:r>
              <a:rPr lang="ja-JP" altLang="en-US" dirty="0" smtClean="0"/>
              <a:t>設定された品質目標、品質方針、目標の再確認</a:t>
            </a:r>
            <a:endParaRPr lang="en-US" altLang="ja-JP" dirty="0" smtClean="0"/>
          </a:p>
          <a:p>
            <a:r>
              <a:rPr lang="ja-JP" altLang="en-US" dirty="0" smtClean="0"/>
              <a:t>品質管理業務に関して、プロトコルに特有の教育訓練が必要かどうかの確認</a:t>
            </a:r>
            <a:endParaRPr lang="en-US" altLang="ja-JP" dirty="0" smtClean="0"/>
          </a:p>
          <a:p>
            <a:r>
              <a:rPr lang="ja-JP" altLang="en-US" dirty="0" smtClean="0"/>
              <a:t>変更管理及び意思決定の方法を</a:t>
            </a:r>
            <a:r>
              <a:rPr lang="ja-JP" altLang="en-US" dirty="0"/>
              <a:t>確定する</a:t>
            </a:r>
            <a:br>
              <a:rPr lang="ja-JP" altLang="en-US" dirty="0"/>
            </a:br>
            <a:endParaRPr lang="en-US" altLang="ja-JP" dirty="0" smtClean="0"/>
          </a:p>
          <a:p>
            <a:endParaRPr lang="en-US" altLang="ja-JP" dirty="0" smtClean="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latin typeface="Century Gothic"/>
                <a:ea typeface="メイリオ"/>
              </a:rPr>
              <a:t>17/03/17</a:t>
            </a:r>
            <a:endParaRPr lang="ja-JP" altLang="en-US">
              <a:solidFill>
                <a:prstClr val="black">
                  <a:tint val="75000"/>
                </a:prstClr>
              </a:solidFill>
              <a:latin typeface="Century Gothic"/>
              <a:ea typeface="メイリオ"/>
            </a:endParaRPr>
          </a:p>
        </p:txBody>
      </p:sp>
      <p:sp>
        <p:nvSpPr>
          <p:cNvPr id="5" name="Footer Placeholder 4"/>
          <p:cNvSpPr>
            <a:spLocks noGrp="1"/>
          </p:cNvSpPr>
          <p:nvPr>
            <p:ph type="ftr" sz="quarter" idx="11"/>
          </p:nvPr>
        </p:nvSpPr>
        <p:spPr/>
        <p:txBody>
          <a:bodyPr/>
          <a:lstStyle/>
          <a:p>
            <a:r>
              <a:rPr lang="en-US" altLang="zh-Hant" smtClean="0">
                <a:solidFill>
                  <a:prstClr val="black">
                    <a:tint val="75000"/>
                  </a:prstClr>
                </a:solidFill>
                <a:latin typeface="Century Gothic"/>
                <a:ea typeface="Century Gothic"/>
              </a:rPr>
              <a:t>copyright </a:t>
            </a:r>
            <a:r>
              <a:rPr lang="zh-Hant" altLang="en-US" smtClean="0">
                <a:solidFill>
                  <a:prstClr val="black">
                    <a:tint val="75000"/>
                  </a:prstClr>
                </a:solidFill>
                <a:latin typeface="Century Gothic"/>
                <a:ea typeface="Century Gothic"/>
              </a:rPr>
              <a:t>臨床研究教育</a:t>
            </a:r>
            <a:r>
              <a:rPr lang="en-US" altLang="zh-Hant" smtClean="0">
                <a:solidFill>
                  <a:prstClr val="black">
                    <a:tint val="75000"/>
                  </a:prstClr>
                </a:solidFill>
                <a:latin typeface="Century Gothic"/>
                <a:ea typeface="Century Gothic"/>
              </a:rPr>
              <a:t>WG</a:t>
            </a:r>
            <a:r>
              <a:rPr lang="zh-Hant" altLang="en-US" smtClean="0">
                <a:solidFill>
                  <a:prstClr val="black">
                    <a:tint val="75000"/>
                  </a:prstClr>
                </a:solidFill>
                <a:latin typeface="Century Gothic"/>
                <a:ea typeface="Century Gothic"/>
              </a:rPr>
              <a:t>＆日本医師会</a:t>
            </a:r>
            <a:r>
              <a:rPr lang="en-US" altLang="zh-Hant" smtClean="0">
                <a:solidFill>
                  <a:prstClr val="black">
                    <a:tint val="75000"/>
                  </a:prstClr>
                </a:solidFill>
                <a:latin typeface="Century Gothic"/>
                <a:ea typeface="Century Gothic"/>
              </a:rPr>
              <a:t>,2017 All rights reserved</a:t>
            </a:r>
            <a:endParaRPr lang="ja-JP" altLang="en-US">
              <a:solidFill>
                <a:prstClr val="black">
                  <a:tint val="75000"/>
                </a:prstClr>
              </a:solidFill>
              <a:latin typeface="Century Gothic"/>
              <a:ea typeface="メイリオ"/>
            </a:endParaRPr>
          </a:p>
        </p:txBody>
      </p:sp>
      <p:sp>
        <p:nvSpPr>
          <p:cNvPr id="6" name="Slide Number Placeholder 5"/>
          <p:cNvSpPr>
            <a:spLocks noGrp="1"/>
          </p:cNvSpPr>
          <p:nvPr>
            <p:ph type="sldNum" sz="quarter" idx="12"/>
          </p:nvPr>
        </p:nvSpPr>
        <p:spPr/>
        <p:txBody>
          <a:bodyPr/>
          <a:lstStyle/>
          <a:p>
            <a:fld id="{8A974761-06A9-8F4D-9620-3B53A640FCC1}" type="slidenum">
              <a:rPr lang="ja-JP" altLang="en-US" smtClean="0">
                <a:solidFill>
                  <a:prstClr val="black">
                    <a:tint val="75000"/>
                  </a:prstClr>
                </a:solidFill>
                <a:latin typeface="Century Gothic"/>
                <a:ea typeface="メイリオ"/>
              </a:rPr>
              <a:pPr/>
              <a:t>35</a:t>
            </a:fld>
            <a:endParaRPr lang="ja-JP" altLang="en-US">
              <a:solidFill>
                <a:prstClr val="black">
                  <a:tint val="75000"/>
                </a:prstClr>
              </a:solidFill>
              <a:latin typeface="Century Gothic"/>
              <a:ea typeface="メイリオ"/>
            </a:endParaRPr>
          </a:p>
        </p:txBody>
      </p:sp>
    </p:spTree>
    <p:extLst>
      <p:ext uri="{BB962C8B-B14F-4D97-AF65-F5344CB8AC3E}">
        <p14:creationId xmlns:p14="http://schemas.microsoft.com/office/powerpoint/2010/main" val="1127431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kumimoji="1" lang="en-US" altLang="ja-JP" dirty="0" smtClean="0"/>
              <a:t>8. </a:t>
            </a:r>
            <a:r>
              <a:rPr kumimoji="1" lang="ja-JP" altLang="en-US" dirty="0" smtClean="0"/>
              <a:t>品質管理計画の</a:t>
            </a:r>
            <a:r>
              <a:rPr kumimoji="1" lang="en-US" altLang="ja-JP" dirty="0" smtClean="0"/>
              <a:t>Fix〜</a:t>
            </a:r>
            <a:r>
              <a:rPr kumimoji="1" lang="ja-JP" altLang="en-US" dirty="0" smtClean="0"/>
              <a:t>具体例</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8A974761-06A9-8F4D-9620-3B53A640FCC1}" type="slidenum">
              <a:rPr kumimoji="1" lang="ja-JP" altLang="en-US" smtClean="0"/>
              <a:t>36</a:t>
            </a:fld>
            <a:endParaRPr kumimoji="1" lang="ja-JP" altLang="en-US"/>
          </a:p>
        </p:txBody>
      </p:sp>
      <p:sp>
        <p:nvSpPr>
          <p:cNvPr id="8" name="円/楕円 7"/>
          <p:cNvSpPr/>
          <p:nvPr/>
        </p:nvSpPr>
        <p:spPr>
          <a:xfrm>
            <a:off x="157616" y="2772519"/>
            <a:ext cx="1780604" cy="108012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t>出口目標</a:t>
            </a:r>
            <a:endParaRPr kumimoji="1" lang="ja-JP" altLang="en-US" dirty="0"/>
          </a:p>
        </p:txBody>
      </p:sp>
      <p:sp>
        <p:nvSpPr>
          <p:cNvPr id="9" name="円/楕円 8"/>
          <p:cNvSpPr/>
          <p:nvPr/>
        </p:nvSpPr>
        <p:spPr>
          <a:xfrm>
            <a:off x="157616" y="1548383"/>
            <a:ext cx="1780604" cy="10801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dirty="0" smtClean="0"/>
              <a:t>位置づけ</a:t>
            </a:r>
            <a:endParaRPr kumimoji="1" lang="ja-JP" altLang="en-US" dirty="0"/>
          </a:p>
        </p:txBody>
      </p:sp>
      <p:sp>
        <p:nvSpPr>
          <p:cNvPr id="10" name="テキスト ボックス 9"/>
          <p:cNvSpPr txBox="1"/>
          <p:nvPr/>
        </p:nvSpPr>
        <p:spPr>
          <a:xfrm>
            <a:off x="1626205" y="1703757"/>
            <a:ext cx="743493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ゴールを達成すること</a:t>
            </a:r>
            <a:r>
              <a:rPr lang="ja-JP" altLang="ja-JP" dirty="0" smtClean="0">
                <a:latin typeface="HG丸ｺﾞｼｯｸM-PRO" panose="020F0600000000000000" pitchFamily="50" charset="-128"/>
                <a:ea typeface="HG丸ｺﾞｼｯｸM-PRO" panose="020F0600000000000000" pitchFamily="50" charset="-128"/>
              </a:rPr>
              <a:t>を</a:t>
            </a:r>
            <a:r>
              <a:rPr lang="ja-JP" altLang="ja-JP" dirty="0">
                <a:latin typeface="HG丸ｺﾞｼｯｸM-PRO" panose="020F0600000000000000" pitchFamily="50" charset="-128"/>
                <a:ea typeface="HG丸ｺﾞｼｯｸM-PRO" panose="020F0600000000000000" pitchFamily="50" charset="-128"/>
              </a:rPr>
              <a:t>目標とし</a:t>
            </a:r>
            <a:r>
              <a:rPr lang="ja-JP" altLang="en-US" dirty="0" smtClean="0">
                <a:latin typeface="HG丸ｺﾞｼｯｸM-PRO" panose="020F0600000000000000" pitchFamily="50" charset="-128"/>
                <a:ea typeface="HG丸ｺﾞｼｯｸM-PRO" panose="020F0600000000000000" pitchFamily="50" charset="-128"/>
              </a:rPr>
              <a:t>、研究責任者</a:t>
            </a:r>
            <a:r>
              <a:rPr lang="ja-JP" altLang="ja-JP" dirty="0" smtClean="0">
                <a:latin typeface="HG丸ｺﾞｼｯｸM-PRO" panose="020F0600000000000000" pitchFamily="50" charset="-128"/>
                <a:ea typeface="HG丸ｺﾞｼｯｸM-PRO" panose="020F0600000000000000" pitchFamily="50" charset="-128"/>
              </a:rPr>
              <a:t>の</a:t>
            </a:r>
            <a:r>
              <a:rPr lang="ja-JP" altLang="ja-JP" dirty="0">
                <a:latin typeface="HG丸ｺﾞｼｯｸM-PRO" panose="020F0600000000000000" pitchFamily="50" charset="-128"/>
                <a:ea typeface="HG丸ｺﾞｼｯｸM-PRO" panose="020F0600000000000000" pitchFamily="50" charset="-128"/>
              </a:rPr>
              <a:t>責任を明確に</a:t>
            </a:r>
            <a:r>
              <a:rPr lang="ja-JP" altLang="ja-JP" dirty="0" smtClean="0">
                <a:latin typeface="HG丸ｺﾞｼｯｸM-PRO" panose="020F0600000000000000" pitchFamily="50" charset="-128"/>
                <a:ea typeface="HG丸ｺﾞｼｯｸM-PRO" panose="020F0600000000000000" pitchFamily="50" charset="-128"/>
              </a:rPr>
              <a:t>した</a:t>
            </a:r>
            <a:r>
              <a:rPr lang="ja-JP" altLang="en-US" dirty="0" smtClean="0">
                <a:latin typeface="HG丸ｺﾞｼｯｸM-PRO" panose="020F0600000000000000" pitchFamily="50" charset="-128"/>
                <a:ea typeface="HG丸ｺﾞｼｯｸM-PRO" panose="020F0600000000000000" pitchFamily="50" charset="-128"/>
              </a:rPr>
              <a:t>品質に対する</a:t>
            </a:r>
            <a:r>
              <a:rPr lang="ja-JP" altLang="ja-JP" dirty="0" smtClean="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管理体制」</a:t>
            </a:r>
            <a:r>
              <a:rPr lang="ja-JP" altLang="en-US" dirty="0">
                <a:latin typeface="HG丸ｺﾞｼｯｸM-PRO" panose="020F0600000000000000" pitchFamily="50" charset="-128"/>
                <a:ea typeface="HG丸ｺﾞｼｯｸM-PRO" panose="020F0600000000000000" pitchFamily="50" charset="-128"/>
              </a:rPr>
              <a:t>を</a:t>
            </a:r>
            <a:r>
              <a:rPr lang="ja-JP" altLang="en-US" dirty="0" smtClean="0">
                <a:latin typeface="HG丸ｺﾞｼｯｸM-PRO" panose="020F0600000000000000" pitchFamily="50" charset="-128"/>
                <a:ea typeface="HG丸ｺﾞｼｯｸM-PRO" panose="020F0600000000000000" pitchFamily="50" charset="-128"/>
              </a:rPr>
              <a:t>定める</a:t>
            </a:r>
            <a:endParaRPr lang="en-US" altLang="ja-JP"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626205" y="2798856"/>
            <a:ext cx="743493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dirty="0">
                <a:solidFill>
                  <a:schemeClr val="tx1"/>
                </a:solidFill>
                <a:latin typeface="HG丸ｺﾞｼｯｸM-PRO" panose="020F0600000000000000" pitchFamily="50" charset="-128"/>
                <a:ea typeface="HG丸ｺﾞｼｯｸM-PRO" panose="020F0600000000000000" pitchFamily="50" charset="-128"/>
              </a:rPr>
              <a:t>臨床</a:t>
            </a:r>
            <a:r>
              <a:rPr lang="ja-JP" altLang="ja-JP" dirty="0">
                <a:solidFill>
                  <a:schemeClr val="tx1"/>
                </a:solidFill>
                <a:latin typeface="HG丸ｺﾞｼｯｸM-PRO" panose="020F0600000000000000" pitchFamily="50" charset="-128"/>
                <a:ea typeface="HG丸ｺﾞｼｯｸM-PRO" panose="020F0600000000000000" pitchFamily="50" charset="-128"/>
              </a:rPr>
              <a:t>試験の</a:t>
            </a:r>
            <a:r>
              <a:rPr lang="ja-JP" altLang="en-US" dirty="0">
                <a:solidFill>
                  <a:schemeClr val="tx1"/>
                </a:solidFill>
                <a:latin typeface="HG丸ｺﾞｼｯｸM-PRO" panose="020F0600000000000000" pitchFamily="50" charset="-128"/>
                <a:ea typeface="HG丸ｺﾞｼｯｸM-PRO" panose="020F0600000000000000" pitchFamily="50" charset="-128"/>
              </a:rPr>
              <a:t>最終目的を</a:t>
            </a:r>
            <a:r>
              <a:rPr lang="ja-JP" altLang="ja-JP" dirty="0" smtClean="0">
                <a:solidFill>
                  <a:schemeClr val="tx1"/>
                </a:solidFill>
                <a:latin typeface="HG丸ｺﾞｼｯｸM-PRO" panose="020F0600000000000000" pitchFamily="50" charset="-128"/>
                <a:ea typeface="HG丸ｺﾞｼｯｸM-PRO" panose="020F0600000000000000" pitchFamily="50" charset="-128"/>
              </a:rPr>
              <a:t>明確</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にする</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例）抗凝固薬</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A</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による心筋梗塞の予防、</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RCT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によるガイドライン治療の更新、○○雑誌への投稿・・・など</a:t>
            </a:r>
            <a:endParaRPr lang="en-US" altLang="ja-JP" dirty="0">
              <a:latin typeface="HG丸ｺﾞｼｯｸM-PRO" panose="020F0600000000000000" pitchFamily="50" charset="-128"/>
              <a:ea typeface="HG丸ｺﾞｼｯｸM-PRO" panose="020F0600000000000000" pitchFamily="50" charset="-128"/>
            </a:endParaRPr>
          </a:p>
        </p:txBody>
      </p:sp>
      <p:sp>
        <p:nvSpPr>
          <p:cNvPr id="12" name="円/楕円 11"/>
          <p:cNvSpPr/>
          <p:nvPr/>
        </p:nvSpPr>
        <p:spPr>
          <a:xfrm>
            <a:off x="157616" y="4212679"/>
            <a:ext cx="1780604" cy="10801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品質方針</a:t>
            </a:r>
            <a:endParaRPr kumimoji="1" lang="ja-JP" altLang="en-US" dirty="0"/>
          </a:p>
        </p:txBody>
      </p:sp>
      <p:sp>
        <p:nvSpPr>
          <p:cNvPr id="13" name="テキスト ボックス 12"/>
          <p:cNvSpPr txBox="1"/>
          <p:nvPr/>
        </p:nvSpPr>
        <p:spPr>
          <a:xfrm>
            <a:off x="1626205" y="4239842"/>
            <a:ext cx="743493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臨床研究の出口目標に応じ、品質を確保するために何をするべきかを定める　例）</a:t>
            </a:r>
            <a:r>
              <a:rPr lang="ja-JP" altLang="ja-JP" dirty="0" smtClean="0">
                <a:latin typeface="HG丸ｺﾞｼｯｸM-PRO" panose="020F0600000000000000" pitchFamily="50" charset="-128"/>
                <a:ea typeface="HG丸ｺﾞｼｯｸM-PRO" panose="020F0600000000000000" pitchFamily="50" charset="-128"/>
              </a:rPr>
              <a:t>本試験は学術ガイドラインの収載を目的と</a:t>
            </a:r>
            <a:r>
              <a:rPr lang="ja-JP" altLang="en-US" dirty="0" smtClean="0">
                <a:latin typeface="HG丸ｺﾞｼｯｸM-PRO" panose="020F0600000000000000" pitchFamily="50" charset="-128"/>
                <a:ea typeface="HG丸ｺﾞｼｯｸM-PRO" panose="020F0600000000000000" pitchFamily="50" charset="-128"/>
              </a:rPr>
              <a:t>し</a:t>
            </a:r>
            <a:r>
              <a:rPr lang="ja-JP" altLang="ja-JP"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ICH-GCP</a:t>
            </a:r>
            <a:r>
              <a:rPr lang="ja-JP" altLang="en-US" dirty="0" smtClean="0">
                <a:latin typeface="HG丸ｺﾞｼｯｸM-PRO" panose="020F0600000000000000" pitchFamily="50" charset="-128"/>
                <a:ea typeface="HG丸ｺﾞｼｯｸM-PRO" panose="020F0600000000000000" pitchFamily="50" charset="-128"/>
              </a:rPr>
              <a:t>を遵守して</a:t>
            </a:r>
            <a:r>
              <a:rPr lang="ja-JP" altLang="ja-JP" dirty="0" smtClean="0">
                <a:latin typeface="HG丸ｺﾞｼｯｸM-PRO" panose="020F0600000000000000" pitchFamily="50" charset="-128"/>
                <a:ea typeface="HG丸ｺﾞｼｯｸM-PRO" panose="020F0600000000000000" pitchFamily="50" charset="-128"/>
              </a:rPr>
              <a:t>実施する</a:t>
            </a:r>
            <a:endParaRPr lang="en-US" altLang="ja-JP" dirty="0">
              <a:latin typeface="HG丸ｺﾞｼｯｸM-PRO" panose="020F0600000000000000" pitchFamily="50" charset="-128"/>
              <a:ea typeface="HG丸ｺﾞｼｯｸM-PRO" panose="020F0600000000000000" pitchFamily="50" charset="-128"/>
            </a:endParaRPr>
          </a:p>
        </p:txBody>
      </p:sp>
      <p:sp>
        <p:nvSpPr>
          <p:cNvPr id="14" name="円/楕円 13"/>
          <p:cNvSpPr/>
          <p:nvPr/>
        </p:nvSpPr>
        <p:spPr>
          <a:xfrm>
            <a:off x="229624" y="5580831"/>
            <a:ext cx="1780604" cy="10801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dirty="0" smtClean="0"/>
              <a:t>品質目標</a:t>
            </a:r>
            <a:endParaRPr kumimoji="1" lang="ja-JP" altLang="en-US" dirty="0"/>
          </a:p>
        </p:txBody>
      </p:sp>
      <p:sp>
        <p:nvSpPr>
          <p:cNvPr id="15" name="テキスト ボックス 14"/>
          <p:cNvSpPr txBox="1"/>
          <p:nvPr/>
        </p:nvSpPr>
        <p:spPr>
          <a:xfrm>
            <a:off x="1626205" y="5297162"/>
            <a:ext cx="7434932"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ja-JP" dirty="0">
                <a:solidFill>
                  <a:schemeClr val="tx1"/>
                </a:solidFill>
                <a:latin typeface="HG丸ｺﾞｼｯｸM-PRO" panose="020F0600000000000000" pitchFamily="50" charset="-128"/>
                <a:ea typeface="HG丸ｺﾞｼｯｸM-PRO" panose="020F0600000000000000" pitchFamily="50" charset="-128"/>
              </a:rPr>
              <a:t>品質方針で求める水準を満たすように</a:t>
            </a:r>
            <a:r>
              <a:rPr lang="ja-JP" altLang="ja-JP"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測定可能で具体的</a:t>
            </a:r>
            <a:r>
              <a:rPr lang="ja-JP" altLang="en-US" dirty="0">
                <a:solidFill>
                  <a:schemeClr val="tx1"/>
                </a:solidFill>
                <a:latin typeface="HG丸ｺﾞｼｯｸM-PRO" panose="020F0600000000000000" pitchFamily="50" charset="-128"/>
                <a:ea typeface="HG丸ｺﾞｼｯｸM-PRO" panose="020F0600000000000000" pitchFamily="50" charset="-128"/>
              </a:rPr>
              <a:t>な目標を</a:t>
            </a:r>
            <a:r>
              <a:rPr lang="ja-JP" altLang="ja-JP" dirty="0" smtClean="0">
                <a:solidFill>
                  <a:schemeClr val="tx1"/>
                </a:solidFill>
                <a:latin typeface="HG丸ｺﾞｼｯｸM-PRO" panose="020F0600000000000000" pitchFamily="50" charset="-128"/>
                <a:ea typeface="HG丸ｺﾞｼｯｸM-PRO" panose="020F0600000000000000" pitchFamily="50" charset="-128"/>
              </a:rPr>
              <a:t>設定</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する　</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例）</a:t>
            </a:r>
            <a:r>
              <a:rPr lang="ja-JP" altLang="ja-JP" dirty="0">
                <a:latin typeface="HG丸ｺﾞｼｯｸM-PRO" panose="020F0600000000000000" pitchFamily="50" charset="-128"/>
                <a:ea typeface="HG丸ｺﾞｼｯｸM-PRO" panose="020F0600000000000000" pitchFamily="50" charset="-128"/>
              </a:rPr>
              <a:t>主要評価項目に関しては、</a:t>
            </a:r>
            <a:r>
              <a:rPr lang="ja-JP" altLang="ja-JP" dirty="0" smtClean="0">
                <a:latin typeface="HG丸ｺﾞｼｯｸM-PRO" panose="020F0600000000000000" pitchFamily="50" charset="-128"/>
                <a:ea typeface="HG丸ｺﾞｼｯｸM-PRO" panose="020F0600000000000000" pitchFamily="50" charset="-128"/>
              </a:rPr>
              <a:t>データエラー</a:t>
            </a:r>
            <a:r>
              <a:rPr lang="ja-JP" altLang="en-US" dirty="0" smtClean="0">
                <a:latin typeface="HG丸ｺﾞｼｯｸM-PRO" panose="020F0600000000000000" pitchFamily="50" charset="-128"/>
                <a:ea typeface="HG丸ｺﾞｼｯｸM-PRO" panose="020F0600000000000000" pitchFamily="50" charset="-128"/>
              </a:rPr>
              <a:t>がない</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例）</a:t>
            </a:r>
            <a:r>
              <a:rPr lang="ja-JP" altLang="ja-JP" dirty="0" smtClean="0">
                <a:latin typeface="HG丸ｺﾞｼｯｸM-PRO" panose="020F0600000000000000" pitchFamily="50" charset="-128"/>
                <a:ea typeface="HG丸ｺﾞｼｯｸM-PRO" panose="020F0600000000000000" pitchFamily="50" charset="-128"/>
              </a:rPr>
              <a:t>同意</a:t>
            </a:r>
            <a:r>
              <a:rPr lang="ja-JP" altLang="ja-JP" dirty="0">
                <a:latin typeface="HG丸ｺﾞｼｯｸM-PRO" panose="020F0600000000000000" pitchFamily="50" charset="-128"/>
                <a:ea typeface="HG丸ｺﾞｼｯｸM-PRO" panose="020F0600000000000000" pitchFamily="50" charset="-128"/>
              </a:rPr>
              <a:t>取得に関しては、そのプロセス及び記録を</a:t>
            </a:r>
            <a:r>
              <a:rPr lang="en-US" altLang="ja-JP" dirty="0">
                <a:latin typeface="HG丸ｺﾞｼｯｸM-PRO" panose="020F0600000000000000" pitchFamily="50" charset="-128"/>
                <a:ea typeface="HG丸ｺﾞｼｯｸM-PRO" panose="020F0600000000000000" pitchFamily="50" charset="-128"/>
              </a:rPr>
              <a:t>100</a:t>
            </a:r>
            <a:r>
              <a:rPr lang="ja-JP" altLang="ja-JP" dirty="0">
                <a:latin typeface="HG丸ｺﾞｼｯｸM-PRO" panose="020F0600000000000000" pitchFamily="50" charset="-128"/>
                <a:ea typeface="HG丸ｺﾞｼｯｸM-PRO" panose="020F0600000000000000" pitchFamily="50" charset="-128"/>
              </a:rPr>
              <a:t>％</a:t>
            </a:r>
            <a:r>
              <a:rPr lang="ja-JP" altLang="ja-JP" dirty="0" smtClean="0">
                <a:latin typeface="HG丸ｺﾞｼｯｸM-PRO" panose="020F0600000000000000" pitchFamily="50" charset="-128"/>
                <a:ea typeface="HG丸ｺﾞｼｯｸM-PRO" panose="020F0600000000000000" pitchFamily="50" charset="-128"/>
              </a:rPr>
              <a:t>確認</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例）</a:t>
            </a:r>
            <a:r>
              <a:rPr lang="ja-JP" altLang="ja-JP" dirty="0">
                <a:latin typeface="HG丸ｺﾞｼｯｸM-PRO" panose="020F0600000000000000" pitchFamily="50" charset="-128"/>
                <a:ea typeface="HG丸ｺﾞｼｯｸM-PRO" panose="020F0600000000000000" pitchFamily="50" charset="-128"/>
              </a:rPr>
              <a:t>症例登録に関しては、予定期間内に完了</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464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品質管理計画書テンプレート</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37</a:t>
            </a:fld>
            <a:endParaRPr kumimoji="1" lang="ja-JP" altLang="en-US"/>
          </a:p>
        </p:txBody>
      </p:sp>
      <p:pic>
        <p:nvPicPr>
          <p:cNvPr id="8" name="図 7"/>
          <p:cNvPicPr>
            <a:picLocks noChangeAspect="1"/>
          </p:cNvPicPr>
          <p:nvPr/>
        </p:nvPicPr>
        <p:blipFill>
          <a:blip r:embed="rId2"/>
          <a:stretch>
            <a:fillRect/>
          </a:stretch>
        </p:blipFill>
        <p:spPr>
          <a:xfrm>
            <a:off x="86641" y="1499316"/>
            <a:ext cx="6075117" cy="5358684"/>
          </a:xfrm>
          <a:prstGeom prst="rect">
            <a:avLst/>
          </a:prstGeom>
        </p:spPr>
      </p:pic>
      <p:sp>
        <p:nvSpPr>
          <p:cNvPr id="9" name="円/楕円 8"/>
          <p:cNvSpPr/>
          <p:nvPr/>
        </p:nvSpPr>
        <p:spPr>
          <a:xfrm>
            <a:off x="86641" y="5159188"/>
            <a:ext cx="4158788" cy="648072"/>
          </a:xfrm>
          <a:prstGeom prst="ellipse">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正方形/長方形 9"/>
          <p:cNvSpPr/>
          <p:nvPr/>
        </p:nvSpPr>
        <p:spPr>
          <a:xfrm>
            <a:off x="2658514" y="2266088"/>
            <a:ext cx="6485486" cy="28931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173038" lvl="1" indent="-173038"/>
            <a:r>
              <a:rPr lang="ja-JP" altLang="en-US" sz="2000" b="1" u="sng" dirty="0">
                <a:latin typeface="HG丸ｺﾞｼｯｸM-PRO" panose="020F0600000000000000" pitchFamily="50" charset="-128"/>
                <a:ea typeface="HG丸ｺﾞｼｯｸM-PRO" panose="020F0600000000000000" pitchFamily="50" charset="-128"/>
              </a:rPr>
              <a:t>クオリティマネジメント</a:t>
            </a:r>
            <a:r>
              <a:rPr lang="ja-JP" altLang="en-US" sz="2000" b="1" u="sng" dirty="0" smtClean="0">
                <a:latin typeface="HG丸ｺﾞｼｯｸM-PRO" panose="020F0600000000000000" pitchFamily="50" charset="-128"/>
                <a:ea typeface="HG丸ｺﾞｼｯｸM-PRO" panose="020F0600000000000000" pitchFamily="50" charset="-128"/>
              </a:rPr>
              <a:t>計画書テンプレート（目次）</a:t>
            </a:r>
            <a:endParaRPr lang="en-US" altLang="ja-JP" sz="2000" b="1" u="sng" dirty="0" smtClean="0">
              <a:latin typeface="HG丸ｺﾞｼｯｸM-PRO" panose="020F0600000000000000" pitchFamily="50" charset="-128"/>
              <a:ea typeface="HG丸ｺﾞｼｯｸM-PRO" panose="020F0600000000000000" pitchFamily="50" charset="-128"/>
            </a:endParaRPr>
          </a:p>
          <a:p>
            <a:pPr marL="800100" lvl="1" indent="-342900">
              <a:buFont typeface="+mj-lt"/>
              <a:buAutoNum type="arabicPeriod"/>
            </a:pPr>
            <a:r>
              <a:rPr lang="ja-JP" altLang="en-US" dirty="0" smtClean="0">
                <a:latin typeface="HG丸ｺﾞｼｯｸM-PRO" panose="020F0600000000000000" pitchFamily="50" charset="-128"/>
                <a:ea typeface="HG丸ｺﾞｼｯｸM-PRO" panose="020F0600000000000000" pitchFamily="50" charset="-128"/>
              </a:rPr>
              <a:t>臨床研究</a:t>
            </a:r>
            <a:r>
              <a:rPr lang="ja-JP" altLang="ja-JP" dirty="0" smtClean="0">
                <a:latin typeface="HG丸ｺﾞｼｯｸM-PRO" panose="020F0600000000000000" pitchFamily="50" charset="-128"/>
                <a:ea typeface="HG丸ｺﾞｼｯｸM-PRO" panose="020F0600000000000000" pitchFamily="50" charset="-128"/>
              </a:rPr>
              <a:t>の</a:t>
            </a:r>
            <a:r>
              <a:rPr lang="ja-JP" altLang="ja-JP" dirty="0">
                <a:latin typeface="HG丸ｺﾞｼｯｸM-PRO" panose="020F0600000000000000" pitchFamily="50" charset="-128"/>
                <a:ea typeface="HG丸ｺﾞｼｯｸM-PRO" panose="020F0600000000000000" pitchFamily="50" charset="-128"/>
              </a:rPr>
              <a:t>品質</a:t>
            </a:r>
            <a:r>
              <a:rPr lang="ja-JP" altLang="ja-JP" dirty="0" smtClean="0">
                <a:latin typeface="HG丸ｺﾞｼｯｸM-PRO" panose="020F0600000000000000" pitchFamily="50" charset="-128"/>
                <a:ea typeface="HG丸ｺﾞｼｯｸM-PRO" panose="020F0600000000000000" pitchFamily="50" charset="-128"/>
              </a:rPr>
              <a:t>方針</a:t>
            </a:r>
            <a:endParaRPr lang="en-US" altLang="ja-JP" dirty="0" smtClean="0">
              <a:latin typeface="HG丸ｺﾞｼｯｸM-PRO" panose="020F0600000000000000" pitchFamily="50" charset="-128"/>
              <a:ea typeface="HG丸ｺﾞｼｯｸM-PRO" panose="020F0600000000000000" pitchFamily="50" charset="-128"/>
            </a:endParaRPr>
          </a:p>
          <a:p>
            <a:pPr marL="800100" lvl="1" indent="-342900">
              <a:buFont typeface="+mj-lt"/>
              <a:buAutoNum type="arabicPeriod"/>
            </a:pPr>
            <a:r>
              <a:rPr lang="ja-JP" altLang="en-US" dirty="0" smtClean="0">
                <a:latin typeface="HG丸ｺﾞｼｯｸM-PRO" panose="020F0600000000000000" pitchFamily="50" charset="-128"/>
                <a:ea typeface="HG丸ｺﾞｼｯｸM-PRO" panose="020F0600000000000000" pitchFamily="50" charset="-128"/>
              </a:rPr>
              <a:t>臨床</a:t>
            </a:r>
            <a:r>
              <a:rPr lang="ja-JP" altLang="en-US" dirty="0">
                <a:latin typeface="HG丸ｺﾞｼｯｸM-PRO" panose="020F0600000000000000" pitchFamily="50" charset="-128"/>
                <a:ea typeface="HG丸ｺﾞｼｯｸM-PRO" panose="020F0600000000000000" pitchFamily="50" charset="-128"/>
              </a:rPr>
              <a:t>研究</a:t>
            </a:r>
            <a:r>
              <a:rPr lang="ja-JP" altLang="ja-JP" dirty="0" smtClean="0">
                <a:latin typeface="HG丸ｺﾞｼｯｸM-PRO" panose="020F0600000000000000" pitchFamily="50" charset="-128"/>
                <a:ea typeface="HG丸ｺﾞｼｯｸM-PRO" panose="020F0600000000000000" pitchFamily="50" charset="-128"/>
              </a:rPr>
              <a:t>の</a:t>
            </a:r>
            <a:r>
              <a:rPr lang="ja-JP" altLang="ja-JP" dirty="0">
                <a:latin typeface="HG丸ｺﾞｼｯｸM-PRO" panose="020F0600000000000000" pitchFamily="50" charset="-128"/>
                <a:ea typeface="HG丸ｺﾞｼｯｸM-PRO" panose="020F0600000000000000" pitchFamily="50" charset="-128"/>
              </a:rPr>
              <a:t>要求</a:t>
            </a:r>
            <a:r>
              <a:rPr lang="ja-JP" altLang="ja-JP" dirty="0" smtClean="0">
                <a:latin typeface="HG丸ｺﾞｼｯｸM-PRO" panose="020F0600000000000000" pitchFamily="50" charset="-128"/>
                <a:ea typeface="HG丸ｺﾞｼｯｸM-PRO" panose="020F0600000000000000" pitchFamily="50" charset="-128"/>
              </a:rPr>
              <a:t>事項</a:t>
            </a:r>
            <a:r>
              <a:rPr lang="ja-JP" altLang="en-US" dirty="0" smtClean="0">
                <a:latin typeface="HG丸ｺﾞｼｯｸM-PRO" panose="020F0600000000000000" pitchFamily="50" charset="-128"/>
                <a:ea typeface="HG丸ｺﾞｼｯｸM-PRO" panose="020F0600000000000000" pitchFamily="50" charset="-128"/>
              </a:rPr>
              <a:t>（</a:t>
            </a:r>
            <a:r>
              <a:rPr lang="ja-JP" altLang="ja-JP" dirty="0" smtClean="0">
                <a:latin typeface="HG丸ｺﾞｼｯｸM-PRO" panose="020F0600000000000000" pitchFamily="50" charset="-128"/>
                <a:ea typeface="HG丸ｺﾞｼｯｸM-PRO" panose="020F0600000000000000" pitchFamily="50" charset="-128"/>
              </a:rPr>
              <a:t>顧客</a:t>
            </a:r>
            <a:r>
              <a:rPr lang="ja-JP" altLang="en-US" dirty="0" smtClean="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法令・</a:t>
            </a:r>
            <a:r>
              <a:rPr lang="ja-JP" altLang="ja-JP" dirty="0" smtClean="0">
                <a:latin typeface="HG丸ｺﾞｼｯｸM-PRO" panose="020F0600000000000000" pitchFamily="50" charset="-128"/>
                <a:ea typeface="HG丸ｺﾞｼｯｸM-PRO" panose="020F0600000000000000" pitchFamily="50" charset="-128"/>
              </a:rPr>
              <a:t>規制</a:t>
            </a:r>
            <a:r>
              <a:rPr lang="ja-JP" altLang="en-US" dirty="0" smtClean="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実施</a:t>
            </a:r>
            <a:r>
              <a:rPr lang="ja-JP" altLang="ja-JP" dirty="0" smtClean="0">
                <a:latin typeface="HG丸ｺﾞｼｯｸM-PRO" panose="020F0600000000000000" pitchFamily="50" charset="-128"/>
                <a:ea typeface="HG丸ｺﾞｼｯｸM-PRO" panose="020F0600000000000000" pitchFamily="50" charset="-128"/>
              </a:rPr>
              <a:t>体制</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800100" lvl="1" indent="-342900">
              <a:buFont typeface="+mj-lt"/>
              <a:buAutoNum type="arabicPeriod"/>
            </a:pPr>
            <a:r>
              <a:rPr lang="ja-JP" altLang="ja-JP" dirty="0">
                <a:latin typeface="HG丸ｺﾞｼｯｸM-PRO" panose="020F0600000000000000" pitchFamily="50" charset="-128"/>
                <a:ea typeface="HG丸ｺﾞｼｯｸM-PRO" panose="020F0600000000000000" pitchFamily="50" charset="-128"/>
              </a:rPr>
              <a:t>適用</a:t>
            </a:r>
            <a:r>
              <a:rPr lang="ja-JP" altLang="ja-JP" dirty="0" smtClean="0">
                <a:latin typeface="HG丸ｺﾞｼｯｸM-PRO" panose="020F0600000000000000" pitchFamily="50" charset="-128"/>
                <a:ea typeface="HG丸ｺﾞｼｯｸM-PRO" panose="020F0600000000000000" pitchFamily="50" charset="-128"/>
              </a:rPr>
              <a:t>範囲</a:t>
            </a:r>
            <a:r>
              <a:rPr lang="ja-JP" altLang="en-US" dirty="0" smtClean="0">
                <a:latin typeface="HG丸ｺﾞｼｯｸM-PRO" panose="020F0600000000000000" pitchFamily="50" charset="-128"/>
                <a:ea typeface="HG丸ｺﾞｼｯｸM-PRO" panose="020F0600000000000000" pitchFamily="50" charset="-128"/>
              </a:rPr>
              <a:t>と権限</a:t>
            </a:r>
            <a:endParaRPr lang="en-US" altLang="ja-JP" dirty="0" smtClean="0">
              <a:latin typeface="HG丸ｺﾞｼｯｸM-PRO" panose="020F0600000000000000" pitchFamily="50" charset="-128"/>
              <a:ea typeface="HG丸ｺﾞｼｯｸM-PRO" panose="020F0600000000000000" pitchFamily="50" charset="-128"/>
            </a:endParaRPr>
          </a:p>
          <a:p>
            <a:pPr marL="800100" lvl="1" indent="-342900">
              <a:buFont typeface="+mj-lt"/>
              <a:buAutoNum type="arabicPeriod"/>
            </a:pPr>
            <a:r>
              <a:rPr lang="ja-JP" altLang="ja-JP" dirty="0">
                <a:latin typeface="HG丸ｺﾞｼｯｸM-PRO" panose="020F0600000000000000" pitchFamily="50" charset="-128"/>
                <a:ea typeface="HG丸ｺﾞｼｯｸM-PRO" panose="020F0600000000000000" pitchFamily="50" charset="-128"/>
              </a:rPr>
              <a:t>リスク特定と対応</a:t>
            </a:r>
            <a:r>
              <a:rPr lang="ja-JP" altLang="ja-JP" dirty="0" smtClean="0">
                <a:latin typeface="HG丸ｺﾞｼｯｸM-PRO" panose="020F0600000000000000" pitchFamily="50" charset="-128"/>
                <a:ea typeface="HG丸ｺﾞｼｯｸM-PRO" panose="020F0600000000000000" pitchFamily="50" charset="-128"/>
              </a:rPr>
              <a:t>計画</a:t>
            </a:r>
            <a:endParaRPr lang="en-US" altLang="ja-JP" dirty="0" smtClean="0">
              <a:latin typeface="HG丸ｺﾞｼｯｸM-PRO" panose="020F0600000000000000" pitchFamily="50" charset="-128"/>
              <a:ea typeface="HG丸ｺﾞｼｯｸM-PRO" panose="020F0600000000000000" pitchFamily="50" charset="-128"/>
            </a:endParaRPr>
          </a:p>
          <a:p>
            <a:pPr marL="800100" lvl="1" indent="-342900">
              <a:buFont typeface="+mj-lt"/>
              <a:buAutoNum type="arabicPeriod"/>
            </a:pPr>
            <a:r>
              <a:rPr lang="ja-JP" altLang="ja-JP" dirty="0">
                <a:latin typeface="HG丸ｺﾞｼｯｸM-PRO" panose="020F0600000000000000" pitchFamily="50" charset="-128"/>
                <a:ea typeface="HG丸ｺﾞｼｯｸM-PRO" panose="020F0600000000000000" pitchFamily="50" charset="-128"/>
              </a:rPr>
              <a:t>品質マネジメント</a:t>
            </a:r>
            <a:r>
              <a:rPr lang="ja-JP" altLang="ja-JP" dirty="0" smtClean="0">
                <a:latin typeface="HG丸ｺﾞｼｯｸM-PRO" panose="020F0600000000000000" pitchFamily="50" charset="-128"/>
                <a:ea typeface="HG丸ｺﾞｼｯｸM-PRO" panose="020F0600000000000000" pitchFamily="50" charset="-128"/>
              </a:rPr>
              <a:t>計画</a:t>
            </a:r>
            <a:endParaRPr lang="en-US" altLang="ja-JP" dirty="0" smtClean="0">
              <a:latin typeface="HG丸ｺﾞｼｯｸM-PRO" panose="020F0600000000000000" pitchFamily="50" charset="-128"/>
              <a:ea typeface="HG丸ｺﾞｼｯｸM-PRO" panose="020F0600000000000000" pitchFamily="50" charset="-128"/>
            </a:endParaRPr>
          </a:p>
          <a:p>
            <a:pPr marL="800100" lvl="1" indent="-342900">
              <a:buFont typeface="+mj-lt"/>
              <a:buAutoNum type="arabicPeriod"/>
            </a:pPr>
            <a:r>
              <a:rPr lang="ja-JP" altLang="ja-JP" dirty="0">
                <a:latin typeface="HG丸ｺﾞｼｯｸM-PRO" panose="020F0600000000000000" pitchFamily="50" charset="-128"/>
                <a:ea typeface="HG丸ｺﾞｼｯｸM-PRO" panose="020F0600000000000000" pitchFamily="50" charset="-128"/>
              </a:rPr>
              <a:t>品質</a:t>
            </a:r>
            <a:r>
              <a:rPr lang="ja-JP" altLang="ja-JP" dirty="0" smtClean="0">
                <a:latin typeface="HG丸ｺﾞｼｯｸM-PRO" panose="020F0600000000000000" pitchFamily="50" charset="-128"/>
                <a:ea typeface="HG丸ｺﾞｼｯｸM-PRO" panose="020F0600000000000000" pitchFamily="50" charset="-128"/>
              </a:rPr>
              <a:t>管理</a:t>
            </a:r>
            <a:r>
              <a:rPr lang="ja-JP" altLang="en-US" dirty="0" smtClean="0">
                <a:latin typeface="HG丸ｺﾞｼｯｸM-PRO" panose="020F0600000000000000" pitchFamily="50" charset="-128"/>
                <a:ea typeface="HG丸ｺﾞｼｯｸM-PRO" panose="020F0600000000000000" pitchFamily="50" charset="-128"/>
              </a:rPr>
              <a:t>（モニタリング方法・モニタリング手法）</a:t>
            </a:r>
            <a:endParaRPr lang="en-US" altLang="ja-JP" dirty="0" smtClean="0">
              <a:latin typeface="HG丸ｺﾞｼｯｸM-PRO" panose="020F0600000000000000" pitchFamily="50" charset="-128"/>
              <a:ea typeface="HG丸ｺﾞｼｯｸM-PRO" panose="020F0600000000000000" pitchFamily="50" charset="-128"/>
            </a:endParaRPr>
          </a:p>
          <a:p>
            <a:pPr marL="800100" lvl="1" indent="-342900">
              <a:buFont typeface="+mj-lt"/>
              <a:buAutoNum type="arabicPeriod"/>
            </a:pPr>
            <a:r>
              <a:rPr lang="ja-JP" altLang="ja-JP" dirty="0">
                <a:latin typeface="HG丸ｺﾞｼｯｸM-PRO" panose="020F0600000000000000" pitchFamily="50" charset="-128"/>
                <a:ea typeface="HG丸ｺﾞｼｯｸM-PRO" panose="020F0600000000000000" pitchFamily="50" charset="-128"/>
              </a:rPr>
              <a:t>品質</a:t>
            </a:r>
            <a:r>
              <a:rPr lang="ja-JP" altLang="ja-JP" dirty="0" smtClean="0">
                <a:latin typeface="HG丸ｺﾞｼｯｸM-PRO" panose="020F0600000000000000" pitchFamily="50" charset="-128"/>
                <a:ea typeface="HG丸ｺﾞｼｯｸM-PRO" panose="020F0600000000000000" pitchFamily="50" charset="-128"/>
              </a:rPr>
              <a:t>保証</a:t>
            </a:r>
            <a:r>
              <a:rPr lang="ja-JP" altLang="en-US" dirty="0" smtClean="0">
                <a:latin typeface="HG丸ｺﾞｼｯｸM-PRO" panose="020F0600000000000000" pitchFamily="50" charset="-128"/>
                <a:ea typeface="HG丸ｺﾞｼｯｸM-PRO" panose="020F0600000000000000" pitchFamily="50" charset="-128"/>
              </a:rPr>
              <a:t>（監査実施の有無・監査体制）</a:t>
            </a:r>
            <a:endParaRPr lang="en-US" altLang="ja-JP" dirty="0" smtClean="0">
              <a:latin typeface="HG丸ｺﾞｼｯｸM-PRO" panose="020F0600000000000000" pitchFamily="50" charset="-128"/>
              <a:ea typeface="HG丸ｺﾞｼｯｸM-PRO" panose="020F0600000000000000" pitchFamily="50" charset="-128"/>
            </a:endParaRPr>
          </a:p>
          <a:p>
            <a:pPr marL="800100" lvl="1" indent="-342900">
              <a:buFont typeface="+mj-lt"/>
              <a:buAutoNum type="arabicPeriod"/>
            </a:pPr>
            <a:r>
              <a:rPr lang="ja-JP" altLang="en-US" dirty="0">
                <a:latin typeface="HG丸ｺﾞｼｯｸM-PRO" panose="020F0600000000000000" pitchFamily="50" charset="-128"/>
                <a:ea typeface="HG丸ｺﾞｼｯｸM-PRO" panose="020F0600000000000000" pitchFamily="50" charset="-128"/>
              </a:rPr>
              <a:t>変更</a:t>
            </a:r>
            <a:r>
              <a:rPr lang="ja-JP" altLang="en-US" dirty="0" smtClean="0">
                <a:latin typeface="HG丸ｺﾞｼｯｸM-PRO" panose="020F0600000000000000" pitchFamily="50" charset="-128"/>
                <a:ea typeface="HG丸ｺﾞｼｯｸM-PRO" panose="020F0600000000000000" pitchFamily="50" charset="-128"/>
              </a:rPr>
              <a:t>管理</a:t>
            </a:r>
            <a:endParaRPr lang="en-US" altLang="ja-JP" dirty="0" smtClean="0">
              <a:latin typeface="HG丸ｺﾞｼｯｸM-PRO" panose="020F0600000000000000" pitchFamily="50" charset="-128"/>
              <a:ea typeface="HG丸ｺﾞｼｯｸM-PRO" panose="020F0600000000000000" pitchFamily="50" charset="-128"/>
            </a:endParaRPr>
          </a:p>
          <a:p>
            <a:pPr marL="800100" lvl="1" indent="-342900">
              <a:buFont typeface="+mj-lt"/>
              <a:buAutoNum type="arabicPeriod"/>
            </a:pPr>
            <a:r>
              <a:rPr lang="ja-JP" altLang="en-US" dirty="0" smtClean="0">
                <a:latin typeface="HG丸ｺﾞｼｯｸM-PRO" panose="020F0600000000000000" pitchFamily="50" charset="-128"/>
                <a:ea typeface="HG丸ｺﾞｼｯｸM-PRO" panose="020F0600000000000000" pitchFamily="50" charset="-128"/>
              </a:rPr>
              <a:t>教育・トレーニング</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4828420" y="5780782"/>
            <a:ext cx="4105515" cy="800219"/>
          </a:xfrm>
          <a:prstGeom prst="rect">
            <a:avLst/>
          </a:prstGeom>
          <a:solidFill>
            <a:schemeClr val="bg1"/>
          </a:solidFill>
        </p:spPr>
        <p:txBody>
          <a:bodyPr wrap="square" rtlCol="0">
            <a:spAutoFit/>
          </a:bodyPr>
          <a:lstStyle/>
          <a:p>
            <a:r>
              <a:rPr kumimoji="1" lang="ja-JP" altLang="en-US" dirty="0" smtClean="0"/>
              <a:t>左記</a:t>
            </a:r>
            <a:r>
              <a:rPr kumimoji="1" lang="en-US" altLang="ja-JP" dirty="0" smtClean="0"/>
              <a:t>HP</a:t>
            </a:r>
            <a:r>
              <a:rPr kumimoji="1" lang="ja-JP" altLang="en-US" dirty="0" smtClean="0"/>
              <a:t>より入手可能：</a:t>
            </a:r>
            <a:r>
              <a:rPr kumimoji="1" lang="en-US" altLang="ja-JP" dirty="0" smtClean="0"/>
              <a:t/>
            </a:r>
            <a:br>
              <a:rPr kumimoji="1" lang="en-US" altLang="ja-JP" dirty="0" smtClean="0"/>
            </a:br>
            <a:r>
              <a:rPr lang="en-US" altLang="ja-JP" sz="1400" dirty="0" smtClean="0"/>
              <a:t>http</a:t>
            </a:r>
            <a:r>
              <a:rPr lang="en-US" altLang="ja-JP" sz="1400" dirty="0"/>
              <a:t>://</a:t>
            </a:r>
            <a:r>
              <a:rPr lang="en-US" altLang="ja-JP" sz="1400" dirty="0" smtClean="0"/>
              <a:t>www.jmacct.med.or.jp/information/notice.html</a:t>
            </a:r>
            <a:endParaRPr kumimoji="1" lang="en-US" altLang="ja-JP" sz="1400" dirty="0" smtClean="0"/>
          </a:p>
        </p:txBody>
      </p:sp>
    </p:spTree>
    <p:extLst>
      <p:ext uri="{BB962C8B-B14F-4D97-AF65-F5344CB8AC3E}">
        <p14:creationId xmlns:p14="http://schemas.microsoft.com/office/powerpoint/2010/main" val="17648607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9.</a:t>
            </a:r>
            <a:r>
              <a:rPr lang="en-US" altLang="ja-JP" dirty="0"/>
              <a:t> </a:t>
            </a:r>
            <a:r>
              <a:rPr lang="ja-JP" altLang="en-US" dirty="0" smtClean="0"/>
              <a:t>プロジェクト</a:t>
            </a:r>
            <a:r>
              <a:rPr lang="ja-JP" altLang="en-US" dirty="0"/>
              <a:t>計画の策定</a:t>
            </a:r>
            <a:br>
              <a:rPr lang="ja-JP" altLang="en-US" dirty="0"/>
            </a:br>
            <a:r>
              <a:rPr lang="en-US" altLang="ja-JP" dirty="0" smtClean="0"/>
              <a:t>〜</a:t>
            </a:r>
            <a:r>
              <a:rPr kumimoji="1" lang="ja-JP" altLang="en-US" dirty="0" smtClean="0"/>
              <a:t>臨床試験はプロジェクトです</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プロトコルを作ったからといって成功しません。</a:t>
            </a:r>
            <a:endParaRPr kumimoji="1" lang="en-US" altLang="ja-JP" dirty="0" smtClean="0"/>
          </a:p>
          <a:p>
            <a:r>
              <a:rPr lang="ja-JP" altLang="en-US" dirty="0" smtClean="0"/>
              <a:t>今まで検討したことをまとめるとプロジェクト憲章になります</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38</a:t>
            </a:fld>
            <a:endParaRPr kumimoji="1" lang="ja-JP" altLang="en-US"/>
          </a:p>
        </p:txBody>
      </p:sp>
    </p:spTree>
    <p:extLst>
      <p:ext uri="{BB962C8B-B14F-4D97-AF65-F5344CB8AC3E}">
        <p14:creationId xmlns:p14="http://schemas.microsoft.com/office/powerpoint/2010/main" val="1190892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9. </a:t>
            </a:r>
            <a:r>
              <a:rPr lang="ja-JP" altLang="en-US" dirty="0"/>
              <a:t>プロジェクト計画の</a:t>
            </a:r>
            <a:r>
              <a:rPr lang="ja-JP" altLang="en-US" dirty="0" smtClean="0"/>
              <a:t>策定</a:t>
            </a:r>
            <a:br>
              <a:rPr lang="ja-JP" altLang="en-US" dirty="0" smtClean="0"/>
            </a:br>
            <a:r>
              <a:rPr lang="en-US" altLang="ja-JP" dirty="0" smtClean="0"/>
              <a:t>〜</a:t>
            </a:r>
            <a:r>
              <a:rPr kumimoji="1" lang="ja-JP" altLang="en-US" dirty="0" smtClean="0"/>
              <a:t>プロジェクト憲章</a:t>
            </a:r>
            <a:endParaRPr kumimoji="1" lang="ja-JP" altLang="en-US" dirty="0"/>
          </a:p>
        </p:txBody>
      </p:sp>
      <p:sp>
        <p:nvSpPr>
          <p:cNvPr id="6" name="コンテンツ プレースホルダー 5"/>
          <p:cNvSpPr>
            <a:spLocks noGrp="1" noChangeAspect="1"/>
          </p:cNvSpPr>
          <p:nvPr>
            <p:ph idx="1"/>
          </p:nvPr>
        </p:nvSpPr>
        <p:spPr>
          <a:xfrm>
            <a:off x="457200" y="1600200"/>
            <a:ext cx="8229600" cy="3334871"/>
          </a:xfrm>
        </p:spPr>
        <p:txBody>
          <a:bodyPr lIns="0" tIns="0" rIns="0" bIns="0">
            <a:noAutofit/>
          </a:bodyPr>
          <a:lstStyle/>
          <a:p>
            <a:r>
              <a:rPr lang="ja-JP" altLang="en-US" sz="2000" dirty="0" smtClean="0">
                <a:latin typeface="+mn-ea"/>
              </a:rPr>
              <a:t>プロジェクト（臨床研究）を</a:t>
            </a:r>
            <a:r>
              <a:rPr lang="ja-JP" altLang="en-US" sz="2000" dirty="0">
                <a:latin typeface="+mn-ea"/>
              </a:rPr>
              <a:t>立ち上げる際に、上級マネジメント等のプロジェクトの予算執行に責任と権限を有するひと（いわゆるプロジェクト・オーナー）から、プロジェクト・マネジャ（当該プロジェクトの運営について権限を付与されるひと）が、公式にプロジェクトの開始を許可するよう発行される文書を「プロジェクト・チャーター」と</a:t>
            </a:r>
            <a:r>
              <a:rPr lang="ja-JP" altLang="en-US" sz="2000" dirty="0" smtClean="0">
                <a:latin typeface="+mn-ea"/>
              </a:rPr>
              <a:t>言う</a:t>
            </a:r>
            <a:endParaRPr lang="en-US" altLang="ja-JP" sz="2000" dirty="0" smtClean="0">
              <a:latin typeface="+mn-ea"/>
            </a:endParaRPr>
          </a:p>
          <a:p>
            <a:endParaRPr lang="ja-JP" altLang="en-US" sz="2000" dirty="0">
              <a:latin typeface="+mn-ea"/>
            </a:endParaRPr>
          </a:p>
          <a:p>
            <a:r>
              <a:rPr lang="ja-JP" altLang="en-US" sz="2000" dirty="0">
                <a:latin typeface="+mn-ea"/>
              </a:rPr>
              <a:t>このプロジェクト・チャーターにより、プロジェクト・マネジャ（</a:t>
            </a:r>
            <a:r>
              <a:rPr lang="en-US" altLang="ja-JP" sz="2000" dirty="0">
                <a:latin typeface="+mn-ea"/>
              </a:rPr>
              <a:t>PM</a:t>
            </a:r>
            <a:r>
              <a:rPr lang="ja-JP" altLang="en-US" sz="2000" dirty="0">
                <a:latin typeface="+mn-ea"/>
              </a:rPr>
              <a:t>）は、母体組織（機能組織ともいう）の資源を、当該</a:t>
            </a:r>
            <a:r>
              <a:rPr lang="ja-JP" altLang="en-US" sz="2000" dirty="0" smtClean="0">
                <a:latin typeface="+mn-ea"/>
              </a:rPr>
              <a:t>プロジェクト（臨床研究）に</a:t>
            </a:r>
            <a:r>
              <a:rPr lang="ja-JP" altLang="en-US" sz="2000" dirty="0">
                <a:latin typeface="+mn-ea"/>
              </a:rPr>
              <a:t>使用する権限を付与</a:t>
            </a:r>
            <a:r>
              <a:rPr lang="ja-JP" altLang="en-US" sz="2000" dirty="0" smtClean="0">
                <a:latin typeface="+mn-ea"/>
              </a:rPr>
              <a:t>される</a:t>
            </a:r>
            <a:endParaRPr kumimoji="1" lang="ja-JP" altLang="en-US" sz="2000" dirty="0">
              <a:latin typeface="+mn-ea"/>
            </a:endParaRPr>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8A974761-06A9-8F4D-9620-3B53A640FCC1}" type="slidenum">
              <a:rPr kumimoji="1" lang="ja-JP" altLang="en-US" smtClean="0"/>
              <a:t>39</a:t>
            </a:fld>
            <a:endParaRPr kumimoji="1" lang="ja-JP" altLang="en-US"/>
          </a:p>
        </p:txBody>
      </p:sp>
      <p:sp>
        <p:nvSpPr>
          <p:cNvPr id="7" name="正方形/長方形 6"/>
          <p:cNvSpPr/>
          <p:nvPr/>
        </p:nvSpPr>
        <p:spPr>
          <a:xfrm>
            <a:off x="945118" y="6081663"/>
            <a:ext cx="6190797" cy="184666"/>
          </a:xfrm>
          <a:prstGeom prst="rect">
            <a:avLst/>
          </a:prstGeom>
        </p:spPr>
        <p:txBody>
          <a:bodyPr wrap="none" lIns="0" tIns="0" rIns="0" bIns="0">
            <a:spAutoFit/>
          </a:bodyPr>
          <a:lstStyle/>
          <a:p>
            <a:r>
              <a:rPr kumimoji="1" lang="ja-JP" altLang="en-US" sz="1200" b="1" dirty="0">
                <a:solidFill>
                  <a:srgbClr val="3333FF"/>
                </a:solidFill>
                <a:latin typeface="ＭＳ Ｐゴシック" pitchFamily="50" charset="-128"/>
                <a:ea typeface="ＭＳ Ｐゴシック" pitchFamily="50" charset="-128"/>
                <a:cs typeface="Arial Unicode MS" pitchFamily="50" charset="-128"/>
              </a:rPr>
              <a:t>出所：プロジェクトマネジメント知識体系ガイド（</a:t>
            </a:r>
            <a:r>
              <a:rPr kumimoji="1" lang="en-US" altLang="ja-JP" sz="1200" b="1" dirty="0">
                <a:solidFill>
                  <a:srgbClr val="3333FF"/>
                </a:solidFill>
                <a:latin typeface="ＭＳ Ｐゴシック" pitchFamily="50" charset="-128"/>
                <a:ea typeface="ＭＳ Ｐゴシック" pitchFamily="50" charset="-128"/>
                <a:cs typeface="Arial Unicode MS" pitchFamily="50" charset="-128"/>
              </a:rPr>
              <a:t>PMBOK®</a:t>
            </a:r>
            <a:r>
              <a:rPr kumimoji="1" lang="ja-JP" altLang="en-US" sz="1200" b="1" dirty="0">
                <a:solidFill>
                  <a:srgbClr val="3333FF"/>
                </a:solidFill>
                <a:latin typeface="ＭＳ Ｐゴシック" pitchFamily="50" charset="-128"/>
                <a:ea typeface="ＭＳ Ｐゴシック" pitchFamily="50" charset="-128"/>
                <a:cs typeface="Arial Unicode MS" pitchFamily="50" charset="-128"/>
              </a:rPr>
              <a:t>ガイド） 第</a:t>
            </a:r>
            <a:r>
              <a:rPr kumimoji="1" lang="en-US" altLang="ja-JP" sz="1200" b="1" dirty="0">
                <a:solidFill>
                  <a:srgbClr val="3333FF"/>
                </a:solidFill>
                <a:latin typeface="ＭＳ Ｐゴシック" pitchFamily="50" charset="-128"/>
                <a:ea typeface="ＭＳ Ｐゴシック" pitchFamily="50" charset="-128"/>
                <a:cs typeface="Arial Unicode MS" pitchFamily="50" charset="-128"/>
              </a:rPr>
              <a:t>5</a:t>
            </a:r>
            <a:r>
              <a:rPr kumimoji="1" lang="ja-JP" altLang="en-US" sz="1200" b="1" dirty="0">
                <a:solidFill>
                  <a:srgbClr val="3333FF"/>
                </a:solidFill>
                <a:latin typeface="ＭＳ Ｐゴシック" pitchFamily="50" charset="-128"/>
                <a:ea typeface="ＭＳ Ｐゴシック" pitchFamily="50" charset="-128"/>
                <a:cs typeface="Arial Unicode MS" pitchFamily="50" charset="-128"/>
              </a:rPr>
              <a:t>版、</a:t>
            </a:r>
            <a:r>
              <a:rPr kumimoji="1" lang="en-US" altLang="ja-JP" sz="1200" b="1" dirty="0">
                <a:solidFill>
                  <a:srgbClr val="3333FF"/>
                </a:solidFill>
                <a:latin typeface="ＭＳ Ｐゴシック" pitchFamily="50" charset="-128"/>
                <a:ea typeface="ＭＳ Ｐゴシック" pitchFamily="50" charset="-128"/>
                <a:cs typeface="Arial Unicode MS" pitchFamily="50" charset="-128"/>
              </a:rPr>
              <a:t>PMI</a:t>
            </a:r>
            <a:r>
              <a:rPr kumimoji="1" lang="ja-JP" altLang="en-US" sz="1200" b="1" dirty="0">
                <a:solidFill>
                  <a:srgbClr val="3333FF"/>
                </a:solidFill>
                <a:latin typeface="ＭＳ Ｐゴシック" pitchFamily="50" charset="-128"/>
                <a:ea typeface="ＭＳ Ｐゴシック" pitchFamily="50" charset="-128"/>
                <a:cs typeface="Arial Unicode MS" pitchFamily="50" charset="-128"/>
              </a:rPr>
              <a:t>（</a:t>
            </a:r>
            <a:r>
              <a:rPr kumimoji="1" lang="en-US" altLang="ja-JP" sz="1200" b="1" dirty="0">
                <a:solidFill>
                  <a:srgbClr val="3333FF"/>
                </a:solidFill>
                <a:latin typeface="ＭＳ Ｐゴシック" pitchFamily="50" charset="-128"/>
                <a:ea typeface="ＭＳ Ｐゴシック" pitchFamily="50" charset="-128"/>
                <a:cs typeface="Arial Unicode MS" pitchFamily="50" charset="-128"/>
              </a:rPr>
              <a:t>2013</a:t>
            </a:r>
            <a:r>
              <a:rPr kumimoji="1" lang="ja-JP" altLang="en-US" sz="1200" b="1" dirty="0" smtClean="0">
                <a:solidFill>
                  <a:srgbClr val="3333FF"/>
                </a:solidFill>
                <a:latin typeface="ＭＳ Ｐゴシック" pitchFamily="50" charset="-128"/>
                <a:ea typeface="ＭＳ Ｐゴシック" pitchFamily="50" charset="-128"/>
                <a:cs typeface="Arial Unicode MS" pitchFamily="50" charset="-128"/>
              </a:rPr>
              <a:t>）から一部改変</a:t>
            </a:r>
            <a:endParaRPr kumimoji="1" lang="ja-JP" altLang="en-US" sz="1200" b="1" dirty="0">
              <a:solidFill>
                <a:srgbClr val="3333FF"/>
              </a:solidFill>
              <a:latin typeface="ＭＳ Ｐゴシック" pitchFamily="50" charset="-128"/>
              <a:ea typeface="ＭＳ Ｐゴシック" pitchFamily="50" charset="-128"/>
              <a:cs typeface="Arial Unicode MS" pitchFamily="50" charset="-128"/>
            </a:endParaRPr>
          </a:p>
        </p:txBody>
      </p:sp>
    </p:spTree>
    <p:extLst>
      <p:ext uri="{BB962C8B-B14F-4D97-AF65-F5344CB8AC3E}">
        <p14:creationId xmlns:p14="http://schemas.microsoft.com/office/powerpoint/2010/main" val="3106236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本書の対象読者</a:t>
            </a:r>
          </a:p>
        </p:txBody>
      </p:sp>
      <p:sp>
        <p:nvSpPr>
          <p:cNvPr id="3" name="コンテンツ プレースホルダー 2"/>
          <p:cNvSpPr>
            <a:spLocks noGrp="1"/>
          </p:cNvSpPr>
          <p:nvPr>
            <p:ph idx="1"/>
          </p:nvPr>
        </p:nvSpPr>
        <p:spPr/>
        <p:txBody>
          <a:bodyPr/>
          <a:lstStyle/>
          <a:p>
            <a:r>
              <a:rPr lang="ja-JP" altLang="en-US" dirty="0"/>
              <a:t>想定している対象読者は次のとおりです</a:t>
            </a:r>
            <a:endParaRPr lang="en-US" altLang="ja-JP" dirty="0"/>
          </a:p>
          <a:p>
            <a:pPr lvl="1"/>
            <a:r>
              <a:rPr lang="ja-JP" altLang="en-US" dirty="0"/>
              <a:t>臨床研究や治験の参画経験があり、既に実施計画書を作成したことのある、あるいはこれから実施計画書を作成しようとしている医師・研究者</a:t>
            </a:r>
            <a:endParaRPr lang="en-US" altLang="ja-JP" dirty="0"/>
          </a:p>
          <a:p>
            <a:pPr lvl="1"/>
            <a:endParaRPr lang="en-US" altLang="ja-JP" dirty="0"/>
          </a:p>
          <a:p>
            <a:pPr lvl="1"/>
            <a:r>
              <a:rPr lang="ja-JP" altLang="en-US" dirty="0"/>
              <a:t>臨床研究の支援に携わっている実務担当者（</a:t>
            </a:r>
            <a:r>
              <a:rPr lang="en-US" altLang="ja-JP" dirty="0"/>
              <a:t>PM</a:t>
            </a:r>
            <a:r>
              <a:rPr lang="ja-JP" altLang="en-US" dirty="0"/>
              <a:t>、</a:t>
            </a:r>
            <a:r>
              <a:rPr lang="en-US" altLang="ja-JP" dirty="0"/>
              <a:t>DM</a:t>
            </a:r>
            <a:r>
              <a:rPr lang="ja-JP" altLang="en-US" dirty="0"/>
              <a:t>、モニター、</a:t>
            </a:r>
            <a:r>
              <a:rPr lang="en-US" altLang="ja-JP" dirty="0"/>
              <a:t>CRC</a:t>
            </a:r>
            <a:r>
              <a:rPr lang="ja-JP" altLang="en-US" dirty="0"/>
              <a:t>等で</a:t>
            </a:r>
            <a:r>
              <a:rPr lang="en-US" altLang="ja-JP" dirty="0"/>
              <a:t>1</a:t>
            </a:r>
            <a:r>
              <a:rPr lang="ja-JP" altLang="en-US" dirty="0"/>
              <a:t>年以上の実務経験を有する者）</a:t>
            </a:r>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4</a:t>
            </a:fld>
            <a:endParaRPr kumimoji="1" lang="ja-JP" altLang="en-US"/>
          </a:p>
        </p:txBody>
      </p:sp>
    </p:spTree>
    <p:extLst>
      <p:ext uri="{BB962C8B-B14F-4D97-AF65-F5344CB8AC3E}">
        <p14:creationId xmlns:p14="http://schemas.microsoft.com/office/powerpoint/2010/main" val="3245988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lang="en-US" altLang="ja-JP" dirty="0"/>
              <a:t>9. </a:t>
            </a:r>
            <a:r>
              <a:rPr lang="ja-JP" altLang="en-US" dirty="0"/>
              <a:t>プロジェクト計画の策定</a:t>
            </a:r>
            <a:br>
              <a:rPr lang="ja-JP" altLang="en-US" dirty="0"/>
            </a:br>
            <a:r>
              <a:rPr lang="en-US" altLang="ja-JP" dirty="0"/>
              <a:t>〜</a:t>
            </a:r>
            <a:r>
              <a:rPr kumimoji="1" lang="ja-JP" altLang="en-US" dirty="0" smtClean="0"/>
              <a:t>プロジェクト</a:t>
            </a:r>
            <a:r>
              <a:rPr kumimoji="1" lang="ja-JP" altLang="en-US" dirty="0"/>
              <a:t>憲章の</a:t>
            </a:r>
            <a:r>
              <a:rPr kumimoji="1" lang="ja-JP" altLang="en-US" dirty="0" smtClean="0"/>
              <a:t>例</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40</a:t>
            </a:fld>
            <a:endParaRPr kumimoji="1" lang="ja-JP" altLang="en-US"/>
          </a:p>
        </p:txBody>
      </p:sp>
      <p:graphicFrame>
        <p:nvGraphicFramePr>
          <p:cNvPr id="8" name="コンテンツ プレースホルダー 4"/>
          <p:cNvGraphicFramePr>
            <a:graphicFrameLocks/>
          </p:cNvGraphicFramePr>
          <p:nvPr>
            <p:extLst>
              <p:ext uri="{D42A27DB-BD31-4B8C-83A1-F6EECF244321}">
                <p14:modId xmlns:p14="http://schemas.microsoft.com/office/powerpoint/2010/main" val="2496128658"/>
              </p:ext>
            </p:extLst>
          </p:nvPr>
        </p:nvGraphicFramePr>
        <p:xfrm>
          <a:off x="457200" y="2056947"/>
          <a:ext cx="8229600" cy="1571628"/>
        </p:xfrm>
        <a:graphic>
          <a:graphicData uri="http://schemas.openxmlformats.org/drawingml/2006/table">
            <a:tbl>
              <a:tblPr firstRow="1" bandRow="1">
                <a:tableStyleId>{5C22544A-7EE6-4342-B048-85BDC9FD1C3A}</a:tableStyleId>
              </a:tblPr>
              <a:tblGrid>
                <a:gridCol w="2763078">
                  <a:extLst>
                    <a:ext uri="{9D8B030D-6E8A-4147-A177-3AD203B41FA5}">
                      <a16:colId xmlns="" xmlns:a16="http://schemas.microsoft.com/office/drawing/2014/main" val="20000"/>
                    </a:ext>
                  </a:extLst>
                </a:gridCol>
                <a:gridCol w="5466522">
                  <a:extLst>
                    <a:ext uri="{9D8B030D-6E8A-4147-A177-3AD203B41FA5}">
                      <a16:colId xmlns="" xmlns:a16="http://schemas.microsoft.com/office/drawing/2014/main" val="20001"/>
                    </a:ext>
                  </a:extLst>
                </a:gridCol>
              </a:tblGrid>
              <a:tr h="211509">
                <a:tc rowSpan="3">
                  <a:txBody>
                    <a:bodyPr/>
                    <a:lstStyle/>
                    <a:p>
                      <a:r>
                        <a:rPr kumimoji="1" lang="ja-JP" altLang="en-US" sz="1100" dirty="0">
                          <a:solidFill>
                            <a:sysClr val="windowText" lastClr="000000"/>
                          </a:solidFill>
                          <a:latin typeface="HGPｺﾞｼｯｸE" panose="020B0900000000000000" pitchFamily="50" charset="-128"/>
                          <a:ea typeface="HGPｺﾞｼｯｸE" panose="020B0900000000000000" pitchFamily="50" charset="-128"/>
                        </a:rPr>
                        <a:t>主要マイルストン</a:t>
                      </a:r>
                    </a:p>
                  </a:txBody>
                  <a:tcPr marL="56492" marR="56492"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latin typeface="HGPｺﾞｼｯｸE" panose="020B0900000000000000" pitchFamily="50" charset="-128"/>
                          <a:ea typeface="HGPｺﾞｼｯｸE" panose="020B0900000000000000" pitchFamily="50" charset="-128"/>
                        </a:rPr>
                        <a:t>マイルストン名／期限</a:t>
                      </a:r>
                    </a:p>
                  </a:txBody>
                  <a:tcPr marL="56492" marR="56492"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211509">
                <a:tc vMerge="1">
                  <a:txBody>
                    <a:bodyPr/>
                    <a:lstStyle/>
                    <a:p>
                      <a:endParaRPr kumimoji="1" lang="ja-JP" altLang="en-US" sz="1600" dirty="0">
                        <a:solidFill>
                          <a:sysClr val="windowText" lastClr="000000"/>
                        </a:solidFill>
                        <a:latin typeface="HGPｺﾞｼｯｸE" panose="020B0900000000000000" pitchFamily="50" charset="-128"/>
                        <a:ea typeface="HGPｺﾞｼｯｸE" panose="020B0900000000000000" pitchFamily="50" charset="-128"/>
                      </a:endParaRP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latin typeface="HGPｺﾞｼｯｸE" panose="020B0900000000000000" pitchFamily="50" charset="-128"/>
                          <a:ea typeface="HGPｺﾞｼｯｸE" panose="020B0900000000000000" pitchFamily="50" charset="-128"/>
                        </a:rPr>
                        <a:t>①戦略相談：</a:t>
                      </a:r>
                      <a:r>
                        <a:rPr kumimoji="1" lang="en-US" altLang="ja-JP" sz="1100" dirty="0">
                          <a:latin typeface="HGPｺﾞｼｯｸE" panose="020B0900000000000000" pitchFamily="50" charset="-128"/>
                          <a:ea typeface="HGPｺﾞｼｯｸE" panose="020B0900000000000000" pitchFamily="50" charset="-128"/>
                        </a:rPr>
                        <a:t>201</a:t>
                      </a:r>
                      <a:r>
                        <a:rPr kumimoji="1" lang="ja-JP" altLang="en-US" sz="1100" dirty="0">
                          <a:latin typeface="HGPｺﾞｼｯｸE" panose="020B0900000000000000" pitchFamily="50" charset="-128"/>
                          <a:ea typeface="HGPｺﾞｼｯｸE" panose="020B0900000000000000" pitchFamily="50" charset="-128"/>
                        </a:rPr>
                        <a:t>年</a:t>
                      </a:r>
                      <a:r>
                        <a:rPr kumimoji="1" lang="en-US" altLang="ja-JP" sz="1100" dirty="0">
                          <a:latin typeface="HGPｺﾞｼｯｸE" panose="020B0900000000000000" pitchFamily="50" charset="-128"/>
                          <a:ea typeface="HGPｺﾞｼｯｸE" panose="020B0900000000000000" pitchFamily="50" charset="-128"/>
                        </a:rPr>
                        <a:t>8</a:t>
                      </a:r>
                      <a:r>
                        <a:rPr kumimoji="1" lang="ja-JP" altLang="en-US" sz="1100" dirty="0">
                          <a:latin typeface="HGPｺﾞｼｯｸE" panose="020B0900000000000000" pitchFamily="50" charset="-128"/>
                          <a:ea typeface="HGPｺﾞｼｯｸE" panose="020B0900000000000000" pitchFamily="50" charset="-128"/>
                        </a:rPr>
                        <a:t>月（計画通りの試験実施），②患者組み入れ開始：</a:t>
                      </a:r>
                      <a:r>
                        <a:rPr kumimoji="1" lang="en-US" altLang="ja-JP" sz="1100" dirty="0">
                          <a:latin typeface="HGPｺﾞｼｯｸE" panose="020B0900000000000000" pitchFamily="50" charset="-128"/>
                          <a:ea typeface="HGPｺﾞｼｯｸE" panose="020B0900000000000000" pitchFamily="50" charset="-128"/>
                        </a:rPr>
                        <a:t>2014</a:t>
                      </a:r>
                      <a:r>
                        <a:rPr kumimoji="1" lang="ja-JP" altLang="en-US" sz="1100" dirty="0">
                          <a:latin typeface="HGPｺﾞｼｯｸE" panose="020B0900000000000000" pitchFamily="50" charset="-128"/>
                          <a:ea typeface="HGPｺﾞｼｯｸE" panose="020B0900000000000000" pitchFamily="50" charset="-128"/>
                        </a:rPr>
                        <a:t>年</a:t>
                      </a:r>
                      <a:r>
                        <a:rPr kumimoji="1" lang="en-US" altLang="ja-JP" sz="1100" dirty="0">
                          <a:latin typeface="HGPｺﾞｼｯｸE" panose="020B0900000000000000" pitchFamily="50" charset="-128"/>
                          <a:ea typeface="HGPｺﾞｼｯｸE" panose="020B0900000000000000" pitchFamily="50" charset="-128"/>
                        </a:rPr>
                        <a:t>12</a:t>
                      </a:r>
                      <a:r>
                        <a:rPr kumimoji="1" lang="ja-JP" altLang="en-US" sz="1100" dirty="0">
                          <a:latin typeface="HGPｺﾞｼｯｸE" panose="020B0900000000000000" pitchFamily="50" charset="-128"/>
                          <a:ea typeface="HGPｺﾞｼｯｸE" panose="020B0900000000000000" pitchFamily="50" charset="-128"/>
                        </a:rPr>
                        <a:t>月</a:t>
                      </a:r>
                    </a:p>
                  </a:txBody>
                  <a:tcPr marL="56492" marR="56492"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11509">
                <a:tc vMerge="1">
                  <a:txBody>
                    <a:bodyPr/>
                    <a:lstStyle/>
                    <a:p>
                      <a:endParaRPr kumimoji="1" lang="ja-JP" altLang="en-US" sz="1600" dirty="0">
                        <a:solidFill>
                          <a:sysClr val="windowText" lastClr="000000"/>
                        </a:solidFill>
                        <a:latin typeface="HGPｺﾞｼｯｸE" panose="020B0900000000000000" pitchFamily="50" charset="-128"/>
                        <a:ea typeface="HGPｺﾞｼｯｸE" panose="020B0900000000000000" pitchFamily="50" charset="-128"/>
                      </a:endParaRP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latin typeface="HGPｺﾞｼｯｸE" panose="020B0900000000000000" pitchFamily="50" charset="-128"/>
                          <a:ea typeface="HGPｺﾞｼｯｸE" panose="020B0900000000000000" pitchFamily="50" charset="-128"/>
                        </a:rPr>
                        <a:t>③解析報告書：</a:t>
                      </a:r>
                      <a:r>
                        <a:rPr kumimoji="1" lang="en-US" altLang="ja-JP" sz="1100" dirty="0">
                          <a:latin typeface="HGPｺﾞｼｯｸE" panose="020B0900000000000000" pitchFamily="50" charset="-128"/>
                          <a:ea typeface="HGPｺﾞｼｯｸE" panose="020B0900000000000000" pitchFamily="50" charset="-128"/>
                        </a:rPr>
                        <a:t>2016</a:t>
                      </a:r>
                      <a:r>
                        <a:rPr kumimoji="1" lang="ja-JP" altLang="en-US" sz="1100" dirty="0">
                          <a:latin typeface="HGPｺﾞｼｯｸE" panose="020B0900000000000000" pitchFamily="50" charset="-128"/>
                          <a:ea typeface="HGPｺﾞｼｯｸE" panose="020B0900000000000000" pitchFamily="50" charset="-128"/>
                        </a:rPr>
                        <a:t>年</a:t>
                      </a:r>
                      <a:r>
                        <a:rPr kumimoji="1" lang="en-US" altLang="ja-JP" sz="1100" dirty="0">
                          <a:latin typeface="HGPｺﾞｼｯｸE" panose="020B0900000000000000" pitchFamily="50" charset="-128"/>
                          <a:ea typeface="HGPｺﾞｼｯｸE" panose="020B0900000000000000" pitchFamily="50" charset="-128"/>
                        </a:rPr>
                        <a:t>2</a:t>
                      </a:r>
                      <a:r>
                        <a:rPr kumimoji="1" lang="ja-JP" altLang="en-US" sz="1100" dirty="0">
                          <a:latin typeface="HGPｺﾞｼｯｸE" panose="020B0900000000000000" pitchFamily="50" charset="-128"/>
                          <a:ea typeface="HGPｺﾞｼｯｸE" panose="020B0900000000000000" pitchFamily="50" charset="-128"/>
                        </a:rPr>
                        <a:t>月（承認要件を満たした解析結果取得）</a:t>
                      </a:r>
                      <a:endParaRPr kumimoji="1" lang="en-US" altLang="ja-JP" sz="1100" dirty="0">
                        <a:latin typeface="HGPｺﾞｼｯｸE" panose="020B0900000000000000" pitchFamily="50" charset="-128"/>
                        <a:ea typeface="HGPｺﾞｼｯｸE" panose="020B0900000000000000" pitchFamily="50" charset="-128"/>
                      </a:endParaRPr>
                    </a:p>
                  </a:txBody>
                  <a:tcPr marL="56492" marR="56492"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57172">
                <a:tc gridSpan="2">
                  <a:txBody>
                    <a:bodyPr/>
                    <a:lstStyle/>
                    <a:p>
                      <a:r>
                        <a:rPr kumimoji="1" lang="ja-JP" altLang="en-US" sz="1100" dirty="0">
                          <a:solidFill>
                            <a:sysClr val="windowText" lastClr="000000"/>
                          </a:solidFill>
                          <a:latin typeface="HGPｺﾞｼｯｸE" panose="020B0900000000000000" pitchFamily="50" charset="-128"/>
                          <a:ea typeface="HGPｺﾞｼｯｸE" panose="020B0900000000000000" pitchFamily="50" charset="-128"/>
                        </a:rPr>
                        <a:t>概算予算：</a:t>
                      </a:r>
                      <a:r>
                        <a:rPr kumimoji="1" lang="en-US" altLang="ja-JP" sz="1100" dirty="0">
                          <a:solidFill>
                            <a:sysClr val="windowText" lastClr="000000"/>
                          </a:solidFill>
                          <a:latin typeface="HGPｺﾞｼｯｸE" panose="020B0900000000000000" pitchFamily="50" charset="-128"/>
                          <a:ea typeface="HGPｺﾞｼｯｸE" panose="020B0900000000000000" pitchFamily="50" charset="-128"/>
                        </a:rPr>
                        <a:t>2014</a:t>
                      </a:r>
                      <a:r>
                        <a:rPr kumimoji="1" lang="ja-JP" altLang="en-US" sz="1100" dirty="0">
                          <a:solidFill>
                            <a:sysClr val="windowText" lastClr="000000"/>
                          </a:solidFill>
                          <a:latin typeface="HGPｺﾞｼｯｸE" panose="020B0900000000000000" pitchFamily="50" charset="-128"/>
                          <a:ea typeface="HGPｺﾞｼｯｸE" panose="020B0900000000000000" pitchFamily="50" charset="-128"/>
                        </a:rPr>
                        <a:t>年度　</a:t>
                      </a:r>
                      <a:r>
                        <a:rPr kumimoji="1" lang="en-US" altLang="ja-JP" sz="1100" dirty="0">
                          <a:solidFill>
                            <a:sysClr val="windowText" lastClr="000000"/>
                          </a:solidFill>
                          <a:latin typeface="HGPｺﾞｼｯｸE" panose="020B0900000000000000" pitchFamily="50" charset="-128"/>
                          <a:ea typeface="HGPｺﾞｼｯｸE" panose="020B0900000000000000" pitchFamily="50" charset="-128"/>
                        </a:rPr>
                        <a:t>2500</a:t>
                      </a:r>
                      <a:r>
                        <a:rPr kumimoji="1" lang="ja-JP" altLang="en-US" sz="1100" dirty="0">
                          <a:solidFill>
                            <a:sysClr val="windowText" lastClr="000000"/>
                          </a:solidFill>
                          <a:latin typeface="HGPｺﾞｼｯｸE" panose="020B0900000000000000" pitchFamily="50" charset="-128"/>
                          <a:ea typeface="HGPｺﾞｼｯｸE" panose="020B0900000000000000" pitchFamily="50" charset="-128"/>
                        </a:rPr>
                        <a:t>万円，</a:t>
                      </a:r>
                      <a:r>
                        <a:rPr kumimoji="1" lang="en-US" altLang="ja-JP" sz="1100" dirty="0">
                          <a:solidFill>
                            <a:sysClr val="windowText" lastClr="000000"/>
                          </a:solidFill>
                          <a:latin typeface="HGPｺﾞｼｯｸE" panose="020B0900000000000000" pitchFamily="50" charset="-128"/>
                          <a:ea typeface="HGPｺﾞｼｯｸE" panose="020B0900000000000000" pitchFamily="50" charset="-128"/>
                        </a:rPr>
                        <a:t>2015</a:t>
                      </a:r>
                      <a:r>
                        <a:rPr kumimoji="1" lang="ja-JP" altLang="en-US" sz="1100" dirty="0">
                          <a:solidFill>
                            <a:sysClr val="windowText" lastClr="000000"/>
                          </a:solidFill>
                          <a:latin typeface="HGPｺﾞｼｯｸE" panose="020B0900000000000000" pitchFamily="50" charset="-128"/>
                          <a:ea typeface="HGPｺﾞｼｯｸE" panose="020B0900000000000000" pitchFamily="50" charset="-128"/>
                        </a:rPr>
                        <a:t>年度　</a:t>
                      </a:r>
                      <a:r>
                        <a:rPr kumimoji="1" lang="en-US" altLang="ja-JP" sz="1100" dirty="0">
                          <a:solidFill>
                            <a:sysClr val="windowText" lastClr="000000"/>
                          </a:solidFill>
                          <a:latin typeface="HGPｺﾞｼｯｸE" panose="020B0900000000000000" pitchFamily="50" charset="-128"/>
                          <a:ea typeface="HGPｺﾞｼｯｸE" panose="020B0900000000000000" pitchFamily="50" charset="-128"/>
                        </a:rPr>
                        <a:t>1500</a:t>
                      </a:r>
                      <a:r>
                        <a:rPr kumimoji="1" lang="ja-JP" altLang="en-US" sz="1100" dirty="0">
                          <a:solidFill>
                            <a:sysClr val="windowText" lastClr="000000"/>
                          </a:solidFill>
                          <a:latin typeface="HGPｺﾞｼｯｸE" panose="020B0900000000000000" pitchFamily="50" charset="-128"/>
                          <a:ea typeface="HGPｺﾞｼｯｸE" panose="020B0900000000000000" pitchFamily="50" charset="-128"/>
                        </a:rPr>
                        <a:t>万円，</a:t>
                      </a:r>
                      <a:r>
                        <a:rPr kumimoji="1" lang="en-US" altLang="ja-JP" sz="1100" dirty="0">
                          <a:solidFill>
                            <a:sysClr val="windowText" lastClr="000000"/>
                          </a:solidFill>
                          <a:latin typeface="HGPｺﾞｼｯｸE" panose="020B0900000000000000" pitchFamily="50" charset="-128"/>
                          <a:ea typeface="HGPｺﾞｼｯｸE" panose="020B0900000000000000" pitchFamily="50" charset="-128"/>
                        </a:rPr>
                        <a:t>2016</a:t>
                      </a:r>
                      <a:r>
                        <a:rPr kumimoji="1" lang="ja-JP" altLang="en-US" sz="1100" dirty="0">
                          <a:solidFill>
                            <a:sysClr val="windowText" lastClr="000000"/>
                          </a:solidFill>
                          <a:latin typeface="HGPｺﾞｼｯｸE" panose="020B0900000000000000" pitchFamily="50" charset="-128"/>
                          <a:ea typeface="HGPｺﾞｼｯｸE" panose="020B0900000000000000" pitchFamily="50" charset="-128"/>
                        </a:rPr>
                        <a:t>年度　</a:t>
                      </a:r>
                      <a:r>
                        <a:rPr kumimoji="1" lang="en-US" altLang="ja-JP" sz="1100" dirty="0">
                          <a:solidFill>
                            <a:sysClr val="windowText" lastClr="000000"/>
                          </a:solidFill>
                          <a:latin typeface="HGPｺﾞｼｯｸE" panose="020B0900000000000000" pitchFamily="50" charset="-128"/>
                          <a:ea typeface="HGPｺﾞｼｯｸE" panose="020B0900000000000000" pitchFamily="50" charset="-128"/>
                        </a:rPr>
                        <a:t>1500</a:t>
                      </a:r>
                      <a:r>
                        <a:rPr kumimoji="1" lang="ja-JP" altLang="en-US" sz="1100" dirty="0">
                          <a:solidFill>
                            <a:sysClr val="windowText" lastClr="000000"/>
                          </a:solidFill>
                          <a:latin typeface="HGPｺﾞｼｯｸE" panose="020B0900000000000000" pitchFamily="50" charset="-128"/>
                          <a:ea typeface="HGPｺﾞｼｯｸE" panose="020B0900000000000000" pitchFamily="50" charset="-128"/>
                        </a:rPr>
                        <a:t>万円</a:t>
                      </a:r>
                    </a:p>
                  </a:txBody>
                  <a:tcPr marL="56492" marR="56492"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 xmlns:a16="http://schemas.microsoft.com/office/drawing/2014/main" val="10003"/>
                  </a:ext>
                </a:extLst>
              </a:tr>
              <a:tr h="211509">
                <a:tc rowSpan="3">
                  <a:txBody>
                    <a:bodyPr/>
                    <a:lstStyle/>
                    <a:p>
                      <a:r>
                        <a:rPr kumimoji="1" lang="ja-JP" altLang="en-US" sz="1100" dirty="0">
                          <a:solidFill>
                            <a:sysClr val="windowText" lastClr="000000"/>
                          </a:solidFill>
                          <a:latin typeface="HGPｺﾞｼｯｸE" panose="020B0900000000000000" pitchFamily="50" charset="-128"/>
                          <a:ea typeface="HGPｺﾞｼｯｸE" panose="020B0900000000000000" pitchFamily="50" charset="-128"/>
                        </a:rPr>
                        <a:t>主要ステークホルダー</a:t>
                      </a:r>
                    </a:p>
                  </a:txBody>
                  <a:tcPr marL="56492" marR="56492"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latin typeface="HGPｺﾞｼｯｸE" panose="020B0900000000000000" pitchFamily="50" charset="-128"/>
                          <a:ea typeface="HGPｺﾞｼｯｸE" panose="020B0900000000000000" pitchFamily="50" charset="-128"/>
                        </a:rPr>
                        <a:t>役職・氏名／役割</a:t>
                      </a:r>
                    </a:p>
                  </a:txBody>
                  <a:tcPr marL="56492" marR="56492"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11509">
                <a:tc vMerge="1">
                  <a:txBody>
                    <a:bodyPr/>
                    <a:lstStyle/>
                    <a:p>
                      <a:endParaRPr kumimoji="1" lang="ja-JP" altLang="en-US" sz="1600" dirty="0">
                        <a:solidFill>
                          <a:sysClr val="windowText" lastClr="000000"/>
                        </a:solidFill>
                        <a:latin typeface="HGPｺﾞｼｯｸE" panose="020B0900000000000000" pitchFamily="50" charset="-128"/>
                        <a:ea typeface="HGPｺﾞｼｯｸE" panose="020B0900000000000000" pitchFamily="50" charset="-128"/>
                      </a:endParaRP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latin typeface="HGPｺﾞｼｯｸE" panose="020B0900000000000000" pitchFamily="50" charset="-128"/>
                          <a:ea typeface="HGPｺﾞｼｯｸE" panose="020B0900000000000000" pitchFamily="50" charset="-128"/>
                        </a:rPr>
                        <a:t>梶原院長／プロジェクトスポンサー，村岡腫瘍内科部長／プロジェクト・オーナー</a:t>
                      </a:r>
                    </a:p>
                  </a:txBody>
                  <a:tcPr marL="56492" marR="56492"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11509">
                <a:tc vMerge="1">
                  <a:txBody>
                    <a:bodyPr/>
                    <a:lstStyle/>
                    <a:p>
                      <a:endParaRPr kumimoji="1" lang="ja-JP" altLang="en-US" sz="1600" dirty="0">
                        <a:solidFill>
                          <a:sysClr val="windowText" lastClr="000000"/>
                        </a:solidFill>
                        <a:latin typeface="HGPｺﾞｼｯｸE" panose="020B0900000000000000" pitchFamily="50" charset="-128"/>
                        <a:ea typeface="HGPｺﾞｼｯｸE" panose="020B0900000000000000" pitchFamily="50" charset="-128"/>
                      </a:endParaRP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latin typeface="HGPｺﾞｼｯｸE" panose="020B0900000000000000" pitchFamily="50" charset="-128"/>
                          <a:ea typeface="HGPｺﾞｼｯｸE" panose="020B0900000000000000" pitchFamily="50" charset="-128"/>
                        </a:rPr>
                        <a:t>宮本センター長／機能組織マネジャー，緑川</a:t>
                      </a:r>
                      <a:r>
                        <a:rPr kumimoji="1" lang="en-US" altLang="ja-JP" sz="1100" dirty="0">
                          <a:latin typeface="HGPｺﾞｼｯｸE" panose="020B0900000000000000" pitchFamily="50" charset="-128"/>
                          <a:ea typeface="HGPｺﾞｼｯｸE" panose="020B0900000000000000" pitchFamily="50" charset="-128"/>
                        </a:rPr>
                        <a:t>QPM</a:t>
                      </a:r>
                      <a:r>
                        <a:rPr kumimoji="1" lang="ja-JP" altLang="en-US" sz="1100" dirty="0">
                          <a:latin typeface="HGPｺﾞｼｯｸE" panose="020B0900000000000000" pitchFamily="50" charset="-128"/>
                          <a:ea typeface="HGPｺﾞｼｯｸE" panose="020B0900000000000000" pitchFamily="50" charset="-128"/>
                        </a:rPr>
                        <a:t>メディカル開発部長／治験薬提供者</a:t>
                      </a:r>
                    </a:p>
                  </a:txBody>
                  <a:tcPr marL="56492" marR="56492"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graphicFrame>
        <p:nvGraphicFramePr>
          <p:cNvPr id="9" name="コンテンツ プレースホルダー 4"/>
          <p:cNvGraphicFramePr>
            <a:graphicFrameLocks/>
          </p:cNvGraphicFramePr>
          <p:nvPr>
            <p:extLst>
              <p:ext uri="{D42A27DB-BD31-4B8C-83A1-F6EECF244321}">
                <p14:modId xmlns:p14="http://schemas.microsoft.com/office/powerpoint/2010/main" val="1378248519"/>
              </p:ext>
            </p:extLst>
          </p:nvPr>
        </p:nvGraphicFramePr>
        <p:xfrm>
          <a:off x="609600" y="3834399"/>
          <a:ext cx="7865806" cy="2033001"/>
        </p:xfrm>
        <a:graphic>
          <a:graphicData uri="http://schemas.openxmlformats.org/drawingml/2006/table">
            <a:tbl>
              <a:tblPr firstRow="1" bandRow="1">
                <a:tableStyleId>{5C22544A-7EE6-4342-B048-85BDC9FD1C3A}</a:tableStyleId>
              </a:tblPr>
              <a:tblGrid>
                <a:gridCol w="2609222">
                  <a:extLst>
                    <a:ext uri="{9D8B030D-6E8A-4147-A177-3AD203B41FA5}">
                      <a16:colId xmlns="" xmlns:a16="http://schemas.microsoft.com/office/drawing/2014/main" val="20000"/>
                    </a:ext>
                  </a:extLst>
                </a:gridCol>
                <a:gridCol w="5256584">
                  <a:extLst>
                    <a:ext uri="{9D8B030D-6E8A-4147-A177-3AD203B41FA5}">
                      <a16:colId xmlns="" xmlns:a16="http://schemas.microsoft.com/office/drawing/2014/main" val="20001"/>
                    </a:ext>
                  </a:extLst>
                </a:gridCol>
              </a:tblGrid>
              <a:tr h="295729">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プロジェクトの目的と意義（正当性）</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化学療法剤</a:t>
                      </a:r>
                      <a:r>
                        <a:rPr kumimoji="1" lang="en-US" altLang="ja-JP" sz="1100" dirty="0">
                          <a:solidFill>
                            <a:schemeClr val="tx1"/>
                          </a:solidFill>
                          <a:latin typeface="HGPｺﾞｼｯｸE" panose="020B0900000000000000" pitchFamily="50" charset="-128"/>
                          <a:ea typeface="HGPｺﾞｼｯｸE" panose="020B0900000000000000" pitchFamily="50" charset="-128"/>
                        </a:rPr>
                        <a:t>A</a:t>
                      </a:r>
                      <a:r>
                        <a:rPr kumimoji="1" lang="ja-JP" altLang="en-US" sz="1100" dirty="0">
                          <a:solidFill>
                            <a:schemeClr val="tx1"/>
                          </a:solidFill>
                          <a:latin typeface="HGPｺﾞｼｯｸE" panose="020B0900000000000000" pitchFamily="50" charset="-128"/>
                          <a:ea typeface="HGPｺﾞｼｯｸE" panose="020B0900000000000000" pitchFamily="50" charset="-128"/>
                        </a:rPr>
                        <a:t>不応膵癌患者に対する</a:t>
                      </a:r>
                      <a:r>
                        <a:rPr kumimoji="1" lang="en-US" altLang="ja-JP" sz="1100" dirty="0">
                          <a:solidFill>
                            <a:schemeClr val="tx1"/>
                          </a:solidFill>
                          <a:latin typeface="HGPｺﾞｼｯｸE" panose="020B0900000000000000" pitchFamily="50" charset="-128"/>
                          <a:ea typeface="HGPｺﾞｼｯｸE" panose="020B0900000000000000" pitchFamily="50" charset="-128"/>
                        </a:rPr>
                        <a:t>DIA-01</a:t>
                      </a:r>
                      <a:r>
                        <a:rPr kumimoji="1" lang="ja-JP" altLang="en-US" sz="1100" dirty="0">
                          <a:solidFill>
                            <a:schemeClr val="tx1"/>
                          </a:solidFill>
                          <a:latin typeface="HGPｺﾞｼｯｸE" panose="020B0900000000000000" pitchFamily="50" charset="-128"/>
                          <a:ea typeface="HGPｺﾞｼｯｸE" panose="020B0900000000000000" pitchFamily="50" charset="-128"/>
                        </a:rPr>
                        <a:t>の有効性と安全性を探索的に評価する</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295729">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プロジェクトの目標</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en-US" altLang="ja-JP" sz="1100" dirty="0">
                          <a:solidFill>
                            <a:schemeClr val="tx1"/>
                          </a:solidFill>
                          <a:latin typeface="HGPｺﾞｼｯｸE" panose="020B0900000000000000" pitchFamily="50" charset="-128"/>
                          <a:ea typeface="HGPｺﾞｼｯｸE" panose="020B0900000000000000" pitchFamily="50" charset="-128"/>
                        </a:rPr>
                        <a:t>2016</a:t>
                      </a:r>
                      <a:r>
                        <a:rPr kumimoji="1" lang="ja-JP" altLang="en-US" sz="1100" dirty="0">
                          <a:solidFill>
                            <a:schemeClr val="tx1"/>
                          </a:solidFill>
                          <a:latin typeface="HGPｺﾞｼｯｸE" panose="020B0900000000000000" pitchFamily="50" charset="-128"/>
                          <a:ea typeface="HGPｺﾞｼｯｸE" panose="020B0900000000000000" pitchFamily="50" charset="-128"/>
                        </a:rPr>
                        <a:t>年</a:t>
                      </a:r>
                      <a:r>
                        <a:rPr kumimoji="1" lang="en-US" altLang="ja-JP" sz="1100" dirty="0">
                          <a:solidFill>
                            <a:schemeClr val="tx1"/>
                          </a:solidFill>
                          <a:latin typeface="HGPｺﾞｼｯｸE" panose="020B0900000000000000" pitchFamily="50" charset="-128"/>
                          <a:ea typeface="HGPｺﾞｼｯｸE" panose="020B0900000000000000" pitchFamily="50" charset="-128"/>
                        </a:rPr>
                        <a:t>3</a:t>
                      </a:r>
                      <a:r>
                        <a:rPr kumimoji="1" lang="ja-JP" altLang="en-US" sz="1100" dirty="0">
                          <a:solidFill>
                            <a:schemeClr val="tx1"/>
                          </a:solidFill>
                          <a:latin typeface="HGPｺﾞｼｯｸE" panose="020B0900000000000000" pitchFamily="50" charset="-128"/>
                          <a:ea typeface="HGPｺﾞｼｯｸE" panose="020B0900000000000000" pitchFamily="50" charset="-128"/>
                        </a:rPr>
                        <a:t>月までに承認要件を満たすデータを含む治験総括報告書を作成する</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95729">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プロジェクトの重要な要求事項</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登録期間（</a:t>
                      </a:r>
                      <a:r>
                        <a:rPr kumimoji="1" lang="en-US" altLang="ja-JP" sz="1100" dirty="0">
                          <a:solidFill>
                            <a:schemeClr val="tx1"/>
                          </a:solidFill>
                          <a:latin typeface="HGPｺﾞｼｯｸE" panose="020B0900000000000000" pitchFamily="50" charset="-128"/>
                          <a:ea typeface="HGPｺﾞｼｯｸE" panose="020B0900000000000000" pitchFamily="50" charset="-128"/>
                        </a:rPr>
                        <a:t>12</a:t>
                      </a:r>
                      <a:r>
                        <a:rPr kumimoji="1" lang="ja-JP" altLang="en-US" sz="1100" dirty="0">
                          <a:solidFill>
                            <a:schemeClr val="tx1"/>
                          </a:solidFill>
                          <a:latin typeface="HGPｺﾞｼｯｸE" panose="020B0900000000000000" pitchFamily="50" charset="-128"/>
                          <a:ea typeface="HGPｺﾞｼｯｸE" panose="020B0900000000000000" pitchFamily="50" charset="-128"/>
                        </a:rPr>
                        <a:t>か月）内に目標患者組み入れ数を達成すること</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95729">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前提条件と制約条件</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治験薬は</a:t>
                      </a:r>
                      <a:r>
                        <a:rPr kumimoji="1" lang="en-US" altLang="ja-JP" sz="1100" dirty="0">
                          <a:solidFill>
                            <a:schemeClr val="tx1"/>
                          </a:solidFill>
                          <a:latin typeface="HGPｺﾞｼｯｸE" panose="020B0900000000000000" pitchFamily="50" charset="-128"/>
                          <a:ea typeface="HGPｺﾞｼｯｸE" panose="020B0900000000000000" pitchFamily="50" charset="-128"/>
                        </a:rPr>
                        <a:t>3</a:t>
                      </a:r>
                      <a:r>
                        <a:rPr kumimoji="1" lang="ja-JP" altLang="en-US" sz="1100" dirty="0">
                          <a:solidFill>
                            <a:schemeClr val="tx1"/>
                          </a:solidFill>
                          <a:latin typeface="HGPｺﾞｼｯｸE" panose="020B0900000000000000" pitchFamily="50" charset="-128"/>
                          <a:ea typeface="HGPｺﾞｼｯｸE" panose="020B0900000000000000" pitchFamily="50" charset="-128"/>
                        </a:rPr>
                        <a:t>か月前に依頼すれば供給される，必要なマンパワーは供給される。治験</a:t>
                      </a:r>
                      <a:r>
                        <a:rPr kumimoji="1" lang="en-US" altLang="ja-JP" sz="1100" dirty="0">
                          <a:solidFill>
                            <a:schemeClr val="tx1"/>
                          </a:solidFill>
                          <a:latin typeface="HGPｺﾞｼｯｸE" panose="020B0900000000000000" pitchFamily="50" charset="-128"/>
                          <a:ea typeface="HGPｺﾞｼｯｸE" panose="020B0900000000000000" pitchFamily="50" charset="-128"/>
                        </a:rPr>
                        <a:t>GL</a:t>
                      </a:r>
                      <a:r>
                        <a:rPr kumimoji="1" lang="ja-JP" altLang="en-US" sz="1100" dirty="0">
                          <a:solidFill>
                            <a:schemeClr val="tx1"/>
                          </a:solidFill>
                          <a:latin typeface="HGPｺﾞｼｯｸE" panose="020B0900000000000000" pitchFamily="50" charset="-128"/>
                          <a:ea typeface="HGPｺﾞｼｯｸE" panose="020B0900000000000000" pitchFamily="50" charset="-128"/>
                        </a:rPr>
                        <a:t>および治療</a:t>
                      </a:r>
                      <a:r>
                        <a:rPr kumimoji="1" lang="en-US" altLang="ja-JP" sz="1100" dirty="0">
                          <a:solidFill>
                            <a:schemeClr val="tx1"/>
                          </a:solidFill>
                          <a:latin typeface="HGPｺﾞｼｯｸE" panose="020B0900000000000000" pitchFamily="50" charset="-128"/>
                          <a:ea typeface="HGPｺﾞｼｯｸE" panose="020B0900000000000000" pitchFamily="50" charset="-128"/>
                        </a:rPr>
                        <a:t>GL</a:t>
                      </a:r>
                      <a:r>
                        <a:rPr kumimoji="1" lang="ja-JP" altLang="en-US" sz="1100" dirty="0">
                          <a:solidFill>
                            <a:schemeClr val="tx1"/>
                          </a:solidFill>
                          <a:latin typeface="HGPｺﾞｼｯｸE" panose="020B0900000000000000" pitchFamily="50" charset="-128"/>
                          <a:ea typeface="HGPｺﾞｼｯｸE" panose="020B0900000000000000" pitchFamily="50" charset="-128"/>
                        </a:rPr>
                        <a:t>は変更されない</a:t>
                      </a:r>
                      <a:endParaRPr kumimoji="1" lang="en-US" altLang="ja-JP" sz="1100" dirty="0">
                        <a:solidFill>
                          <a:schemeClr val="tx1"/>
                        </a:solidFill>
                        <a:latin typeface="HGPｺﾞｼｯｸE" panose="020B0900000000000000" pitchFamily="50" charset="-128"/>
                        <a:ea typeface="HGPｺﾞｼｯｸE" panose="020B0900000000000000" pitchFamily="50" charset="-128"/>
                      </a:endParaRPr>
                    </a:p>
                    <a:p>
                      <a:r>
                        <a:rPr kumimoji="1" lang="ja-JP" altLang="en-US" sz="1100" dirty="0">
                          <a:solidFill>
                            <a:schemeClr val="tx1"/>
                          </a:solidFill>
                          <a:latin typeface="HGPｺﾞｼｯｸE" panose="020B0900000000000000" pitchFamily="50" charset="-128"/>
                          <a:ea typeface="HGPｺﾞｼｯｸE" panose="020B0900000000000000" pitchFamily="50" charset="-128"/>
                        </a:rPr>
                        <a:t>予算：</a:t>
                      </a:r>
                      <a:r>
                        <a:rPr kumimoji="1" lang="en-US" altLang="ja-JP" sz="1100" dirty="0">
                          <a:solidFill>
                            <a:schemeClr val="tx1"/>
                          </a:solidFill>
                          <a:latin typeface="HGPｺﾞｼｯｸE" panose="020B0900000000000000" pitchFamily="50" charset="-128"/>
                          <a:ea typeface="HGPｺﾞｼｯｸE" panose="020B0900000000000000" pitchFamily="50" charset="-128"/>
                        </a:rPr>
                        <a:t>2014</a:t>
                      </a:r>
                      <a:r>
                        <a:rPr kumimoji="1" lang="ja-JP" altLang="en-US" sz="1100" dirty="0">
                          <a:solidFill>
                            <a:schemeClr val="tx1"/>
                          </a:solidFill>
                          <a:latin typeface="HGPｺﾞｼｯｸE" panose="020B0900000000000000" pitchFamily="50" charset="-128"/>
                          <a:ea typeface="HGPｺﾞｼｯｸE" panose="020B0900000000000000" pitchFamily="50" charset="-128"/>
                        </a:rPr>
                        <a:t>年度</a:t>
                      </a:r>
                      <a:r>
                        <a:rPr kumimoji="1" lang="en-US" altLang="ja-JP" sz="1100" dirty="0">
                          <a:solidFill>
                            <a:schemeClr val="tx1"/>
                          </a:solidFill>
                          <a:latin typeface="HGPｺﾞｼｯｸE" panose="020B0900000000000000" pitchFamily="50" charset="-128"/>
                          <a:ea typeface="HGPｺﾞｼｯｸE" panose="020B0900000000000000" pitchFamily="50" charset="-128"/>
                        </a:rPr>
                        <a:t>2500</a:t>
                      </a:r>
                      <a:r>
                        <a:rPr kumimoji="1" lang="ja-JP" altLang="en-US" sz="1100" dirty="0">
                          <a:solidFill>
                            <a:schemeClr val="tx1"/>
                          </a:solidFill>
                          <a:latin typeface="HGPｺﾞｼｯｸE" panose="020B0900000000000000" pitchFamily="50" charset="-128"/>
                          <a:ea typeface="HGPｺﾞｼｯｸE" panose="020B0900000000000000" pitchFamily="50" charset="-128"/>
                        </a:rPr>
                        <a:t>万円，総額</a:t>
                      </a:r>
                      <a:r>
                        <a:rPr kumimoji="1" lang="en-US" altLang="ja-JP" sz="1100" dirty="0">
                          <a:solidFill>
                            <a:schemeClr val="tx1"/>
                          </a:solidFill>
                          <a:latin typeface="HGPｺﾞｼｯｸE" panose="020B0900000000000000" pitchFamily="50" charset="-128"/>
                          <a:ea typeface="HGPｺﾞｼｯｸE" panose="020B0900000000000000" pitchFamily="50" charset="-128"/>
                        </a:rPr>
                        <a:t>5500</a:t>
                      </a:r>
                      <a:r>
                        <a:rPr kumimoji="1" lang="ja-JP" altLang="en-US" sz="1100" dirty="0">
                          <a:solidFill>
                            <a:schemeClr val="tx1"/>
                          </a:solidFill>
                          <a:latin typeface="HGPｺﾞｼｯｸE" panose="020B0900000000000000" pitchFamily="50" charset="-128"/>
                          <a:ea typeface="HGPｺﾞｼｯｸE" panose="020B0900000000000000" pitchFamily="50" charset="-128"/>
                        </a:rPr>
                        <a:t>万円，要員：増員不可，</a:t>
                      </a:r>
                      <a:r>
                        <a:rPr kumimoji="1" lang="en-US" altLang="ja-JP" sz="1100" dirty="0">
                          <a:solidFill>
                            <a:schemeClr val="tx1"/>
                          </a:solidFill>
                          <a:latin typeface="HGPｺﾞｼｯｸE" panose="020B0900000000000000" pitchFamily="50" charset="-128"/>
                          <a:ea typeface="HGPｺﾞｼｯｸE" panose="020B0900000000000000" pitchFamily="50" charset="-128"/>
                        </a:rPr>
                        <a:t>IRB</a:t>
                      </a:r>
                      <a:r>
                        <a:rPr kumimoji="1" lang="ja-JP" altLang="en-US" sz="1100" dirty="0">
                          <a:solidFill>
                            <a:schemeClr val="tx1"/>
                          </a:solidFill>
                          <a:latin typeface="HGPｺﾞｼｯｸE" panose="020B0900000000000000" pitchFamily="50" charset="-128"/>
                          <a:ea typeface="HGPｺﾞｼｯｸE" panose="020B0900000000000000" pitchFamily="50" charset="-128"/>
                        </a:rPr>
                        <a:t>開催回数と申請期限</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95729">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プロジェクトの作業範囲</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医師主導治験の企画・実施・報告書作成までのタスク</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95729">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成果に大きな影響を及ぼすリスク</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①治験の開始が遅れる，②患者組み入れが遅れる，③</a:t>
                      </a:r>
                      <a:r>
                        <a:rPr kumimoji="1" lang="en-US" altLang="ja-JP" sz="1100" dirty="0">
                          <a:solidFill>
                            <a:schemeClr val="tx1"/>
                          </a:solidFill>
                          <a:latin typeface="HGPｺﾞｼｯｸE" panose="020B0900000000000000" pitchFamily="50" charset="-128"/>
                          <a:ea typeface="HGPｺﾞｼｯｸE" panose="020B0900000000000000" pitchFamily="50" charset="-128"/>
                        </a:rPr>
                        <a:t>CRF</a:t>
                      </a:r>
                      <a:r>
                        <a:rPr kumimoji="1" lang="ja-JP" altLang="en-US" sz="1100" dirty="0">
                          <a:solidFill>
                            <a:schemeClr val="tx1"/>
                          </a:solidFill>
                          <a:latin typeface="HGPｺﾞｼｯｸE" panose="020B0900000000000000" pitchFamily="50" charset="-128"/>
                          <a:ea typeface="HGPｺﾞｼｯｸE" panose="020B0900000000000000" pitchFamily="50" charset="-128"/>
                        </a:rPr>
                        <a:t>の記入漏れが発生する</a:t>
                      </a:r>
                    </a:p>
                  </a:txBody>
                  <a:tcPr marL="51435" marR="51435" marT="25718" marB="2571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10" name="テキスト ボックス 9"/>
          <p:cNvSpPr txBox="1"/>
          <p:nvPr/>
        </p:nvSpPr>
        <p:spPr>
          <a:xfrm>
            <a:off x="609600" y="1334869"/>
            <a:ext cx="7848872" cy="646331"/>
          </a:xfrm>
          <a:prstGeom prst="rect">
            <a:avLst/>
          </a:prstGeom>
          <a:noFill/>
        </p:spPr>
        <p:txBody>
          <a:bodyPr wrap="square" rtlCol="0">
            <a:spAutoFit/>
          </a:bodyPr>
          <a:lstStyle/>
          <a:p>
            <a:pPr fontAlgn="t"/>
            <a:r>
              <a:rPr lang="ja-JP" altLang="ja-JP" sz="1200" dirty="0">
                <a:solidFill>
                  <a:prstClr val="black"/>
                </a:solidFill>
                <a:latin typeface="HGPｺﾞｼｯｸE" pitchFamily="50" charset="-128"/>
                <a:ea typeface="HGPｺﾞｼｯｸE" pitchFamily="50" charset="-128"/>
              </a:rPr>
              <a:t>プロジェクト名</a:t>
            </a:r>
            <a:r>
              <a:rPr lang="en-US" altLang="ja-JP" sz="1200" dirty="0">
                <a:solidFill>
                  <a:prstClr val="black"/>
                </a:solidFill>
                <a:latin typeface="HGPｺﾞｼｯｸE" pitchFamily="50" charset="-128"/>
                <a:ea typeface="HGPｺﾞｼｯｸE" pitchFamily="50" charset="-128"/>
              </a:rPr>
              <a:t>:DIA-01</a:t>
            </a:r>
            <a:r>
              <a:rPr lang="ja-JP" altLang="ja-JP" sz="1200" dirty="0">
                <a:solidFill>
                  <a:prstClr val="black"/>
                </a:solidFill>
                <a:latin typeface="HGPｺﾞｼｯｸE" pitchFamily="50" charset="-128"/>
                <a:ea typeface="HGPｺﾞｼｯｸE" pitchFamily="50" charset="-128"/>
              </a:rPr>
              <a:t>　医師主導臨床試験の実施</a:t>
            </a:r>
          </a:p>
          <a:p>
            <a:pPr fontAlgn="t"/>
            <a:r>
              <a:rPr lang="ja-JP" altLang="ja-JP" sz="1200" dirty="0">
                <a:solidFill>
                  <a:prstClr val="black"/>
                </a:solidFill>
                <a:latin typeface="HGPｺﾞｼｯｸE" pitchFamily="50" charset="-128"/>
                <a:ea typeface="HGPｺﾞｼｯｸE" pitchFamily="50" charset="-128"/>
              </a:rPr>
              <a:t>プロジェクト成果責任者</a:t>
            </a:r>
            <a:r>
              <a:rPr lang="en-US" altLang="ja-JP" sz="1200" dirty="0">
                <a:solidFill>
                  <a:prstClr val="black"/>
                </a:solidFill>
                <a:latin typeface="HGPｺﾞｼｯｸE" pitchFamily="50" charset="-128"/>
                <a:ea typeface="HGPｺﾞｼｯｸE" pitchFamily="50" charset="-128"/>
              </a:rPr>
              <a:t>:</a:t>
            </a:r>
            <a:r>
              <a:rPr lang="ja-JP" altLang="en-US" sz="1200" dirty="0">
                <a:solidFill>
                  <a:prstClr val="black"/>
                </a:solidFill>
                <a:latin typeface="HGPｺﾞｼｯｸE" pitchFamily="50" charset="-128"/>
                <a:ea typeface="HGPｺﾞｼｯｸE" pitchFamily="50" charset="-128"/>
              </a:rPr>
              <a:t>治験責任医師</a:t>
            </a:r>
            <a:r>
              <a:rPr lang="ja-JP" altLang="ja-JP" sz="1200" dirty="0">
                <a:solidFill>
                  <a:prstClr val="black"/>
                </a:solidFill>
                <a:latin typeface="HGPｺﾞｼｯｸE" pitchFamily="50" charset="-128"/>
                <a:ea typeface="HGPｺﾞｼｯｸE" pitchFamily="50" charset="-128"/>
              </a:rPr>
              <a:t>　</a:t>
            </a:r>
            <a:r>
              <a:rPr lang="ja-JP" altLang="en-US" sz="1200" dirty="0">
                <a:solidFill>
                  <a:prstClr val="black"/>
                </a:solidFill>
                <a:latin typeface="HGPｺﾞｼｯｸE" pitchFamily="50" charset="-128"/>
                <a:ea typeface="HGPｺﾞｼｯｸE" pitchFamily="50" charset="-128"/>
              </a:rPr>
              <a:t>村岡腫瘍内科部長</a:t>
            </a:r>
            <a:r>
              <a:rPr lang="en-US" altLang="ja-JP" sz="1200" dirty="0">
                <a:solidFill>
                  <a:prstClr val="black"/>
                </a:solidFill>
                <a:latin typeface="HGPｺﾞｼｯｸE" pitchFamily="50" charset="-128"/>
                <a:ea typeface="HGPｺﾞｼｯｸE" pitchFamily="50" charset="-128"/>
              </a:rPr>
              <a:t>		</a:t>
            </a:r>
            <a:r>
              <a:rPr lang="ja-JP" altLang="en-US" sz="1200" dirty="0">
                <a:solidFill>
                  <a:prstClr val="black"/>
                </a:solidFill>
                <a:latin typeface="HGPｺﾞｼｯｸE" pitchFamily="50" charset="-128"/>
                <a:ea typeface="HGPｺﾞｼｯｸE" pitchFamily="50" charset="-128"/>
              </a:rPr>
              <a:t>　　　　　　</a:t>
            </a:r>
            <a:r>
              <a:rPr lang="ja-JP" altLang="ja-JP" sz="1200" dirty="0">
                <a:solidFill>
                  <a:prstClr val="black"/>
                </a:solidFill>
                <a:latin typeface="HGPｺﾞｼｯｸE" pitchFamily="50" charset="-128"/>
                <a:ea typeface="HGPｺﾞｼｯｸE" pitchFamily="50" charset="-128"/>
              </a:rPr>
              <a:t>作成日</a:t>
            </a:r>
            <a:r>
              <a:rPr lang="en-US" altLang="ja-JP" sz="1200" dirty="0">
                <a:solidFill>
                  <a:prstClr val="black"/>
                </a:solidFill>
                <a:latin typeface="HGPｺﾞｼｯｸE" pitchFamily="50" charset="-128"/>
                <a:ea typeface="HGPｺﾞｼｯｸE" pitchFamily="50" charset="-128"/>
              </a:rPr>
              <a:t>:2014</a:t>
            </a:r>
            <a:r>
              <a:rPr lang="ja-JP" altLang="ja-JP" sz="1200" dirty="0">
                <a:solidFill>
                  <a:prstClr val="black"/>
                </a:solidFill>
                <a:latin typeface="HGPｺﾞｼｯｸE" pitchFamily="50" charset="-128"/>
                <a:ea typeface="HGPｺﾞｼｯｸE" pitchFamily="50" charset="-128"/>
              </a:rPr>
              <a:t>年</a:t>
            </a:r>
            <a:r>
              <a:rPr lang="en-US" altLang="ja-JP" sz="1200" dirty="0">
                <a:solidFill>
                  <a:prstClr val="black"/>
                </a:solidFill>
                <a:latin typeface="HGPｺﾞｼｯｸE" pitchFamily="50" charset="-128"/>
                <a:ea typeface="HGPｺﾞｼｯｸE" pitchFamily="50" charset="-128"/>
              </a:rPr>
              <a:t>7</a:t>
            </a:r>
            <a:r>
              <a:rPr lang="ja-JP" altLang="ja-JP" sz="1200" dirty="0">
                <a:solidFill>
                  <a:prstClr val="black"/>
                </a:solidFill>
                <a:latin typeface="HGPｺﾞｼｯｸE" pitchFamily="50" charset="-128"/>
                <a:ea typeface="HGPｺﾞｼｯｸE" pitchFamily="50" charset="-128"/>
              </a:rPr>
              <a:t>月</a:t>
            </a:r>
            <a:r>
              <a:rPr lang="en-US" altLang="ja-JP" sz="1200" dirty="0">
                <a:solidFill>
                  <a:prstClr val="black"/>
                </a:solidFill>
                <a:latin typeface="HGPｺﾞｼｯｸE" pitchFamily="50" charset="-128"/>
                <a:ea typeface="HGPｺﾞｼｯｸE" pitchFamily="50" charset="-128"/>
              </a:rPr>
              <a:t>10</a:t>
            </a:r>
            <a:r>
              <a:rPr lang="ja-JP" altLang="ja-JP" sz="1200" dirty="0">
                <a:solidFill>
                  <a:prstClr val="black"/>
                </a:solidFill>
                <a:latin typeface="HGPｺﾞｼｯｸE" pitchFamily="50" charset="-128"/>
                <a:ea typeface="HGPｺﾞｼｯｸE" pitchFamily="50" charset="-128"/>
              </a:rPr>
              <a:t>日</a:t>
            </a:r>
          </a:p>
          <a:p>
            <a:pPr fontAlgn="t"/>
            <a:r>
              <a:rPr lang="ja-JP" altLang="ja-JP" sz="1200" dirty="0">
                <a:solidFill>
                  <a:prstClr val="black"/>
                </a:solidFill>
                <a:latin typeface="HGPｺﾞｼｯｸE" pitchFamily="50" charset="-128"/>
                <a:ea typeface="HGPｺﾞｼｯｸE" pitchFamily="50" charset="-128"/>
              </a:rPr>
              <a:t>プロジェクトマネジャー</a:t>
            </a:r>
            <a:r>
              <a:rPr lang="en-US" altLang="ja-JP" sz="1200" dirty="0">
                <a:solidFill>
                  <a:prstClr val="black"/>
                </a:solidFill>
                <a:latin typeface="HGPｺﾞｼｯｸE" pitchFamily="50" charset="-128"/>
                <a:ea typeface="HGPｺﾞｼｯｸE" pitchFamily="50" charset="-128"/>
              </a:rPr>
              <a:t>:</a:t>
            </a:r>
            <a:r>
              <a:rPr lang="ja-JP" altLang="ja-JP" sz="1200" dirty="0">
                <a:solidFill>
                  <a:prstClr val="black"/>
                </a:solidFill>
                <a:latin typeface="HGPｺﾞｼｯｸE" pitchFamily="50" charset="-128"/>
                <a:ea typeface="HGPｺﾞｼｯｸE" pitchFamily="50" charset="-128"/>
              </a:rPr>
              <a:t>治験調整事務局　</a:t>
            </a:r>
            <a:r>
              <a:rPr lang="ja-JP" altLang="en-US" sz="1200" dirty="0">
                <a:solidFill>
                  <a:prstClr val="black"/>
                </a:solidFill>
                <a:latin typeface="HGPｺﾞｼｯｸE" pitchFamily="50" charset="-128"/>
                <a:ea typeface="HGPｺﾞｼｯｸE" pitchFamily="50" charset="-128"/>
              </a:rPr>
              <a:t>安藤</a:t>
            </a:r>
            <a:endParaRPr lang="ja-JP" altLang="ja-JP" sz="1200" dirty="0">
              <a:solidFill>
                <a:prstClr val="black"/>
              </a:solidFill>
              <a:latin typeface="HGPｺﾞｼｯｸE" pitchFamily="50" charset="-128"/>
              <a:ea typeface="HGPｺﾞｼｯｸE" pitchFamily="50" charset="-128"/>
            </a:endParaRPr>
          </a:p>
        </p:txBody>
      </p:sp>
      <p:sp>
        <p:nvSpPr>
          <p:cNvPr id="11" name="テキスト ボックス 10"/>
          <p:cNvSpPr txBox="1"/>
          <p:nvPr/>
        </p:nvSpPr>
        <p:spPr>
          <a:xfrm>
            <a:off x="609328" y="5906869"/>
            <a:ext cx="7848872" cy="646331"/>
          </a:xfrm>
          <a:prstGeom prst="rect">
            <a:avLst/>
          </a:prstGeom>
          <a:noFill/>
        </p:spPr>
        <p:txBody>
          <a:bodyPr wrap="square" rtlCol="0">
            <a:spAutoFit/>
          </a:bodyPr>
          <a:lstStyle/>
          <a:p>
            <a:pPr fontAlgn="t"/>
            <a:r>
              <a:rPr lang="ja-JP" altLang="ja-JP" sz="1200" dirty="0">
                <a:solidFill>
                  <a:prstClr val="black"/>
                </a:solidFill>
                <a:latin typeface="HGPｺﾞｼｯｸE" pitchFamily="50" charset="-128"/>
                <a:ea typeface="HGPｺﾞｼｯｸE" pitchFamily="50" charset="-128"/>
              </a:rPr>
              <a:t>承認者</a:t>
            </a:r>
            <a:r>
              <a:rPr lang="en-US" altLang="ja-JP" sz="1200" dirty="0">
                <a:solidFill>
                  <a:prstClr val="black"/>
                </a:solidFill>
                <a:latin typeface="HGPｺﾞｼｯｸE" pitchFamily="50" charset="-128"/>
                <a:ea typeface="HGPｺﾞｼｯｸE" pitchFamily="50" charset="-128"/>
              </a:rPr>
              <a:t>:</a:t>
            </a:r>
            <a:r>
              <a:rPr lang="ja-JP" altLang="ja-JP" sz="1200" dirty="0">
                <a:solidFill>
                  <a:prstClr val="black"/>
                </a:solidFill>
                <a:latin typeface="HGPｺﾞｼｯｸE" pitchFamily="50" charset="-128"/>
                <a:ea typeface="HGPｺﾞｼｯｸE" pitchFamily="50" charset="-128"/>
              </a:rPr>
              <a:t>実施責任組織長　</a:t>
            </a:r>
            <a:r>
              <a:rPr lang="ja-JP" altLang="en-US" sz="1200" dirty="0">
                <a:solidFill>
                  <a:prstClr val="black"/>
                </a:solidFill>
                <a:latin typeface="HGPｺﾞｼｯｸE" pitchFamily="50" charset="-128"/>
                <a:ea typeface="HGPｺﾞｼｯｸE" pitchFamily="50" charset="-128"/>
              </a:rPr>
              <a:t>宮本</a:t>
            </a:r>
            <a:r>
              <a:rPr lang="ja-JP" altLang="ja-JP" sz="1200" dirty="0">
                <a:solidFill>
                  <a:prstClr val="black"/>
                </a:solidFill>
                <a:latin typeface="HGPｺﾞｼｯｸE" pitchFamily="50" charset="-128"/>
                <a:ea typeface="HGPｺﾞｼｯｸE" pitchFamily="50" charset="-128"/>
              </a:rPr>
              <a:t>（臨床研究支援センター長</a:t>
            </a:r>
            <a:r>
              <a:rPr lang="ja-JP" altLang="en-US" sz="1200" dirty="0">
                <a:solidFill>
                  <a:prstClr val="black"/>
                </a:solidFill>
                <a:latin typeface="HGPｺﾞｼｯｸE" pitchFamily="50" charset="-128"/>
                <a:ea typeface="HGPｺﾞｼｯｸE" pitchFamily="50" charset="-128"/>
              </a:rPr>
              <a:t>）</a:t>
            </a:r>
            <a:r>
              <a:rPr lang="en-US" altLang="ja-JP" sz="1200" dirty="0">
                <a:solidFill>
                  <a:prstClr val="black"/>
                </a:solidFill>
                <a:latin typeface="HGPｺﾞｼｯｸE" pitchFamily="50" charset="-128"/>
                <a:ea typeface="HGPｺﾞｼｯｸE" pitchFamily="50" charset="-128"/>
              </a:rPr>
              <a:t>	</a:t>
            </a:r>
            <a:r>
              <a:rPr lang="ja-JP" altLang="ja-JP" sz="1200" dirty="0">
                <a:solidFill>
                  <a:prstClr val="black"/>
                </a:solidFill>
                <a:latin typeface="HGPｺﾞｼｯｸE" pitchFamily="50" charset="-128"/>
                <a:ea typeface="HGPｺﾞｼｯｸE" pitchFamily="50" charset="-128"/>
              </a:rPr>
              <a:t>プロジェクト</a:t>
            </a:r>
            <a:r>
              <a:rPr lang="ja-JP" altLang="en-US" sz="1200" dirty="0">
                <a:solidFill>
                  <a:prstClr val="black"/>
                </a:solidFill>
                <a:latin typeface="HGPｺﾞｼｯｸE" pitchFamily="50" charset="-128"/>
                <a:ea typeface="HGPｺﾞｼｯｸE" pitchFamily="50" charset="-128"/>
              </a:rPr>
              <a:t>オーナー</a:t>
            </a:r>
            <a:r>
              <a:rPr lang="ja-JP" altLang="ja-JP" sz="1200" dirty="0">
                <a:solidFill>
                  <a:prstClr val="black"/>
                </a:solidFill>
                <a:latin typeface="HGPｺﾞｼｯｸE" pitchFamily="50" charset="-128"/>
                <a:ea typeface="HGPｺﾞｼｯｸE" pitchFamily="50" charset="-128"/>
              </a:rPr>
              <a:t>署名：　</a:t>
            </a:r>
            <a:r>
              <a:rPr lang="ja-JP" altLang="en-US" sz="1200" dirty="0">
                <a:solidFill>
                  <a:prstClr val="black"/>
                </a:solidFill>
                <a:latin typeface="HGPｺﾞｼｯｸE" pitchFamily="50" charset="-128"/>
                <a:ea typeface="HGPｺﾞｼｯｸE" pitchFamily="50" charset="-128"/>
              </a:rPr>
              <a:t>村岡</a:t>
            </a:r>
            <a:r>
              <a:rPr lang="ja-JP" altLang="ja-JP" sz="1200" dirty="0">
                <a:solidFill>
                  <a:prstClr val="black"/>
                </a:solidFill>
                <a:latin typeface="HGPｺﾞｼｯｸE" pitchFamily="50" charset="-128"/>
                <a:ea typeface="HGPｺﾞｼｯｸE" pitchFamily="50" charset="-128"/>
              </a:rPr>
              <a:t>腫瘍内科部長　　</a:t>
            </a:r>
          </a:p>
          <a:p>
            <a:pPr fontAlgn="t"/>
            <a:r>
              <a:rPr lang="ja-JP" altLang="ja-JP" sz="1200" dirty="0">
                <a:solidFill>
                  <a:prstClr val="black"/>
                </a:solidFill>
                <a:latin typeface="HGPｺﾞｼｯｸE" pitchFamily="50" charset="-128"/>
                <a:ea typeface="HGPｺﾞｼｯｸE" pitchFamily="50" charset="-128"/>
              </a:rPr>
              <a:t>プロジェクトマネジャー署名</a:t>
            </a:r>
            <a:r>
              <a:rPr lang="en-US" altLang="ja-JP" sz="1200" dirty="0">
                <a:solidFill>
                  <a:prstClr val="black"/>
                </a:solidFill>
                <a:latin typeface="HGPｺﾞｼｯｸE" pitchFamily="50" charset="-128"/>
                <a:ea typeface="HGPｺﾞｼｯｸE" pitchFamily="50" charset="-128"/>
              </a:rPr>
              <a:t>:</a:t>
            </a:r>
            <a:r>
              <a:rPr lang="ja-JP" altLang="ja-JP" sz="1200" dirty="0">
                <a:solidFill>
                  <a:prstClr val="black"/>
                </a:solidFill>
                <a:latin typeface="HGPｺﾞｼｯｸE" pitchFamily="50" charset="-128"/>
                <a:ea typeface="HGPｺﾞｼｯｸE" pitchFamily="50" charset="-128"/>
              </a:rPr>
              <a:t>　　</a:t>
            </a:r>
            <a:r>
              <a:rPr lang="ja-JP" altLang="en-US" sz="1200" dirty="0">
                <a:solidFill>
                  <a:prstClr val="black"/>
                </a:solidFill>
                <a:latin typeface="HGPｺﾞｼｯｸE" pitchFamily="50" charset="-128"/>
                <a:ea typeface="HGPｺﾞｼｯｸE" pitchFamily="50" charset="-128"/>
              </a:rPr>
              <a:t>安藤</a:t>
            </a:r>
            <a:r>
              <a:rPr lang="en-US" altLang="ja-JP" sz="1200" dirty="0">
                <a:solidFill>
                  <a:prstClr val="black"/>
                </a:solidFill>
                <a:latin typeface="HGPｺﾞｼｯｸE" pitchFamily="50" charset="-128"/>
                <a:ea typeface="HGPｺﾞｼｯｸE" pitchFamily="50" charset="-128"/>
              </a:rPr>
              <a:t>			</a:t>
            </a:r>
            <a:r>
              <a:rPr lang="ja-JP" altLang="ja-JP" sz="1200" dirty="0">
                <a:solidFill>
                  <a:prstClr val="black"/>
                </a:solidFill>
                <a:latin typeface="HGPｺﾞｼｯｸE" pitchFamily="50" charset="-128"/>
                <a:ea typeface="HGPｺﾞｼｯｸE" pitchFamily="50" charset="-128"/>
              </a:rPr>
              <a:t>スポンサー署名</a:t>
            </a:r>
            <a:r>
              <a:rPr lang="en-US" altLang="ja-JP" sz="1200" dirty="0">
                <a:solidFill>
                  <a:prstClr val="black"/>
                </a:solidFill>
                <a:latin typeface="HGPｺﾞｼｯｸE" pitchFamily="50" charset="-128"/>
                <a:ea typeface="HGPｺﾞｼｯｸE" pitchFamily="50" charset="-128"/>
              </a:rPr>
              <a:t>:</a:t>
            </a:r>
            <a:r>
              <a:rPr lang="ja-JP" altLang="en-US" sz="1200" dirty="0">
                <a:solidFill>
                  <a:prstClr val="black"/>
                </a:solidFill>
                <a:latin typeface="HGPｺﾞｼｯｸE" pitchFamily="50" charset="-128"/>
                <a:ea typeface="HGPｺﾞｼｯｸE" pitchFamily="50" charset="-128"/>
              </a:rPr>
              <a:t>　梶原院長</a:t>
            </a:r>
            <a:endParaRPr lang="ja-JP" altLang="ja-JP" sz="1200" dirty="0">
              <a:solidFill>
                <a:prstClr val="black"/>
              </a:solidFill>
              <a:latin typeface="HGPｺﾞｼｯｸE" pitchFamily="50" charset="-128"/>
              <a:ea typeface="HGPｺﾞｼｯｸE" pitchFamily="50" charset="-128"/>
            </a:endParaRPr>
          </a:p>
          <a:p>
            <a:pPr fontAlgn="t"/>
            <a:r>
              <a:rPr lang="en-US" altLang="ja-JP" sz="1200" dirty="0">
                <a:solidFill>
                  <a:prstClr val="black"/>
                </a:solidFill>
                <a:latin typeface="HGPｺﾞｼｯｸE" pitchFamily="50" charset="-128"/>
                <a:ea typeface="HGPｺﾞｼｯｸE" pitchFamily="50" charset="-128"/>
              </a:rPr>
              <a:t>Date					</a:t>
            </a:r>
            <a:r>
              <a:rPr lang="en-US" altLang="ja-JP" sz="1200" dirty="0" err="1">
                <a:solidFill>
                  <a:prstClr val="black"/>
                </a:solidFill>
                <a:latin typeface="HGPｺﾞｼｯｸE" pitchFamily="50" charset="-128"/>
                <a:ea typeface="HGPｺﾞｼｯｸE" pitchFamily="50" charset="-128"/>
              </a:rPr>
              <a:t>Date</a:t>
            </a:r>
            <a:endParaRPr lang="ja-JP" altLang="ja-JP" sz="1200" dirty="0">
              <a:solidFill>
                <a:prstClr val="black"/>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3821348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94750" y="3348895"/>
            <a:ext cx="8384579" cy="1581214"/>
          </a:xfrm>
          <a:prstGeom prst="rec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lang="en-US" altLang="ja-JP" dirty="0" smtClean="0"/>
              <a:t>10.</a:t>
            </a:r>
            <a:r>
              <a:rPr lang="ja-JP" altLang="en-US" dirty="0" smtClean="0"/>
              <a:t>実施可能性の</a:t>
            </a:r>
            <a:r>
              <a:rPr kumimoji="1" lang="ja-JP" altLang="en-US" dirty="0" smtClean="0"/>
              <a:t>評価</a:t>
            </a:r>
            <a:r>
              <a:rPr lang="ja-JP" altLang="en-US" dirty="0" smtClean="0"/>
              <a:t>による</a:t>
            </a:r>
            <a:r>
              <a:rPr kumimoji="1" lang="en-US" altLang="ja-JP" dirty="0" smtClean="0"/>
              <a:t/>
            </a:r>
            <a:br>
              <a:rPr kumimoji="1" lang="en-US" altLang="ja-JP" dirty="0" smtClean="0"/>
            </a:br>
            <a:r>
              <a:rPr kumimoji="1" lang="ja-JP" altLang="en-US" dirty="0" smtClean="0"/>
              <a:t>プロトコル</a:t>
            </a:r>
            <a:r>
              <a:rPr kumimoji="1" lang="ja-JP" altLang="en-US" dirty="0"/>
              <a:t>修正</a:t>
            </a:r>
          </a:p>
        </p:txBody>
      </p:sp>
      <p:sp>
        <p:nvSpPr>
          <p:cNvPr id="3" name="コンテンツ プレースホルダー 2"/>
          <p:cNvSpPr>
            <a:spLocks noGrp="1"/>
          </p:cNvSpPr>
          <p:nvPr>
            <p:ph idx="1"/>
          </p:nvPr>
        </p:nvSpPr>
        <p:spPr>
          <a:xfrm>
            <a:off x="457200" y="1538208"/>
            <a:ext cx="8426824" cy="1840426"/>
          </a:xfrm>
        </p:spPr>
        <p:txBody>
          <a:bodyPr>
            <a:normAutofit lnSpcReduction="10000"/>
          </a:bodyPr>
          <a:lstStyle/>
          <a:p>
            <a:pPr marL="0" indent="0">
              <a:buNone/>
            </a:pPr>
            <a:r>
              <a:rPr lang="ja-JP" altLang="en-US" dirty="0"/>
              <a:t>プロトコル</a:t>
            </a:r>
            <a:r>
              <a:rPr lang="ja-JP" altLang="en-US" dirty="0" smtClean="0"/>
              <a:t>の実施可能性の評価</a:t>
            </a:r>
            <a:endParaRPr lang="en-US" altLang="ja-JP" dirty="0"/>
          </a:p>
          <a:p>
            <a:r>
              <a:rPr lang="ja-JP" altLang="en-US" dirty="0"/>
              <a:t>目標とする最終成果物が得られるプロトコルになっているか</a:t>
            </a:r>
            <a:endParaRPr lang="en-US" altLang="ja-JP" dirty="0"/>
          </a:p>
          <a:p>
            <a:r>
              <a:rPr lang="ja-JP" altLang="en-US" dirty="0"/>
              <a:t>研究目的を達成できるプロトコルになっているか</a:t>
            </a:r>
            <a:endParaRPr lang="en-US" altLang="ja-JP" dirty="0"/>
          </a:p>
        </p:txBody>
      </p:sp>
      <p:sp>
        <p:nvSpPr>
          <p:cNvPr id="4" name="テキスト ボックス 3"/>
          <p:cNvSpPr txBox="1"/>
          <p:nvPr/>
        </p:nvSpPr>
        <p:spPr>
          <a:xfrm>
            <a:off x="457200" y="3437809"/>
            <a:ext cx="4480956" cy="1384995"/>
          </a:xfrm>
          <a:prstGeom prst="rect">
            <a:avLst/>
          </a:prstGeom>
          <a:noFill/>
        </p:spPr>
        <p:txBody>
          <a:bodyPr wrap="square" rtlCol="0">
            <a:spAutoFit/>
          </a:bodyPr>
          <a:lstStyle/>
          <a:p>
            <a:r>
              <a:rPr lang="ja-JP" altLang="en-US" sz="2800" dirty="0"/>
              <a:t>プロトコルの内容と実情の差分を把握し、研究の実施可能性を判断</a:t>
            </a:r>
            <a:endParaRPr lang="en-US" altLang="ja-JP" sz="2800" dirty="0"/>
          </a:p>
        </p:txBody>
      </p:sp>
      <p:sp>
        <p:nvSpPr>
          <p:cNvPr id="5" name="テキスト ボックス 4"/>
          <p:cNvSpPr txBox="1"/>
          <p:nvPr/>
        </p:nvSpPr>
        <p:spPr>
          <a:xfrm>
            <a:off x="6238062" y="3466655"/>
            <a:ext cx="2487477" cy="1384995"/>
          </a:xfrm>
          <a:prstGeom prst="rect">
            <a:avLst/>
          </a:prstGeom>
          <a:noFill/>
        </p:spPr>
        <p:txBody>
          <a:bodyPr wrap="square" rtlCol="0">
            <a:spAutoFit/>
          </a:bodyPr>
          <a:lstStyle/>
          <a:p>
            <a:r>
              <a:rPr kumimoji="1" lang="ja-JP" altLang="en-US" sz="2800" dirty="0"/>
              <a:t>必要に応じて</a:t>
            </a:r>
            <a:endParaRPr kumimoji="1" lang="en-US" altLang="ja-JP" sz="2800" dirty="0"/>
          </a:p>
          <a:p>
            <a:r>
              <a:rPr kumimoji="1" lang="ja-JP" altLang="en-US" sz="2800" dirty="0"/>
              <a:t>プロトコル</a:t>
            </a:r>
            <a:endParaRPr kumimoji="1" lang="en-US" altLang="ja-JP" sz="2800" dirty="0"/>
          </a:p>
          <a:p>
            <a:r>
              <a:rPr lang="ja-JP" altLang="en-US" sz="2800" dirty="0"/>
              <a:t>を</a:t>
            </a:r>
            <a:r>
              <a:rPr kumimoji="1" lang="ja-JP" altLang="en-US" sz="2800" dirty="0"/>
              <a:t>修正</a:t>
            </a:r>
          </a:p>
        </p:txBody>
      </p:sp>
      <p:sp>
        <p:nvSpPr>
          <p:cNvPr id="6" name="右矢印 5"/>
          <p:cNvSpPr/>
          <p:nvPr/>
        </p:nvSpPr>
        <p:spPr>
          <a:xfrm>
            <a:off x="5191924" y="3881112"/>
            <a:ext cx="836908" cy="5830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94750" y="4863790"/>
            <a:ext cx="8485319" cy="1631216"/>
          </a:xfrm>
          <a:prstGeom prst="rect">
            <a:avLst/>
          </a:prstGeom>
          <a:noFill/>
        </p:spPr>
        <p:txBody>
          <a:bodyPr wrap="square" rtlCol="0">
            <a:spAutoFit/>
          </a:bodyPr>
          <a:lstStyle/>
          <a:p>
            <a:r>
              <a:rPr lang="ja-JP" altLang="en-US" sz="2000" dirty="0"/>
              <a:t>チェックすべき特性</a:t>
            </a:r>
            <a:endParaRPr kumimoji="1" lang="en-US" altLang="ja-JP" sz="2000" dirty="0"/>
          </a:p>
          <a:p>
            <a:r>
              <a:rPr kumimoji="1" lang="ja-JP" altLang="en-US" sz="2000" dirty="0"/>
              <a:t>・最終成果物に求められる品質基準を満たすことができるか（信頼性）</a:t>
            </a:r>
            <a:endParaRPr kumimoji="1" lang="en-US" altLang="ja-JP" sz="2000" dirty="0"/>
          </a:p>
          <a:p>
            <a:r>
              <a:rPr kumimoji="1" lang="ja-JP" altLang="en-US" sz="2000" dirty="0"/>
              <a:t>・妥当な</a:t>
            </a:r>
            <a:r>
              <a:rPr lang="ja-JP" altLang="en-US" sz="2000" dirty="0"/>
              <a:t>エンドポイント・測定項目</a:t>
            </a:r>
            <a:r>
              <a:rPr kumimoji="1" lang="ja-JP" altLang="en-US" sz="2000" dirty="0"/>
              <a:t>か（妥当性）</a:t>
            </a:r>
            <a:endParaRPr kumimoji="1" lang="en-US" altLang="ja-JP" sz="2000" dirty="0"/>
          </a:p>
          <a:p>
            <a:r>
              <a:rPr lang="ja-JP" altLang="en-US" sz="2000" dirty="0"/>
              <a:t>・適切な対象集団を選択しているか（実施可能性）</a:t>
            </a:r>
            <a:endParaRPr lang="en-US" altLang="ja-JP" sz="2000" dirty="0"/>
          </a:p>
          <a:p>
            <a:r>
              <a:rPr kumimoji="1" lang="ja-JP" altLang="en-US" sz="2000" dirty="0"/>
              <a:t>・症例数は十分か（感度）</a:t>
            </a:r>
          </a:p>
        </p:txBody>
      </p:sp>
      <p:sp>
        <p:nvSpPr>
          <p:cNvPr id="9" name="日付プレースホルダー 8"/>
          <p:cNvSpPr>
            <a:spLocks noGrp="1"/>
          </p:cNvSpPr>
          <p:nvPr>
            <p:ph type="dt" sz="half" idx="10"/>
          </p:nvPr>
        </p:nvSpPr>
        <p:spPr/>
        <p:txBody>
          <a:bodyPr/>
          <a:lstStyle/>
          <a:p>
            <a:r>
              <a:rPr kumimoji="1" lang="en-US" altLang="ja-JP" smtClean="0"/>
              <a:t>17/03/17</a:t>
            </a:r>
            <a:endParaRPr kumimoji="1" lang="ja-JP" altLang="en-US"/>
          </a:p>
        </p:txBody>
      </p:sp>
      <p:sp>
        <p:nvSpPr>
          <p:cNvPr id="10" name="フッター プレースホルダー 9"/>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11" name="スライド番号プレースホルダー 10"/>
          <p:cNvSpPr>
            <a:spLocks noGrp="1"/>
          </p:cNvSpPr>
          <p:nvPr>
            <p:ph type="sldNum" sz="quarter" idx="12"/>
          </p:nvPr>
        </p:nvSpPr>
        <p:spPr/>
        <p:txBody>
          <a:bodyPr/>
          <a:lstStyle/>
          <a:p>
            <a:fld id="{8A974761-06A9-8F4D-9620-3B53A640FCC1}" type="slidenum">
              <a:rPr kumimoji="1" lang="ja-JP" altLang="en-US" smtClean="0"/>
              <a:t>41</a:t>
            </a:fld>
            <a:endParaRPr kumimoji="1" lang="ja-JP" altLang="en-US"/>
          </a:p>
        </p:txBody>
      </p:sp>
    </p:spTree>
    <p:extLst>
      <p:ext uri="{BB962C8B-B14F-4D97-AF65-F5344CB8AC3E}">
        <p14:creationId xmlns:p14="http://schemas.microsoft.com/office/powerpoint/2010/main" val="39216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10.</a:t>
            </a:r>
            <a:r>
              <a:rPr lang="ja-JP" altLang="en-US" dirty="0" smtClean="0"/>
              <a:t>実施可能性の評価</a:t>
            </a:r>
            <a:r>
              <a:rPr lang="ja-JP" altLang="en-US" dirty="0"/>
              <a:t>に基づく</a:t>
            </a:r>
            <a:r>
              <a:rPr lang="en-US" altLang="ja-JP" dirty="0"/>
              <a:t/>
            </a:r>
            <a:br>
              <a:rPr lang="en-US" altLang="ja-JP" dirty="0"/>
            </a:br>
            <a:r>
              <a:rPr lang="ja-JP" altLang="en-US" dirty="0"/>
              <a:t>プロトコル修正</a:t>
            </a:r>
            <a:r>
              <a:rPr kumimoji="1" lang="ja-JP" altLang="en-US" dirty="0" smtClean="0"/>
              <a:t>：事例</a:t>
            </a:r>
            <a:r>
              <a:rPr kumimoji="1" lang="en-US" altLang="ja-JP" dirty="0" smtClean="0"/>
              <a:t>A</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fontScale="85000" lnSpcReduction="20000"/>
          </a:bodyPr>
          <a:lstStyle/>
          <a:p>
            <a:r>
              <a:rPr lang="ja-JP" altLang="en-US" dirty="0"/>
              <a:t>例）試験の主要エンドポイントが「頸動脈エコー検査による</a:t>
            </a:r>
            <a:r>
              <a:rPr lang="en-US" altLang="ja-JP" dirty="0"/>
              <a:t>IMT</a:t>
            </a:r>
            <a:r>
              <a:rPr lang="ja-JP" altLang="en-US" dirty="0"/>
              <a:t>（頸動脈プラークの最肥厚部）の</a:t>
            </a:r>
            <a:r>
              <a:rPr lang="en-US" altLang="ja-JP" dirty="0"/>
              <a:t>12</a:t>
            </a:r>
            <a:r>
              <a:rPr lang="ja-JP" altLang="en-US" dirty="0"/>
              <a:t>ヵ月後の変化量」の脳卒中患者に対する</a:t>
            </a:r>
            <a:r>
              <a:rPr lang="en-US" altLang="ja-JP" dirty="0"/>
              <a:t>A</a:t>
            </a:r>
            <a:r>
              <a:rPr lang="ja-JP" altLang="en-US" dirty="0"/>
              <a:t>薬の投与試験計画</a:t>
            </a:r>
            <a:endParaRPr lang="en-US" altLang="ja-JP" dirty="0"/>
          </a:p>
          <a:p>
            <a:endParaRPr lang="en-US" altLang="ja-JP" dirty="0"/>
          </a:p>
          <a:p>
            <a:r>
              <a:rPr lang="en-US" altLang="ja-JP" dirty="0"/>
              <a:t>12</a:t>
            </a:r>
            <a:r>
              <a:rPr lang="ja-JP" altLang="en-US" dirty="0"/>
              <a:t>ヵ月後の頸動脈エコー検査は自施設の検査結果について</a:t>
            </a:r>
            <a:r>
              <a:rPr lang="en-US" altLang="ja-JP" dirty="0"/>
              <a:t>EDC</a:t>
            </a:r>
            <a:r>
              <a:rPr lang="ja-JP" altLang="en-US" dirty="0"/>
              <a:t>から入力する。登録時の頸動脈エコー検査は中央判定とする</a:t>
            </a:r>
            <a:endParaRPr lang="en-US" altLang="ja-JP" dirty="0"/>
          </a:p>
          <a:p>
            <a:endParaRPr lang="en-US" altLang="ja-JP" dirty="0"/>
          </a:p>
          <a:p>
            <a:r>
              <a:rPr lang="ja-JP" altLang="en-US" dirty="0"/>
              <a:t>心血管イベントについては</a:t>
            </a:r>
            <a:r>
              <a:rPr lang="en-US" altLang="ja-JP" dirty="0"/>
              <a:t>Visit</a:t>
            </a:r>
            <a:r>
              <a:rPr lang="ja-JP" altLang="en-US" dirty="0"/>
              <a:t>ごとに有無を確認し、イベントの詳細を</a:t>
            </a:r>
            <a:r>
              <a:rPr lang="en-US" altLang="ja-JP" dirty="0"/>
              <a:t>Visit</a:t>
            </a:r>
            <a:r>
              <a:rPr lang="ja-JP" altLang="en-US" dirty="0"/>
              <a:t>ごとに記録する</a:t>
            </a:r>
            <a:endParaRPr lang="en-US" altLang="ja-JP" dirty="0"/>
          </a:p>
          <a:p>
            <a:endParaRPr lang="en-US" altLang="ja-JP" dirty="0"/>
          </a:p>
          <a:p>
            <a:r>
              <a:rPr lang="ja-JP" altLang="en-US" dirty="0"/>
              <a:t>同種同効薬については併用禁止薬とする。併用薬については</a:t>
            </a:r>
            <a:r>
              <a:rPr lang="en-US" altLang="ja-JP" dirty="0"/>
              <a:t>Visit</a:t>
            </a:r>
            <a:r>
              <a:rPr lang="ja-JP" altLang="en-US" dirty="0"/>
              <a:t>ごとに症例報告する</a:t>
            </a:r>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42</a:t>
            </a:fld>
            <a:endParaRPr kumimoji="1" lang="ja-JP" altLang="en-US"/>
          </a:p>
        </p:txBody>
      </p:sp>
    </p:spTree>
    <p:extLst>
      <p:ext uri="{BB962C8B-B14F-4D97-AF65-F5344CB8AC3E}">
        <p14:creationId xmlns:p14="http://schemas.microsoft.com/office/powerpoint/2010/main" val="2359068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10.</a:t>
            </a:r>
            <a:r>
              <a:rPr lang="ja-JP" altLang="en-US" dirty="0" smtClean="0"/>
              <a:t>実施可能性の評価</a:t>
            </a:r>
            <a:r>
              <a:rPr lang="ja-JP" altLang="en-US" dirty="0"/>
              <a:t>に基づく</a:t>
            </a:r>
            <a:r>
              <a:rPr lang="en-US" altLang="ja-JP" dirty="0"/>
              <a:t/>
            </a:r>
            <a:br>
              <a:rPr lang="en-US" altLang="ja-JP" dirty="0"/>
            </a:br>
            <a:r>
              <a:rPr lang="ja-JP" altLang="en-US" dirty="0"/>
              <a:t>プロトコル修正</a:t>
            </a:r>
            <a:r>
              <a:rPr kumimoji="1" lang="ja-JP" altLang="en-US" dirty="0" smtClean="0"/>
              <a:t>：事例</a:t>
            </a:r>
            <a:r>
              <a:rPr kumimoji="1" lang="en-US" altLang="ja-JP" dirty="0" smtClean="0"/>
              <a:t>A</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fontScale="85000" lnSpcReduction="20000"/>
          </a:bodyPr>
          <a:lstStyle/>
          <a:p>
            <a:r>
              <a:rPr lang="ja-JP" altLang="en-US" dirty="0"/>
              <a:t>例）試験の主要エンドポイントが「頸動脈エコー検査による</a:t>
            </a:r>
            <a:r>
              <a:rPr lang="en-US" altLang="ja-JP" dirty="0"/>
              <a:t>IMT</a:t>
            </a:r>
            <a:r>
              <a:rPr lang="ja-JP" altLang="en-US" dirty="0"/>
              <a:t>（頸動脈プラークの最肥厚部）の</a:t>
            </a:r>
            <a:r>
              <a:rPr lang="en-US" altLang="ja-JP" dirty="0"/>
              <a:t>12</a:t>
            </a:r>
            <a:r>
              <a:rPr lang="ja-JP" altLang="en-US" dirty="0"/>
              <a:t>ヵ月後の変化量」の脳卒中患者に対する</a:t>
            </a:r>
            <a:r>
              <a:rPr lang="en-US" altLang="ja-JP" dirty="0"/>
              <a:t>A</a:t>
            </a:r>
            <a:r>
              <a:rPr lang="ja-JP" altLang="en-US" dirty="0"/>
              <a:t>薬の投与試験計画</a:t>
            </a:r>
            <a:endParaRPr lang="en-US" altLang="ja-JP" dirty="0"/>
          </a:p>
          <a:p>
            <a:endParaRPr lang="en-US" altLang="ja-JP" dirty="0"/>
          </a:p>
          <a:p>
            <a:r>
              <a:rPr lang="en-US" altLang="ja-JP" dirty="0"/>
              <a:t>12</a:t>
            </a:r>
            <a:r>
              <a:rPr lang="ja-JP" altLang="en-US" dirty="0"/>
              <a:t>ヵ月後の頸動脈エコー検査は自施設の検査結果について</a:t>
            </a:r>
            <a:r>
              <a:rPr lang="en-US" altLang="ja-JP" dirty="0"/>
              <a:t>EDC</a:t>
            </a:r>
            <a:r>
              <a:rPr lang="ja-JP" altLang="en-US" dirty="0"/>
              <a:t>から入力する。登録時の頸動脈エコー検査は中央判定とする</a:t>
            </a:r>
            <a:endParaRPr lang="en-US" altLang="ja-JP" dirty="0"/>
          </a:p>
          <a:p>
            <a:endParaRPr lang="en-US" altLang="ja-JP" dirty="0"/>
          </a:p>
          <a:p>
            <a:r>
              <a:rPr lang="ja-JP" altLang="en-US" dirty="0"/>
              <a:t>心血管イベントについては</a:t>
            </a:r>
            <a:r>
              <a:rPr lang="en-US" altLang="ja-JP" dirty="0"/>
              <a:t>Visit</a:t>
            </a:r>
            <a:r>
              <a:rPr lang="ja-JP" altLang="en-US" dirty="0"/>
              <a:t>ごとに有無を確認し、イベントの詳細を</a:t>
            </a:r>
            <a:r>
              <a:rPr lang="en-US" altLang="ja-JP" dirty="0"/>
              <a:t>Visit</a:t>
            </a:r>
            <a:r>
              <a:rPr lang="ja-JP" altLang="en-US" dirty="0"/>
              <a:t>ごとに記録する</a:t>
            </a:r>
            <a:endParaRPr lang="en-US" altLang="ja-JP" dirty="0"/>
          </a:p>
          <a:p>
            <a:endParaRPr lang="en-US" altLang="ja-JP" dirty="0"/>
          </a:p>
          <a:p>
            <a:r>
              <a:rPr lang="ja-JP" altLang="en-US" dirty="0"/>
              <a:t>同種同効薬については併用禁止薬とする。併用薬については</a:t>
            </a:r>
            <a:r>
              <a:rPr lang="en-US" altLang="ja-JP" dirty="0"/>
              <a:t>Visit</a:t>
            </a:r>
            <a:r>
              <a:rPr lang="ja-JP" altLang="en-US" dirty="0"/>
              <a:t>ごとに症例報告する</a:t>
            </a:r>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43</a:t>
            </a:fld>
            <a:endParaRPr kumimoji="1" lang="ja-JP" altLang="en-US"/>
          </a:p>
        </p:txBody>
      </p:sp>
      <p:sp>
        <p:nvSpPr>
          <p:cNvPr id="7" name="円/楕円 6"/>
          <p:cNvSpPr/>
          <p:nvPr/>
        </p:nvSpPr>
        <p:spPr>
          <a:xfrm>
            <a:off x="1465131" y="1600200"/>
            <a:ext cx="2592288" cy="108012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t>出口目標は？</a:t>
            </a:r>
            <a:endParaRPr kumimoji="1" lang="ja-JP" altLang="en-US" dirty="0"/>
          </a:p>
        </p:txBody>
      </p:sp>
      <p:sp>
        <p:nvSpPr>
          <p:cNvPr id="8" name="円/楕円 7"/>
          <p:cNvSpPr/>
          <p:nvPr/>
        </p:nvSpPr>
        <p:spPr>
          <a:xfrm>
            <a:off x="2610396" y="4932759"/>
            <a:ext cx="4104456" cy="10801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dirty="0" smtClean="0"/>
              <a:t>適切な品質目標は？</a:t>
            </a:r>
            <a:endParaRPr kumimoji="1" lang="ja-JP" altLang="en-US" dirty="0"/>
          </a:p>
        </p:txBody>
      </p:sp>
      <p:sp>
        <p:nvSpPr>
          <p:cNvPr id="9" name="円/楕円 8"/>
          <p:cNvSpPr/>
          <p:nvPr/>
        </p:nvSpPr>
        <p:spPr>
          <a:xfrm>
            <a:off x="4482604" y="2808523"/>
            <a:ext cx="2952328" cy="10801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品質方針は？</a:t>
            </a:r>
            <a:endParaRPr kumimoji="1" lang="ja-JP" altLang="en-US" dirty="0"/>
          </a:p>
        </p:txBody>
      </p:sp>
    </p:spTree>
    <p:extLst>
      <p:ext uri="{BB962C8B-B14F-4D97-AF65-F5344CB8AC3E}">
        <p14:creationId xmlns:p14="http://schemas.microsoft.com/office/powerpoint/2010/main" val="73838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a:t>
            </a:r>
            <a:r>
              <a:rPr kumimoji="1" lang="en-US" altLang="ja-JP" dirty="0" smtClean="0"/>
              <a:t>A</a:t>
            </a:r>
            <a:r>
              <a:rPr kumimoji="1" lang="ja-JP" altLang="en-US" dirty="0" smtClean="0"/>
              <a:t>：</a:t>
            </a:r>
            <a:r>
              <a:rPr lang="ja-JP" altLang="en-US" dirty="0" smtClean="0"/>
              <a:t>出口</a:t>
            </a:r>
            <a:r>
              <a:rPr lang="ja-JP" altLang="en-US" dirty="0"/>
              <a:t>目標及び品質管理</a:t>
            </a:r>
            <a:r>
              <a:rPr lang="ja-JP" altLang="en-US" dirty="0" smtClean="0"/>
              <a:t>計画</a:t>
            </a:r>
            <a:endParaRPr kumimoji="1" lang="ja-JP" altLang="en-US" dirty="0"/>
          </a:p>
        </p:txBody>
      </p:sp>
      <p:sp>
        <p:nvSpPr>
          <p:cNvPr id="3" name="コンテンツ プレースホルダー 2"/>
          <p:cNvSpPr>
            <a:spLocks noGrp="1"/>
          </p:cNvSpPr>
          <p:nvPr>
            <p:ph idx="1"/>
          </p:nvPr>
        </p:nvSpPr>
        <p:spPr>
          <a:xfrm>
            <a:off x="457199" y="1600200"/>
            <a:ext cx="8481819" cy="4756150"/>
          </a:xfrm>
        </p:spPr>
        <p:txBody>
          <a:bodyPr>
            <a:normAutofit fontScale="70000" lnSpcReduction="20000"/>
          </a:bodyPr>
          <a:lstStyle/>
          <a:p>
            <a:pPr>
              <a:lnSpc>
                <a:spcPct val="120000"/>
              </a:lnSpc>
            </a:pPr>
            <a:r>
              <a:rPr lang="ja-JP" altLang="en-US" dirty="0"/>
              <a:t>アンメットニーズ：脳卒中患者に対する、塞栓源（不安定プラーク）に対する新規治療</a:t>
            </a:r>
            <a:endParaRPr lang="en-US" altLang="ja-JP" dirty="0"/>
          </a:p>
          <a:p>
            <a:endParaRPr lang="en-US" altLang="ja-JP" dirty="0"/>
          </a:p>
          <a:p>
            <a:pPr>
              <a:lnSpc>
                <a:spcPct val="120000"/>
              </a:lnSpc>
            </a:pPr>
            <a:r>
              <a:rPr lang="ja-JP" altLang="en-US" dirty="0"/>
              <a:t>出口目標：脳卒中患者に対する</a:t>
            </a:r>
            <a:r>
              <a:rPr lang="en-US" altLang="ja-JP" dirty="0"/>
              <a:t>A</a:t>
            </a:r>
            <a:r>
              <a:rPr lang="ja-JP" altLang="en-US" dirty="0"/>
              <a:t>薬の再梗塞予防のエビデンスを構築し、ガイドライン治療とする</a:t>
            </a:r>
            <a:endParaRPr lang="en-US" altLang="ja-JP" dirty="0"/>
          </a:p>
          <a:p>
            <a:endParaRPr lang="en-US" altLang="ja-JP" dirty="0"/>
          </a:p>
          <a:p>
            <a:r>
              <a:rPr lang="ja-JP" altLang="en-US" dirty="0"/>
              <a:t>品質方針：ガイドライン収載を目指し、</a:t>
            </a:r>
            <a:r>
              <a:rPr lang="en-US" altLang="ja-JP" dirty="0"/>
              <a:t>ICH-GCP</a:t>
            </a:r>
            <a:r>
              <a:rPr lang="ja-JP" altLang="en-US" dirty="0"/>
              <a:t>準拠で行う</a:t>
            </a:r>
            <a:endParaRPr lang="en-US" altLang="ja-JP" dirty="0"/>
          </a:p>
          <a:p>
            <a:endParaRPr lang="en-US" altLang="ja-JP" dirty="0"/>
          </a:p>
          <a:p>
            <a:pPr>
              <a:lnSpc>
                <a:spcPct val="120000"/>
              </a:lnSpc>
            </a:pPr>
            <a:r>
              <a:rPr lang="ja-JP" altLang="en-US" dirty="0"/>
              <a:t>制限事項：類薬が同時に開発されているため、早く評価を終了する必要がある（</a:t>
            </a:r>
            <a:r>
              <a:rPr lang="en-US" altLang="ja-JP" dirty="0"/>
              <a:t>→</a:t>
            </a:r>
            <a:r>
              <a:rPr lang="ja-JP" altLang="en-US" dirty="0"/>
              <a:t>代替エンドポイント（頸動脈</a:t>
            </a:r>
            <a:r>
              <a:rPr lang="en-US" altLang="ja-JP" dirty="0"/>
              <a:t>IMT</a:t>
            </a:r>
            <a:r>
              <a:rPr lang="ja-JP" altLang="en-US" dirty="0"/>
              <a:t>による評価）を採用）</a:t>
            </a:r>
            <a:endParaRPr lang="en-US" altLang="ja-JP" dirty="0"/>
          </a:p>
          <a:p>
            <a:endParaRPr lang="en-US" altLang="ja-JP" dirty="0"/>
          </a:p>
          <a:p>
            <a:pPr>
              <a:lnSpc>
                <a:spcPct val="120000"/>
              </a:lnSpc>
            </a:pPr>
            <a:r>
              <a:rPr lang="ja-JP" altLang="en-US" dirty="0"/>
              <a:t>品質目標</a:t>
            </a:r>
            <a:r>
              <a:rPr lang="en-US" altLang="ja-JP" dirty="0"/>
              <a:t>1</a:t>
            </a:r>
            <a:r>
              <a:rPr lang="ja-JP" altLang="en-US" dirty="0"/>
              <a:t>：主要エンドポイントは同一の診断モダリティで測定する</a:t>
            </a:r>
            <a:endParaRPr lang="en-US" altLang="ja-JP" dirty="0"/>
          </a:p>
          <a:p>
            <a:pPr>
              <a:lnSpc>
                <a:spcPct val="120000"/>
              </a:lnSpc>
            </a:pPr>
            <a:r>
              <a:rPr lang="ja-JP" altLang="en-US" dirty="0"/>
              <a:t>品質目標</a:t>
            </a:r>
            <a:r>
              <a:rPr lang="en-US" altLang="ja-JP" dirty="0"/>
              <a:t>2</a:t>
            </a:r>
            <a:r>
              <a:rPr lang="ja-JP" altLang="en-US" dirty="0"/>
              <a:t>：心血管イベントについて</a:t>
            </a:r>
            <a:r>
              <a:rPr lang="en-US" altLang="ja-JP" dirty="0"/>
              <a:t>100%</a:t>
            </a:r>
            <a:r>
              <a:rPr lang="ja-JP" altLang="en-US" dirty="0"/>
              <a:t>取得する（真のエンドポイント</a:t>
            </a:r>
            <a:r>
              <a:rPr lang="ja-JP" altLang="en-US" dirty="0" smtClean="0"/>
              <a:t>）</a:t>
            </a:r>
            <a:endParaRPr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44</a:t>
            </a:fld>
            <a:endParaRPr kumimoji="1" lang="ja-JP" altLang="en-US"/>
          </a:p>
        </p:txBody>
      </p:sp>
    </p:spTree>
    <p:extLst>
      <p:ext uri="{BB962C8B-B14F-4D97-AF65-F5344CB8AC3E}">
        <p14:creationId xmlns:p14="http://schemas.microsoft.com/office/powerpoint/2010/main" val="3697711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事例</a:t>
            </a:r>
            <a:r>
              <a:rPr kumimoji="1" lang="en-US" altLang="ja-JP" dirty="0" smtClean="0"/>
              <a:t>A</a:t>
            </a:r>
            <a:r>
              <a:rPr kumimoji="1" lang="ja-JP" altLang="en-US" dirty="0" smtClean="0"/>
              <a:t>：プロトコルへのフィードバック</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45</a:t>
            </a:fld>
            <a:endParaRPr kumimoji="1" lang="ja-JP" altLang="en-US"/>
          </a:p>
        </p:txBody>
      </p:sp>
      <p:sp>
        <p:nvSpPr>
          <p:cNvPr id="7" name="コンテンツ プレースホルダー 2"/>
          <p:cNvSpPr txBox="1">
            <a:spLocks/>
          </p:cNvSpPr>
          <p:nvPr/>
        </p:nvSpPr>
        <p:spPr>
          <a:xfrm>
            <a:off x="337395" y="1417638"/>
            <a:ext cx="8650943" cy="53287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z="2400" dirty="0" smtClean="0"/>
              <a:t>12</a:t>
            </a:r>
            <a:r>
              <a:rPr lang="ja-JP" altLang="en-US" sz="2400" dirty="0" smtClean="0"/>
              <a:t>ヵ月後の頸動脈エコー検査は自施設の検査結果について</a:t>
            </a:r>
            <a:r>
              <a:rPr lang="en-US" altLang="ja-JP" sz="2400" dirty="0" smtClean="0"/>
              <a:t>EDC</a:t>
            </a:r>
            <a:r>
              <a:rPr lang="ja-JP" altLang="en-US" sz="2400" dirty="0" smtClean="0"/>
              <a:t>から入力する。登録時の頸動脈エコー検査は中央判定とする</a:t>
            </a:r>
            <a:endParaRPr lang="en-US" altLang="ja-JP" sz="2400" dirty="0" smtClean="0"/>
          </a:p>
          <a:p>
            <a:pPr marL="0" indent="0">
              <a:buNone/>
            </a:pPr>
            <a:endParaRPr lang="en-US" altLang="ja-JP" sz="2400" dirty="0" smtClean="0"/>
          </a:p>
          <a:p>
            <a:r>
              <a:rPr lang="ja-JP" altLang="en-US" sz="2400" dirty="0" smtClean="0"/>
              <a:t>心血管イベントについては</a:t>
            </a:r>
            <a:r>
              <a:rPr lang="en-US" altLang="ja-JP" sz="2400" dirty="0" smtClean="0"/>
              <a:t>Visit</a:t>
            </a:r>
            <a:r>
              <a:rPr lang="ja-JP" altLang="en-US" sz="2400" dirty="0" smtClean="0"/>
              <a:t>ごとに有無を確認し、イベントの詳細を</a:t>
            </a:r>
            <a:r>
              <a:rPr lang="en-US" altLang="ja-JP" sz="2400" dirty="0" smtClean="0"/>
              <a:t>Visit</a:t>
            </a:r>
            <a:r>
              <a:rPr lang="ja-JP" altLang="en-US" sz="2400" dirty="0" smtClean="0"/>
              <a:t>ごとに記録する</a:t>
            </a:r>
            <a:endParaRPr lang="en-US" altLang="ja-JP" sz="2400" dirty="0" smtClean="0"/>
          </a:p>
          <a:p>
            <a:pPr marL="0" indent="0">
              <a:buFont typeface="Arial"/>
              <a:buNone/>
            </a:pPr>
            <a:endParaRPr lang="en-US" altLang="ja-JP" sz="2400" dirty="0" smtClean="0"/>
          </a:p>
          <a:p>
            <a:pPr marL="0" indent="0">
              <a:buFont typeface="Arial"/>
              <a:buNone/>
            </a:pPr>
            <a:endParaRPr lang="en-US" altLang="ja-JP" sz="2400" dirty="0" smtClean="0"/>
          </a:p>
          <a:p>
            <a:pPr marL="0" indent="0">
              <a:buFont typeface="Arial"/>
              <a:buNone/>
            </a:pPr>
            <a:endParaRPr lang="en-US" altLang="ja-JP" sz="2400" dirty="0" smtClean="0"/>
          </a:p>
          <a:p>
            <a:r>
              <a:rPr lang="ja-JP" altLang="en-US" sz="2400" dirty="0" smtClean="0"/>
              <a:t>同種同効薬については併用禁止薬とする。併用薬については</a:t>
            </a:r>
            <a:r>
              <a:rPr lang="en-US" altLang="ja-JP" sz="2400" dirty="0" smtClean="0"/>
              <a:t>Visit</a:t>
            </a:r>
            <a:r>
              <a:rPr lang="ja-JP" altLang="en-US" sz="2400" dirty="0" smtClean="0"/>
              <a:t>ごとに症例報告する</a:t>
            </a:r>
            <a:endParaRPr lang="ja-JP" altLang="en-US" sz="2400" dirty="0"/>
          </a:p>
        </p:txBody>
      </p:sp>
    </p:spTree>
    <p:extLst>
      <p:ext uri="{BB962C8B-B14F-4D97-AF65-F5344CB8AC3E}">
        <p14:creationId xmlns:p14="http://schemas.microsoft.com/office/powerpoint/2010/main" val="980945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事例</a:t>
            </a:r>
            <a:r>
              <a:rPr kumimoji="1" lang="en-US" altLang="ja-JP" dirty="0" smtClean="0"/>
              <a:t>A</a:t>
            </a:r>
            <a:r>
              <a:rPr kumimoji="1" lang="ja-JP" altLang="en-US" dirty="0" smtClean="0"/>
              <a:t>：プロトコルへのフィードバック</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46</a:t>
            </a:fld>
            <a:endParaRPr kumimoji="1" lang="ja-JP" altLang="en-US"/>
          </a:p>
        </p:txBody>
      </p:sp>
      <p:sp>
        <p:nvSpPr>
          <p:cNvPr id="7" name="コンテンツ プレースホルダー 2"/>
          <p:cNvSpPr txBox="1">
            <a:spLocks/>
          </p:cNvSpPr>
          <p:nvPr/>
        </p:nvSpPr>
        <p:spPr>
          <a:xfrm>
            <a:off x="337395" y="1417638"/>
            <a:ext cx="8650943" cy="53287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z="2400" dirty="0" smtClean="0"/>
              <a:t>12</a:t>
            </a:r>
            <a:r>
              <a:rPr lang="ja-JP" altLang="en-US" sz="2400" dirty="0" smtClean="0"/>
              <a:t>ヵ月後の頸動脈エコー検査は自施設の検査結果について</a:t>
            </a:r>
            <a:r>
              <a:rPr lang="en-US" altLang="ja-JP" sz="2400" dirty="0" smtClean="0"/>
              <a:t>EDC</a:t>
            </a:r>
            <a:r>
              <a:rPr lang="ja-JP" altLang="en-US" sz="2400" dirty="0" smtClean="0"/>
              <a:t>から入力する。登録時の頸動脈エコー検査は中央判定とする</a:t>
            </a:r>
            <a:endParaRPr lang="en-US" altLang="ja-JP" sz="2400" dirty="0" smtClean="0"/>
          </a:p>
          <a:p>
            <a:pPr marL="0" indent="0">
              <a:buNone/>
            </a:pPr>
            <a:endParaRPr lang="en-US" altLang="ja-JP" sz="2400" dirty="0" smtClean="0"/>
          </a:p>
          <a:p>
            <a:r>
              <a:rPr lang="ja-JP" altLang="en-US" sz="2400" dirty="0" smtClean="0"/>
              <a:t>心血管イベントについては</a:t>
            </a:r>
            <a:r>
              <a:rPr lang="en-US" altLang="ja-JP" sz="2400" dirty="0" smtClean="0"/>
              <a:t>Visit</a:t>
            </a:r>
            <a:r>
              <a:rPr lang="ja-JP" altLang="en-US" sz="2400" dirty="0" smtClean="0"/>
              <a:t>ごとに有無を確認し、イベントの詳細を</a:t>
            </a:r>
            <a:r>
              <a:rPr lang="en-US" altLang="ja-JP" sz="2400" dirty="0" smtClean="0"/>
              <a:t>Visit</a:t>
            </a:r>
            <a:r>
              <a:rPr lang="ja-JP" altLang="en-US" sz="2400" dirty="0" smtClean="0"/>
              <a:t>ごとに記録する</a:t>
            </a:r>
            <a:endParaRPr lang="en-US" altLang="ja-JP" sz="2400" dirty="0" smtClean="0"/>
          </a:p>
          <a:p>
            <a:pPr marL="0" indent="0">
              <a:buFont typeface="Arial"/>
              <a:buNone/>
            </a:pPr>
            <a:endParaRPr lang="en-US" altLang="ja-JP" sz="2400" dirty="0" smtClean="0"/>
          </a:p>
          <a:p>
            <a:pPr marL="0" indent="0">
              <a:buFont typeface="Arial"/>
              <a:buNone/>
            </a:pPr>
            <a:endParaRPr lang="en-US" altLang="ja-JP" sz="2400" dirty="0" smtClean="0"/>
          </a:p>
          <a:p>
            <a:pPr marL="0" indent="0">
              <a:buFont typeface="Arial"/>
              <a:buNone/>
            </a:pPr>
            <a:endParaRPr lang="en-US" altLang="ja-JP" sz="2400" dirty="0" smtClean="0"/>
          </a:p>
          <a:p>
            <a:r>
              <a:rPr lang="ja-JP" altLang="en-US" sz="2400" dirty="0" smtClean="0"/>
              <a:t>同種同効薬については併用禁止薬とする。併用薬については</a:t>
            </a:r>
            <a:r>
              <a:rPr lang="en-US" altLang="ja-JP" sz="2400" dirty="0" smtClean="0"/>
              <a:t>Visit</a:t>
            </a:r>
            <a:r>
              <a:rPr lang="ja-JP" altLang="en-US" sz="2400" dirty="0" smtClean="0"/>
              <a:t>ごとに症例報告する</a:t>
            </a:r>
            <a:endParaRPr lang="ja-JP" altLang="en-US" sz="2400" dirty="0"/>
          </a:p>
        </p:txBody>
      </p:sp>
      <p:sp>
        <p:nvSpPr>
          <p:cNvPr id="8" name="乗算記号 7"/>
          <p:cNvSpPr/>
          <p:nvPr/>
        </p:nvSpPr>
        <p:spPr>
          <a:xfrm>
            <a:off x="1170236" y="2268463"/>
            <a:ext cx="1008112" cy="864096"/>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9" name="角丸四角形 8"/>
          <p:cNvSpPr/>
          <p:nvPr/>
        </p:nvSpPr>
        <p:spPr>
          <a:xfrm>
            <a:off x="2106340" y="2174789"/>
            <a:ext cx="6881998" cy="8857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smtClean="0"/>
              <a:t>同一の判定方法ではない（しかも主要エンドポイント）</a:t>
            </a:r>
            <a:endParaRPr kumimoji="1" lang="en-US" altLang="ja-JP" dirty="0" smtClean="0"/>
          </a:p>
          <a:p>
            <a:r>
              <a:rPr kumimoji="1" lang="en-US" altLang="ja-JP" dirty="0" smtClean="0"/>
              <a:t>→</a:t>
            </a:r>
            <a:r>
              <a:rPr kumimoji="1" lang="ja-JP" altLang="en-US" dirty="0" smtClean="0"/>
              <a:t>解決方法：中央判定に合わせるか、施設評価の認定基準を作る</a:t>
            </a:r>
            <a:endParaRPr kumimoji="1" lang="ja-JP" altLang="en-US" dirty="0"/>
          </a:p>
        </p:txBody>
      </p:sp>
      <p:sp>
        <p:nvSpPr>
          <p:cNvPr id="10" name="乗算記号 9"/>
          <p:cNvSpPr/>
          <p:nvPr/>
        </p:nvSpPr>
        <p:spPr>
          <a:xfrm>
            <a:off x="1170236" y="3996655"/>
            <a:ext cx="1008112" cy="864096"/>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1" name="角丸四角形 10"/>
          <p:cNvSpPr/>
          <p:nvPr/>
        </p:nvSpPr>
        <p:spPr>
          <a:xfrm>
            <a:off x="2106340" y="3737578"/>
            <a:ext cx="6881998" cy="14401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en-US" altLang="ja-JP" dirty="0" smtClean="0"/>
              <a:t>Visit</a:t>
            </a:r>
            <a:r>
              <a:rPr kumimoji="1" lang="ja-JP" altLang="en-US" dirty="0" smtClean="0"/>
              <a:t>ごとに有無を確認するのは問題ないが、時間イベント型のエンドポイントの継続が不明確のため、同一イベントを複数回計測する可能性がある</a:t>
            </a:r>
            <a:endParaRPr kumimoji="1" lang="en-US" altLang="ja-JP" dirty="0" smtClean="0"/>
          </a:p>
          <a:p>
            <a:r>
              <a:rPr kumimoji="1" lang="en-US" altLang="ja-JP" dirty="0" smtClean="0"/>
              <a:t>→</a:t>
            </a:r>
            <a:r>
              <a:rPr kumimoji="1" lang="ja-JP" altLang="en-US" dirty="0" smtClean="0"/>
              <a:t>解決方法：イベント報告はイベント発生時に行う</a:t>
            </a:r>
            <a:endParaRPr kumimoji="1" lang="ja-JP" altLang="en-US" dirty="0"/>
          </a:p>
        </p:txBody>
      </p:sp>
      <p:sp>
        <p:nvSpPr>
          <p:cNvPr id="12" name="角丸四角形 11"/>
          <p:cNvSpPr/>
          <p:nvPr/>
        </p:nvSpPr>
        <p:spPr>
          <a:xfrm>
            <a:off x="2109664" y="5911635"/>
            <a:ext cx="6878674"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smtClean="0"/>
              <a:t>併用薬：同種同効薬以外、品質に影響はない可能性が高い</a:t>
            </a:r>
            <a:endParaRPr kumimoji="1" lang="en-US" altLang="ja-JP" dirty="0" smtClean="0"/>
          </a:p>
          <a:p>
            <a:r>
              <a:rPr kumimoji="1" lang="en-US" altLang="ja-JP" dirty="0" smtClean="0"/>
              <a:t>→</a:t>
            </a:r>
            <a:r>
              <a:rPr kumimoji="1" lang="ja-JP" altLang="en-US" dirty="0" smtClean="0"/>
              <a:t>解決方法：本当にその項目が必要かどうか、再度検討する</a:t>
            </a:r>
            <a:endParaRPr kumimoji="1" lang="ja-JP" altLang="en-US" dirty="0"/>
          </a:p>
        </p:txBody>
      </p:sp>
      <p:sp>
        <p:nvSpPr>
          <p:cNvPr id="13" name="フローチャート: 抜出し 12"/>
          <p:cNvSpPr/>
          <p:nvPr/>
        </p:nvSpPr>
        <p:spPr>
          <a:xfrm>
            <a:off x="1375284" y="5960476"/>
            <a:ext cx="648072" cy="576064"/>
          </a:xfrm>
          <a:prstGeom prst="flowChartExtra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54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10.</a:t>
            </a:r>
            <a:r>
              <a:rPr kumimoji="1" lang="ja-JP" altLang="en-US" dirty="0" smtClean="0"/>
              <a:t>フルプロトコルの完成</a:t>
            </a:r>
            <a:endParaRPr kumimoji="1" lang="ja-JP" altLang="en-US" dirty="0"/>
          </a:p>
        </p:txBody>
      </p:sp>
      <p:sp>
        <p:nvSpPr>
          <p:cNvPr id="3" name="コンテンツ プレースホルダー 2"/>
          <p:cNvSpPr>
            <a:spLocks noGrp="1"/>
          </p:cNvSpPr>
          <p:nvPr>
            <p:ph idx="1"/>
          </p:nvPr>
        </p:nvSpPr>
        <p:spPr>
          <a:xfrm>
            <a:off x="457200" y="1600200"/>
            <a:ext cx="8229600" cy="4756150"/>
          </a:xfrm>
        </p:spPr>
        <p:txBody>
          <a:bodyPr>
            <a:normAutofit fontScale="85000" lnSpcReduction="20000"/>
          </a:bodyPr>
          <a:lstStyle/>
          <a:p>
            <a:r>
              <a:rPr kumimoji="1" lang="ja-JP" altLang="en-US" dirty="0" smtClean="0"/>
              <a:t>プロトコルの完成に合わせ、以下にあげる様式、手順書などを作成する（プロトコル毎に必要な様式・手順書は異なる）</a:t>
            </a:r>
            <a:endParaRPr kumimoji="1" lang="en-US" altLang="ja-JP" dirty="0" smtClean="0"/>
          </a:p>
          <a:p>
            <a:pPr lvl="1"/>
            <a:r>
              <a:rPr kumimoji="1" lang="ja-JP" altLang="en-US" dirty="0" smtClean="0"/>
              <a:t>説明同意文書</a:t>
            </a:r>
            <a:endParaRPr kumimoji="1" lang="en-US" altLang="ja-JP" dirty="0" smtClean="0"/>
          </a:p>
          <a:p>
            <a:pPr lvl="1"/>
            <a:r>
              <a:rPr kumimoji="1" lang="ja-JP" altLang="en-US" dirty="0" smtClean="0"/>
              <a:t>症例登録票・症例報告書・症例報告書の記載の手引き</a:t>
            </a:r>
            <a:endParaRPr kumimoji="1" lang="en-US" altLang="ja-JP" dirty="0" smtClean="0"/>
          </a:p>
          <a:p>
            <a:pPr lvl="1"/>
            <a:r>
              <a:rPr lang="ja-JP" altLang="en-US" dirty="0" smtClean="0"/>
              <a:t>モニタリング手順書</a:t>
            </a:r>
            <a:endParaRPr lang="en-US" altLang="ja-JP" dirty="0" smtClean="0"/>
          </a:p>
          <a:p>
            <a:pPr lvl="1"/>
            <a:r>
              <a:rPr lang="ja-JP" altLang="en-US" dirty="0" smtClean="0"/>
              <a:t>監査手順書</a:t>
            </a:r>
            <a:endParaRPr lang="en-US" altLang="ja-JP" dirty="0" smtClean="0"/>
          </a:p>
          <a:p>
            <a:pPr lvl="1"/>
            <a:r>
              <a:rPr kumimoji="1" lang="ja-JP" altLang="en-US" dirty="0" smtClean="0"/>
              <a:t>データマネジメント手順書</a:t>
            </a:r>
            <a:endParaRPr kumimoji="1" lang="en-US" altLang="ja-JP" dirty="0" smtClean="0"/>
          </a:p>
          <a:p>
            <a:pPr lvl="1"/>
            <a:r>
              <a:rPr lang="ja-JP" altLang="en-US" dirty="0" smtClean="0"/>
              <a:t>解析計画書</a:t>
            </a:r>
            <a:endParaRPr lang="en-US" altLang="ja-JP" dirty="0" smtClean="0"/>
          </a:p>
          <a:p>
            <a:pPr lvl="1"/>
            <a:r>
              <a:rPr kumimoji="1" lang="ja-JP" altLang="en-US" dirty="0" smtClean="0"/>
              <a:t>画像評価手順書</a:t>
            </a:r>
            <a:endParaRPr kumimoji="1" lang="en-US" altLang="ja-JP" dirty="0" smtClean="0"/>
          </a:p>
          <a:p>
            <a:pPr lvl="1"/>
            <a:r>
              <a:rPr lang="ja-JP" altLang="en-US" dirty="0" smtClean="0"/>
              <a:t>薬剤管理手順書</a:t>
            </a:r>
            <a:r>
              <a:rPr lang="ja-JP" altLang="en-US" dirty="0"/>
              <a:t>　</a:t>
            </a:r>
            <a:r>
              <a:rPr lang="ja-JP" altLang="en-US" dirty="0" smtClean="0"/>
              <a:t>・・・等</a:t>
            </a:r>
            <a:endParaRPr kumimoji="1" lang="en-US" altLang="ja-JP" dirty="0" smtClean="0"/>
          </a:p>
          <a:p>
            <a:r>
              <a:rPr kumimoji="1" lang="ja-JP" altLang="en-US" dirty="0" smtClean="0"/>
              <a:t>フルプロトコルが完成したら倫理委員会に提出する</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47</a:t>
            </a:fld>
            <a:endParaRPr kumimoji="1" lang="ja-JP" altLang="en-US"/>
          </a:p>
        </p:txBody>
      </p:sp>
    </p:spTree>
    <p:extLst>
      <p:ext uri="{BB962C8B-B14F-4D97-AF65-F5344CB8AC3E}">
        <p14:creationId xmlns:p14="http://schemas.microsoft.com/office/powerpoint/2010/main" val="2371890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11.</a:t>
            </a:r>
            <a:r>
              <a:rPr lang="ja-JP" altLang="en-US" dirty="0" smtClean="0"/>
              <a:t>モニタリング</a:t>
            </a:r>
            <a:r>
              <a:rPr lang="ja-JP" altLang="en-US" dirty="0"/>
              <a:t>計画書・</a:t>
            </a:r>
            <a:r>
              <a:rPr lang="en-US" altLang="ja-JP" dirty="0"/>
              <a:t>DM</a:t>
            </a:r>
            <a:r>
              <a:rPr lang="ja-JP" altLang="en-US" dirty="0"/>
              <a:t>計画書の完成</a:t>
            </a:r>
            <a:endParaRPr lang="en-US" dirty="0"/>
          </a:p>
        </p:txBody>
      </p:sp>
      <p:sp>
        <p:nvSpPr>
          <p:cNvPr id="3" name="Content Placeholder 2"/>
          <p:cNvSpPr>
            <a:spLocks noGrp="1"/>
          </p:cNvSpPr>
          <p:nvPr>
            <p:ph idx="1"/>
          </p:nvPr>
        </p:nvSpPr>
        <p:spPr/>
        <p:txBody>
          <a:bodyPr>
            <a:normAutofit lnSpcReduction="10000"/>
          </a:bodyPr>
          <a:lstStyle/>
          <a:p>
            <a:r>
              <a:rPr lang="ja-JP" altLang="en-US" dirty="0" smtClean="0"/>
              <a:t>品質目標に影響を及ぼすリスクの評価結果に基づき、モニタリング計画をたてる</a:t>
            </a:r>
            <a:endParaRPr lang="en-US" altLang="ja-JP" dirty="0" smtClean="0"/>
          </a:p>
          <a:p>
            <a:r>
              <a:rPr lang="ja-JP" altLang="en-US" dirty="0" smtClean="0"/>
              <a:t>モニタリング業務の効率化を考える</a:t>
            </a:r>
            <a:endParaRPr lang="en-US" altLang="ja-JP" dirty="0" smtClean="0"/>
          </a:p>
          <a:p>
            <a:pPr lvl="1"/>
            <a:r>
              <a:rPr lang="ja-JP" altLang="en-US" dirty="0" smtClean="0"/>
              <a:t>モニタリング</a:t>
            </a:r>
            <a:r>
              <a:rPr lang="ja-JP" altLang="en-US" dirty="0"/>
              <a:t>計画書では、項目ごとに</a:t>
            </a:r>
            <a:r>
              <a:rPr lang="en-US" altLang="ja-JP" dirty="0"/>
              <a:t>On/Off-site</a:t>
            </a:r>
            <a:r>
              <a:rPr lang="ja-JP" altLang="en-US" dirty="0"/>
              <a:t>を明確にするとともに</a:t>
            </a:r>
            <a:r>
              <a:rPr lang="ja-JP" altLang="en-US" dirty="0" smtClean="0"/>
              <a:t>、</a:t>
            </a:r>
            <a:r>
              <a:rPr lang="en-US" altLang="ja-JP" dirty="0" smtClean="0"/>
              <a:t/>
            </a:r>
            <a:br>
              <a:rPr lang="en-US" altLang="ja-JP" dirty="0" smtClean="0"/>
            </a:br>
            <a:r>
              <a:rPr lang="en-US" altLang="ja-JP" dirty="0" smtClean="0"/>
              <a:t>5W1H</a:t>
            </a:r>
            <a:r>
              <a:rPr lang="ja-JP" altLang="en-US" dirty="0"/>
              <a:t>（</a:t>
            </a:r>
            <a:r>
              <a:rPr lang="en-US" altLang="ja-JP" dirty="0"/>
              <a:t>+1W1H</a:t>
            </a:r>
            <a:r>
              <a:rPr lang="ja-JP" altLang="en-US" dirty="0"/>
              <a:t>）（誰が、何を、いつ、どこで、なぜ、どのように、誰</a:t>
            </a:r>
            <a:r>
              <a:rPr lang="ja-JP" altLang="en-US" dirty="0" smtClean="0"/>
              <a:t>に報告し、</a:t>
            </a:r>
            <a:r>
              <a:rPr lang="ja-JP" altLang="en-US" dirty="0"/>
              <a:t>いくらで）を</a:t>
            </a:r>
            <a:r>
              <a:rPr lang="ja-JP" altLang="en-US" dirty="0" smtClean="0"/>
              <a:t>定義</a:t>
            </a:r>
            <a:endParaRPr lang="en-US" altLang="ja-JP" dirty="0" smtClean="0"/>
          </a:p>
          <a:p>
            <a:pPr lvl="1"/>
            <a:r>
              <a:rPr lang="ja-JP" altLang="en-US" dirty="0" smtClean="0"/>
              <a:t>データマネジメント（</a:t>
            </a:r>
            <a:r>
              <a:rPr lang="en-US" altLang="ja-JP" dirty="0" smtClean="0"/>
              <a:t>DM</a:t>
            </a:r>
            <a:r>
              <a:rPr lang="ja-JP" altLang="en-US" dirty="0" smtClean="0"/>
              <a:t>）計画にも反映する</a:t>
            </a:r>
            <a:endParaRPr lang="en-US" altLang="ja-JP" dirty="0" smtClean="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latin typeface="Century Gothic"/>
                <a:ea typeface="メイリオ"/>
              </a:rPr>
              <a:t>17/03/17</a:t>
            </a:r>
            <a:endParaRPr lang="ja-JP" altLang="en-US">
              <a:solidFill>
                <a:prstClr val="black">
                  <a:tint val="75000"/>
                </a:prstClr>
              </a:solidFill>
              <a:latin typeface="Century Gothic"/>
              <a:ea typeface="メイリオ"/>
            </a:endParaRPr>
          </a:p>
        </p:txBody>
      </p:sp>
      <p:sp>
        <p:nvSpPr>
          <p:cNvPr id="5" name="Footer Placeholder 4"/>
          <p:cNvSpPr>
            <a:spLocks noGrp="1"/>
          </p:cNvSpPr>
          <p:nvPr>
            <p:ph type="ftr" sz="quarter" idx="11"/>
          </p:nvPr>
        </p:nvSpPr>
        <p:spPr/>
        <p:txBody>
          <a:bodyPr/>
          <a:lstStyle/>
          <a:p>
            <a:r>
              <a:rPr lang="en-US" altLang="zh-Hant" smtClean="0">
                <a:solidFill>
                  <a:prstClr val="black">
                    <a:tint val="75000"/>
                  </a:prstClr>
                </a:solidFill>
                <a:latin typeface="Century Gothic"/>
                <a:ea typeface="Century Gothic"/>
              </a:rPr>
              <a:t>copyright </a:t>
            </a:r>
            <a:r>
              <a:rPr lang="zh-Hant" altLang="en-US" smtClean="0">
                <a:solidFill>
                  <a:prstClr val="black">
                    <a:tint val="75000"/>
                  </a:prstClr>
                </a:solidFill>
                <a:latin typeface="Century Gothic"/>
                <a:ea typeface="Century Gothic"/>
              </a:rPr>
              <a:t>臨床研究教育</a:t>
            </a:r>
            <a:r>
              <a:rPr lang="en-US" altLang="zh-Hant" smtClean="0">
                <a:solidFill>
                  <a:prstClr val="black">
                    <a:tint val="75000"/>
                  </a:prstClr>
                </a:solidFill>
                <a:latin typeface="Century Gothic"/>
                <a:ea typeface="Century Gothic"/>
              </a:rPr>
              <a:t>WG</a:t>
            </a:r>
            <a:r>
              <a:rPr lang="zh-Hant" altLang="en-US" smtClean="0">
                <a:solidFill>
                  <a:prstClr val="black">
                    <a:tint val="75000"/>
                  </a:prstClr>
                </a:solidFill>
                <a:latin typeface="Century Gothic"/>
                <a:ea typeface="Century Gothic"/>
              </a:rPr>
              <a:t>＆日本医師会</a:t>
            </a:r>
            <a:r>
              <a:rPr lang="en-US" altLang="zh-Hant" smtClean="0">
                <a:solidFill>
                  <a:prstClr val="black">
                    <a:tint val="75000"/>
                  </a:prstClr>
                </a:solidFill>
                <a:latin typeface="Century Gothic"/>
                <a:ea typeface="Century Gothic"/>
              </a:rPr>
              <a:t>,2017 All rights reserved</a:t>
            </a:r>
            <a:endParaRPr lang="ja-JP" altLang="en-US">
              <a:solidFill>
                <a:prstClr val="black">
                  <a:tint val="75000"/>
                </a:prstClr>
              </a:solidFill>
              <a:latin typeface="Century Gothic"/>
              <a:ea typeface="メイリオ"/>
            </a:endParaRPr>
          </a:p>
        </p:txBody>
      </p:sp>
      <p:sp>
        <p:nvSpPr>
          <p:cNvPr id="6" name="Slide Number Placeholder 5"/>
          <p:cNvSpPr>
            <a:spLocks noGrp="1"/>
          </p:cNvSpPr>
          <p:nvPr>
            <p:ph type="sldNum" sz="quarter" idx="12"/>
          </p:nvPr>
        </p:nvSpPr>
        <p:spPr/>
        <p:txBody>
          <a:bodyPr/>
          <a:lstStyle/>
          <a:p>
            <a:fld id="{8A974761-06A9-8F4D-9620-3B53A640FCC1}" type="slidenum">
              <a:rPr lang="ja-JP" altLang="en-US" smtClean="0">
                <a:solidFill>
                  <a:prstClr val="black">
                    <a:tint val="75000"/>
                  </a:prstClr>
                </a:solidFill>
                <a:latin typeface="Century Gothic"/>
                <a:ea typeface="メイリオ"/>
              </a:rPr>
              <a:pPr/>
              <a:t>48</a:t>
            </a:fld>
            <a:endParaRPr lang="ja-JP" altLang="en-US">
              <a:solidFill>
                <a:prstClr val="black">
                  <a:tint val="75000"/>
                </a:prstClr>
              </a:solidFill>
              <a:latin typeface="Century Gothic"/>
              <a:ea typeface="メイリオ"/>
            </a:endParaRPr>
          </a:p>
        </p:txBody>
      </p:sp>
    </p:spTree>
    <p:extLst>
      <p:ext uri="{BB962C8B-B14F-4D97-AF65-F5344CB8AC3E}">
        <p14:creationId xmlns:p14="http://schemas.microsoft.com/office/powerpoint/2010/main" val="19044261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365125" y="1073054"/>
            <a:ext cx="8528050" cy="5400675"/>
          </a:xfrm>
          <a:prstGeom prst="rect">
            <a:avLst/>
          </a:prstGeom>
          <a:solidFill>
            <a:schemeClr val="bg1"/>
          </a:solidFill>
          <a:ln w="25400" cap="flat" cmpd="sng" algn="ctr">
            <a:solidFill>
              <a:sysClr val="windowText" lastClr="000000"/>
            </a:solidFill>
            <a:prstDash val="solid"/>
          </a:ln>
          <a:effectLst/>
        </p:spPr>
        <p:txBody>
          <a:bodyPr lIns="104306" tIns="52153" rIns="104306" bIns="52153" anchor="ctr"/>
          <a:lstStyle/>
          <a:p>
            <a:pPr algn="ctr" fontAlgn="auto">
              <a:spcBef>
                <a:spcPts val="0"/>
              </a:spcBef>
              <a:spcAft>
                <a:spcPts val="0"/>
              </a:spcAft>
              <a:defRPr/>
            </a:pPr>
            <a:endParaRPr lang="ja-JP" altLang="en-US" sz="1800" kern="0">
              <a:solidFill>
                <a:sysClr val="window" lastClr="FFFFFF"/>
              </a:solidFill>
              <a:latin typeface="Calibri"/>
              <a:ea typeface="ＭＳ Ｐゴシック"/>
              <a:cs typeface="+mn-cs"/>
            </a:endParaRPr>
          </a:p>
        </p:txBody>
      </p:sp>
      <p:sp>
        <p:nvSpPr>
          <p:cNvPr id="7" name="タイトル 6"/>
          <p:cNvSpPr>
            <a:spLocks noGrp="1"/>
          </p:cNvSpPr>
          <p:nvPr>
            <p:ph type="title"/>
          </p:nvPr>
        </p:nvSpPr>
        <p:spPr>
          <a:xfrm>
            <a:off x="457200" y="274638"/>
            <a:ext cx="8229600" cy="922337"/>
          </a:xfrm>
        </p:spPr>
        <p:txBody>
          <a:bodyPr>
            <a:normAutofit fontScale="90000"/>
          </a:bodyPr>
          <a:lstStyle/>
          <a:p>
            <a:r>
              <a:rPr kumimoji="1" lang="en-US" altLang="ja-JP" dirty="0" smtClean="0"/>
              <a:t>11.</a:t>
            </a:r>
            <a:r>
              <a:rPr kumimoji="1" lang="ja-JP" altLang="en-US" dirty="0" smtClean="0"/>
              <a:t> モニタリングとデータマネジメント</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49</a:t>
            </a:fld>
            <a:endParaRPr kumimoji="1" lang="ja-JP" altLang="en-US"/>
          </a:p>
        </p:txBody>
      </p:sp>
      <p:pic>
        <p:nvPicPr>
          <p:cNvPr id="8" name="Picture 4" descr="C:\Documents and Settings\TRI-User-Admin\My Documents\My Pictures\Microsoft クリップ オーガナイザ\j04339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1843088"/>
            <a:ext cx="11795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Documents and Settings\TRI-User-Admin\My Documents\My Pictures\Microsoft クリップ オーガナイザ\j04339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8" y="1771650"/>
            <a:ext cx="117792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Documents and Settings\TRI-User-Admin\Local Settings\Temporary Internet Files\Content.IE5\G5ZQZ8OU\MC900239657[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388" y="5474760"/>
            <a:ext cx="13001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Documents and Settings\TRI-User-Admin\My Documents\My Pictures\Microsoft クリップ オーガナイザ\j043264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163" y="4900613"/>
            <a:ext cx="168433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Documents and Settings\TRI-User-Admin\My Documents\My Pictures\Microsoft クリップ オーガナイザ\j043264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450" y="4903788"/>
            <a:ext cx="168433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上下矢印 12"/>
          <p:cNvSpPr/>
          <p:nvPr/>
        </p:nvSpPr>
        <p:spPr>
          <a:xfrm>
            <a:off x="2641600" y="3181350"/>
            <a:ext cx="336550" cy="2262188"/>
          </a:xfrm>
          <a:prstGeom prst="upDownArrow">
            <a:avLst/>
          </a:prstGeom>
          <a:solidFill>
            <a:srgbClr val="4F81BD"/>
          </a:solidFill>
          <a:ln w="25400" cap="flat" cmpd="sng" algn="ctr">
            <a:solidFill>
              <a:srgbClr val="4F81BD">
                <a:shade val="50000"/>
              </a:srgbClr>
            </a:solidFill>
            <a:prstDash val="solid"/>
          </a:ln>
          <a:effectLst/>
        </p:spPr>
        <p:txBody>
          <a:bodyPr lIns="104306" tIns="52153" rIns="104306" bIns="52153" anchor="ctr"/>
          <a:lstStyle/>
          <a:p>
            <a:pPr algn="ctr" fontAlgn="auto">
              <a:spcBef>
                <a:spcPts val="0"/>
              </a:spcBef>
              <a:spcAft>
                <a:spcPts val="0"/>
              </a:spcAft>
              <a:defRPr/>
            </a:pPr>
            <a:endParaRPr lang="ja-JP" altLang="en-US" sz="1800" kern="0">
              <a:solidFill>
                <a:sysClr val="window" lastClr="FFFFFF"/>
              </a:solidFill>
              <a:latin typeface="Calibri"/>
              <a:ea typeface="ＭＳ Ｐゴシック"/>
              <a:cs typeface="+mn-cs"/>
            </a:endParaRPr>
          </a:p>
        </p:txBody>
      </p:sp>
      <p:sp>
        <p:nvSpPr>
          <p:cNvPr id="14" name="角丸四角形 13"/>
          <p:cNvSpPr/>
          <p:nvPr/>
        </p:nvSpPr>
        <p:spPr>
          <a:xfrm>
            <a:off x="835521" y="3808877"/>
            <a:ext cx="1515600" cy="635067"/>
          </a:xfrm>
          <a:prstGeom prst="roundRect">
            <a:avLst/>
          </a:prstGeom>
          <a:solidFill>
            <a:sysClr val="window" lastClr="FFFFFF"/>
          </a:solidFill>
          <a:ln w="25400" cap="flat" cmpd="sng" algn="ctr">
            <a:solidFill>
              <a:sysClr val="windowText" lastClr="000000"/>
            </a:solidFill>
            <a:prstDash val="solid"/>
          </a:ln>
          <a:effectLst>
            <a:innerShdw blurRad="63500" dist="50800" dir="2700000">
              <a:prstClr val="black">
                <a:alpha val="50000"/>
              </a:prstClr>
            </a:innerShdw>
          </a:effectLst>
        </p:spPr>
        <p:txBody>
          <a:bodyPr lIns="104306" tIns="52153" rIns="104306" bIns="52153" anchor="ctr"/>
          <a:lstStyle/>
          <a:p>
            <a:pPr algn="ctr" fontAlgn="auto">
              <a:spcBef>
                <a:spcPts val="0"/>
              </a:spcBef>
              <a:spcAft>
                <a:spcPts val="0"/>
              </a:spcAft>
              <a:defRPr/>
            </a:pPr>
            <a:r>
              <a:rPr kumimoji="0" lang="ja-JP" altLang="en-US" sz="1600" b="1" kern="0" dirty="0">
                <a:solidFill>
                  <a:sysClr val="windowText" lastClr="000000"/>
                </a:solidFill>
                <a:latin typeface="Calibri"/>
                <a:ea typeface="ＭＳ Ｐゴシック"/>
                <a:cs typeface="+mn-cs"/>
              </a:rPr>
              <a:t>オンサイト</a:t>
            </a:r>
            <a:endParaRPr kumimoji="0" lang="en-US" altLang="ja-JP" sz="1600" b="1" kern="0" dirty="0">
              <a:solidFill>
                <a:sysClr val="windowText" lastClr="000000"/>
              </a:solidFill>
              <a:latin typeface="Calibri"/>
              <a:ea typeface="ＭＳ Ｐゴシック"/>
              <a:cs typeface="+mn-cs"/>
            </a:endParaRPr>
          </a:p>
          <a:p>
            <a:pPr algn="ctr" fontAlgn="auto">
              <a:spcBef>
                <a:spcPts val="0"/>
              </a:spcBef>
              <a:spcAft>
                <a:spcPts val="0"/>
              </a:spcAft>
              <a:defRPr/>
            </a:pPr>
            <a:r>
              <a:rPr kumimoji="0" lang="ja-JP" altLang="en-US" sz="1600" b="1" kern="0" dirty="0">
                <a:solidFill>
                  <a:sysClr val="windowText" lastClr="000000"/>
                </a:solidFill>
                <a:latin typeface="Calibri"/>
                <a:ea typeface="ＭＳ Ｐゴシック"/>
                <a:cs typeface="+mn-cs"/>
              </a:rPr>
              <a:t>モニタリング</a:t>
            </a:r>
          </a:p>
        </p:txBody>
      </p:sp>
      <p:pic>
        <p:nvPicPr>
          <p:cNvPr id="15" name="Picture 12" descr="C:\Documents and Settings\TRI-User-Admin\My Documents\My Pictures\Microsoft クリップ オーガナイザ\j043266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100" y="2981325"/>
            <a:ext cx="11795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角丸四角形 15"/>
          <p:cNvSpPr/>
          <p:nvPr/>
        </p:nvSpPr>
        <p:spPr>
          <a:xfrm>
            <a:off x="7123200" y="2636912"/>
            <a:ext cx="2020800" cy="793833"/>
          </a:xfrm>
          <a:prstGeom prst="roundRect">
            <a:avLst/>
          </a:prstGeom>
          <a:solidFill>
            <a:sysClr val="window" lastClr="FFFFFF"/>
          </a:solidFill>
          <a:ln w="25400" cap="flat" cmpd="sng" algn="ctr">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lIns="104306" tIns="52153" rIns="104306" bIns="52153" anchor="ctr"/>
          <a:lstStyle/>
          <a:p>
            <a:pPr algn="ctr" fontAlgn="auto">
              <a:spcBef>
                <a:spcPts val="0"/>
              </a:spcBef>
              <a:spcAft>
                <a:spcPts val="0"/>
              </a:spcAft>
              <a:defRPr/>
            </a:pPr>
            <a:r>
              <a:rPr kumimoji="0" lang="ja-JP" altLang="en-US" sz="1800" b="1" kern="0" dirty="0">
                <a:solidFill>
                  <a:sysClr val="windowText" lastClr="000000"/>
                </a:solidFill>
                <a:latin typeface="Calibri"/>
                <a:ea typeface="ＭＳ Ｐゴシック"/>
                <a:cs typeface="+mn-cs"/>
              </a:rPr>
              <a:t>中央モニタリング</a:t>
            </a:r>
            <a:endParaRPr kumimoji="0" lang="en-US" altLang="ja-JP" sz="1800" b="1" kern="0" dirty="0">
              <a:solidFill>
                <a:sysClr val="windowText" lastClr="000000"/>
              </a:solidFill>
              <a:latin typeface="Calibri"/>
              <a:ea typeface="ＭＳ Ｐゴシック"/>
              <a:cs typeface="+mn-cs"/>
            </a:endParaRPr>
          </a:p>
          <a:p>
            <a:pPr algn="ctr" fontAlgn="auto">
              <a:spcBef>
                <a:spcPts val="0"/>
              </a:spcBef>
              <a:spcAft>
                <a:spcPts val="0"/>
              </a:spcAft>
              <a:defRPr/>
            </a:pPr>
            <a:r>
              <a:rPr kumimoji="0" lang="ja-JP" altLang="en-US" sz="1800" b="1" kern="0" dirty="0">
                <a:solidFill>
                  <a:sysClr val="windowText" lastClr="000000"/>
                </a:solidFill>
                <a:latin typeface="Calibri"/>
                <a:ea typeface="ＭＳ Ｐゴシック"/>
                <a:cs typeface="+mn-cs"/>
              </a:rPr>
              <a:t>レポート</a:t>
            </a:r>
          </a:p>
        </p:txBody>
      </p:sp>
      <p:sp>
        <p:nvSpPr>
          <p:cNvPr id="17" name="テキスト ボックス 16"/>
          <p:cNvSpPr txBox="1"/>
          <p:nvPr/>
        </p:nvSpPr>
        <p:spPr>
          <a:xfrm>
            <a:off x="4941127" y="2174927"/>
            <a:ext cx="2902793" cy="628545"/>
          </a:xfrm>
          <a:prstGeom prst="rect">
            <a:avLst/>
          </a:prstGeom>
          <a:noFill/>
        </p:spPr>
        <p:txBody>
          <a:bodyPr wrap="square" lIns="104306" tIns="52153" rIns="104306" bIns="52153">
            <a:spAutoFit/>
          </a:bodyPr>
          <a:lstStyle/>
          <a:p>
            <a:pPr fontAlgn="auto">
              <a:spcBef>
                <a:spcPts val="0"/>
              </a:spcBef>
              <a:spcAft>
                <a:spcPts val="0"/>
              </a:spcAft>
              <a:defRPr/>
            </a:pPr>
            <a:r>
              <a:rPr kumimoji="0" lang="ja-JP" altLang="en-US" sz="1800" kern="0" dirty="0">
                <a:solidFill>
                  <a:srgbClr val="0000FF"/>
                </a:solidFill>
              </a:rPr>
              <a:t>中央モニタリング担当者</a:t>
            </a:r>
            <a:endParaRPr kumimoji="0" lang="en-US" altLang="ja-JP" sz="1800" kern="0" dirty="0">
              <a:solidFill>
                <a:srgbClr val="0000FF"/>
              </a:solidFill>
            </a:endParaRPr>
          </a:p>
          <a:p>
            <a:pPr fontAlgn="auto">
              <a:spcBef>
                <a:spcPts val="0"/>
              </a:spcBef>
              <a:spcAft>
                <a:spcPts val="0"/>
              </a:spcAft>
              <a:defRPr/>
            </a:pPr>
            <a:r>
              <a:rPr kumimoji="0" lang="ja-JP" altLang="en-US" sz="1600" kern="0" dirty="0">
                <a:solidFill>
                  <a:srgbClr val="0000FF"/>
                </a:solidFill>
              </a:rPr>
              <a:t>（</a:t>
            </a:r>
            <a:r>
              <a:rPr kumimoji="0" lang="ja-JP" altLang="en-US" sz="1600" kern="0" dirty="0" smtClean="0">
                <a:solidFill>
                  <a:srgbClr val="0000FF"/>
                </a:solidFill>
              </a:rPr>
              <a:t>データマネジャー</a:t>
            </a:r>
            <a:r>
              <a:rPr kumimoji="0" lang="ja-JP" altLang="en-US" sz="1600" kern="0" dirty="0">
                <a:solidFill>
                  <a:srgbClr val="0000FF"/>
                </a:solidFill>
              </a:rPr>
              <a:t>）</a:t>
            </a:r>
          </a:p>
        </p:txBody>
      </p:sp>
      <p:sp>
        <p:nvSpPr>
          <p:cNvPr id="18" name="テキスト ボックス 17"/>
          <p:cNvSpPr txBox="1"/>
          <p:nvPr/>
        </p:nvSpPr>
        <p:spPr>
          <a:xfrm>
            <a:off x="468313" y="2060575"/>
            <a:ext cx="1603375" cy="428625"/>
          </a:xfrm>
          <a:prstGeom prst="rect">
            <a:avLst/>
          </a:prstGeom>
          <a:noFill/>
        </p:spPr>
        <p:txBody>
          <a:bodyPr lIns="104306" tIns="52153" rIns="104306" bIns="52153">
            <a:spAutoFit/>
          </a:bodyPr>
          <a:lstStyle/>
          <a:p>
            <a:pPr fontAlgn="auto">
              <a:spcBef>
                <a:spcPts val="0"/>
              </a:spcBef>
              <a:spcAft>
                <a:spcPts val="0"/>
              </a:spcAft>
              <a:defRPr/>
            </a:pPr>
            <a:r>
              <a:rPr kumimoji="0" lang="ja-JP" altLang="en-US" sz="1800" kern="0" dirty="0">
                <a:solidFill>
                  <a:srgbClr val="0000FF"/>
                </a:solidFill>
              </a:rPr>
              <a:t>モニター</a:t>
            </a:r>
            <a:endParaRPr lang="ja-JP" altLang="en-US" sz="1800" kern="0" dirty="0">
              <a:solidFill>
                <a:srgbClr val="0000FF"/>
              </a:solidFill>
            </a:endParaRPr>
          </a:p>
        </p:txBody>
      </p:sp>
      <p:sp>
        <p:nvSpPr>
          <p:cNvPr id="19" name="テキスト ボックス 18"/>
          <p:cNvSpPr txBox="1"/>
          <p:nvPr/>
        </p:nvSpPr>
        <p:spPr>
          <a:xfrm>
            <a:off x="755650" y="5516563"/>
            <a:ext cx="1852613" cy="428625"/>
          </a:xfrm>
          <a:prstGeom prst="rect">
            <a:avLst/>
          </a:prstGeom>
          <a:noFill/>
        </p:spPr>
        <p:txBody>
          <a:bodyPr lIns="104306" tIns="52153" rIns="104306" bIns="52153">
            <a:spAutoFit/>
          </a:bodyPr>
          <a:lstStyle/>
          <a:p>
            <a:pPr fontAlgn="auto">
              <a:spcBef>
                <a:spcPts val="0"/>
              </a:spcBef>
              <a:spcAft>
                <a:spcPts val="0"/>
              </a:spcAft>
              <a:defRPr/>
            </a:pPr>
            <a:r>
              <a:rPr kumimoji="0" lang="ja-JP" altLang="en-US" sz="1800" kern="0" dirty="0">
                <a:solidFill>
                  <a:srgbClr val="0000FF"/>
                </a:solidFill>
              </a:rPr>
              <a:t>実施医療機関</a:t>
            </a:r>
            <a:endParaRPr lang="ja-JP" altLang="en-US" sz="1800" kern="0" dirty="0">
              <a:solidFill>
                <a:srgbClr val="0000FF"/>
              </a:solidFill>
            </a:endParaRPr>
          </a:p>
        </p:txBody>
      </p:sp>
      <p:sp>
        <p:nvSpPr>
          <p:cNvPr id="20" name="角丸四角形 19"/>
          <p:cNvSpPr/>
          <p:nvPr/>
        </p:nvSpPr>
        <p:spPr>
          <a:xfrm>
            <a:off x="4716463" y="5805488"/>
            <a:ext cx="1430337" cy="595312"/>
          </a:xfrm>
          <a:prstGeom prst="roundRect">
            <a:avLst/>
          </a:prstGeom>
          <a:solidFill>
            <a:sysClr val="window" lastClr="FFFFFF"/>
          </a:solidFill>
          <a:ln w="25400" cap="flat" cmpd="sng" algn="ctr">
            <a:solidFill>
              <a:sysClr val="windowText" lastClr="000000"/>
            </a:solidFill>
            <a:prstDash val="solid"/>
          </a:ln>
          <a:effectLst/>
        </p:spPr>
        <p:txBody>
          <a:bodyPr lIns="104306" tIns="52153" rIns="104306" bIns="52153" anchor="ctr"/>
          <a:lstStyle/>
          <a:p>
            <a:pPr algn="ctr" fontAlgn="auto">
              <a:spcBef>
                <a:spcPts val="0"/>
              </a:spcBef>
              <a:spcAft>
                <a:spcPts val="0"/>
              </a:spcAft>
              <a:defRPr/>
            </a:pPr>
            <a:r>
              <a:rPr kumimoji="0" lang="en-US" altLang="ja-JP" sz="1600" b="1" kern="0" dirty="0">
                <a:solidFill>
                  <a:sysClr val="windowText" lastClr="000000"/>
                </a:solidFill>
                <a:latin typeface="ＭＳ Ｐゴシック"/>
                <a:ea typeface="ＭＳ Ｐゴシック"/>
                <a:cs typeface="+mn-cs"/>
              </a:rPr>
              <a:t>EDC</a:t>
            </a:r>
            <a:r>
              <a:rPr kumimoji="0" lang="ja-JP" altLang="en-US" sz="1600" b="1" kern="0" dirty="0">
                <a:solidFill>
                  <a:sysClr val="windowText" lastClr="000000"/>
                </a:solidFill>
                <a:latin typeface="ＭＳ Ｐゴシック"/>
                <a:ea typeface="ＭＳ Ｐゴシック"/>
                <a:cs typeface="+mn-cs"/>
              </a:rPr>
              <a:t>による</a:t>
            </a:r>
            <a:endParaRPr kumimoji="0" lang="en-US" altLang="ja-JP" sz="1600" b="1" kern="0" dirty="0">
              <a:solidFill>
                <a:sysClr val="windowText" lastClr="000000"/>
              </a:solidFill>
              <a:latin typeface="ＭＳ Ｐゴシック"/>
              <a:ea typeface="ＭＳ Ｐゴシック"/>
              <a:cs typeface="+mn-cs"/>
            </a:endParaRPr>
          </a:p>
          <a:p>
            <a:pPr algn="ctr" fontAlgn="auto">
              <a:spcBef>
                <a:spcPts val="0"/>
              </a:spcBef>
              <a:spcAft>
                <a:spcPts val="0"/>
              </a:spcAft>
              <a:defRPr/>
            </a:pPr>
            <a:r>
              <a:rPr kumimoji="0" lang="ja-JP" altLang="en-US" sz="1600" b="1" kern="0" dirty="0">
                <a:solidFill>
                  <a:sysClr val="windowText" lastClr="000000"/>
                </a:solidFill>
                <a:latin typeface="ＭＳ Ｐゴシック"/>
                <a:ea typeface="ＭＳ Ｐゴシック"/>
                <a:cs typeface="+mn-cs"/>
              </a:rPr>
              <a:t>データ入力</a:t>
            </a:r>
          </a:p>
        </p:txBody>
      </p:sp>
      <p:sp>
        <p:nvSpPr>
          <p:cNvPr id="22" name="右カーブ矢印 21"/>
          <p:cNvSpPr/>
          <p:nvPr/>
        </p:nvSpPr>
        <p:spPr>
          <a:xfrm rot="6840000">
            <a:off x="4879975" y="1077913"/>
            <a:ext cx="476250" cy="2863850"/>
          </a:xfrm>
          <a:prstGeom prst="curvedRightArrow">
            <a:avLst/>
          </a:prstGeom>
          <a:solidFill>
            <a:srgbClr val="9BBB59"/>
          </a:solidFill>
          <a:ln w="25400" cap="flat" cmpd="sng" algn="ctr">
            <a:solidFill>
              <a:srgbClr val="9BBB59">
                <a:shade val="50000"/>
              </a:srgbClr>
            </a:solidFill>
            <a:prstDash val="solid"/>
          </a:ln>
          <a:effectLst/>
        </p:spPr>
        <p:txBody>
          <a:bodyPr lIns="104306" tIns="52153" rIns="104306" bIns="52153" anchor="ctr"/>
          <a:lstStyle/>
          <a:p>
            <a:pPr algn="ctr" fontAlgn="auto">
              <a:spcBef>
                <a:spcPts val="0"/>
              </a:spcBef>
              <a:spcAft>
                <a:spcPts val="0"/>
              </a:spcAft>
              <a:defRPr/>
            </a:pPr>
            <a:endParaRPr lang="ja-JP" altLang="en-US" sz="1800" kern="0">
              <a:solidFill>
                <a:sysClr val="windowText" lastClr="000000"/>
              </a:solidFill>
              <a:latin typeface="Calibri"/>
              <a:ea typeface="ＭＳ Ｐゴシック"/>
              <a:cs typeface="+mn-cs"/>
            </a:endParaRPr>
          </a:p>
        </p:txBody>
      </p:sp>
      <p:sp>
        <p:nvSpPr>
          <p:cNvPr id="23" name="右カーブ矢印 22"/>
          <p:cNvSpPr/>
          <p:nvPr/>
        </p:nvSpPr>
        <p:spPr>
          <a:xfrm rot="13920000" flipV="1">
            <a:off x="4864894" y="3432969"/>
            <a:ext cx="595313" cy="3578225"/>
          </a:xfrm>
          <a:prstGeom prst="curvedRightArrow">
            <a:avLst/>
          </a:prstGeom>
          <a:solidFill>
            <a:srgbClr val="9BBB59"/>
          </a:solidFill>
          <a:ln w="25400" cap="flat" cmpd="sng" algn="ctr">
            <a:solidFill>
              <a:srgbClr val="9BBB59">
                <a:shade val="50000"/>
              </a:srgbClr>
            </a:solidFill>
            <a:prstDash val="solid"/>
          </a:ln>
          <a:effectLst/>
        </p:spPr>
        <p:txBody>
          <a:bodyPr lIns="104306" tIns="52153" rIns="104306" bIns="52153" anchor="ctr"/>
          <a:lstStyle/>
          <a:p>
            <a:pPr algn="ctr" fontAlgn="auto">
              <a:spcBef>
                <a:spcPts val="0"/>
              </a:spcBef>
              <a:spcAft>
                <a:spcPts val="0"/>
              </a:spcAft>
              <a:defRPr/>
            </a:pPr>
            <a:endParaRPr lang="ja-JP" altLang="en-US" sz="1800" kern="0">
              <a:solidFill>
                <a:sysClr val="windowText" lastClr="000000"/>
              </a:solidFill>
              <a:latin typeface="Calibri"/>
              <a:ea typeface="ＭＳ Ｐゴシック"/>
              <a:cs typeface="+mn-cs"/>
            </a:endParaRPr>
          </a:p>
        </p:txBody>
      </p:sp>
      <p:sp>
        <p:nvSpPr>
          <p:cNvPr id="24" name="角丸四角形 23"/>
          <p:cNvSpPr/>
          <p:nvPr/>
        </p:nvSpPr>
        <p:spPr>
          <a:xfrm>
            <a:off x="4859338" y="2997200"/>
            <a:ext cx="1431925" cy="396875"/>
          </a:xfrm>
          <a:prstGeom prst="roundRect">
            <a:avLst/>
          </a:prstGeom>
          <a:solidFill>
            <a:sysClr val="window" lastClr="FFFFFF"/>
          </a:solidFill>
          <a:ln w="25400" cap="flat" cmpd="sng" algn="ctr">
            <a:solidFill>
              <a:sysClr val="windowText" lastClr="000000"/>
            </a:solidFill>
            <a:prstDash val="solid"/>
          </a:ln>
          <a:effectLst/>
        </p:spPr>
        <p:txBody>
          <a:bodyPr lIns="104306" tIns="52153" rIns="104306" bIns="52153" anchor="ctr"/>
          <a:lstStyle/>
          <a:p>
            <a:pPr algn="ctr" fontAlgn="auto">
              <a:spcBef>
                <a:spcPts val="0"/>
              </a:spcBef>
              <a:spcAft>
                <a:spcPts val="0"/>
              </a:spcAft>
              <a:defRPr/>
            </a:pPr>
            <a:r>
              <a:rPr kumimoji="0" lang="ja-JP" altLang="en-US" sz="1600" b="1" kern="0" dirty="0">
                <a:solidFill>
                  <a:sysClr val="windowText" lastClr="000000"/>
                </a:solidFill>
                <a:latin typeface="Calibri"/>
                <a:ea typeface="ＭＳ Ｐゴシック"/>
                <a:cs typeface="+mn-cs"/>
              </a:rPr>
              <a:t>クエリー発行</a:t>
            </a:r>
          </a:p>
        </p:txBody>
      </p:sp>
      <p:sp>
        <p:nvSpPr>
          <p:cNvPr id="26" name="角丸四角形 25"/>
          <p:cNvSpPr/>
          <p:nvPr/>
        </p:nvSpPr>
        <p:spPr>
          <a:xfrm>
            <a:off x="5580063" y="1268413"/>
            <a:ext cx="2946400" cy="714375"/>
          </a:xfrm>
          <a:prstGeom prst="roundRect">
            <a:avLst/>
          </a:prstGeom>
          <a:solidFill>
            <a:sysClr val="window" lastClr="FFFFFF"/>
          </a:solidFill>
          <a:ln w="25400" cap="flat" cmpd="sng" algn="ctr">
            <a:solidFill>
              <a:sysClr val="windowText" lastClr="000000"/>
            </a:solidFill>
            <a:prstDash val="solid"/>
          </a:ln>
          <a:effectLst/>
        </p:spPr>
        <p:txBody>
          <a:bodyPr lIns="104306" tIns="52153" rIns="104306" bIns="52153" anchor="ctr"/>
          <a:lstStyle/>
          <a:p>
            <a:pPr algn="ctr" fontAlgn="auto">
              <a:spcBef>
                <a:spcPts val="0"/>
              </a:spcBef>
              <a:spcAft>
                <a:spcPts val="0"/>
              </a:spcAft>
              <a:defRPr/>
            </a:pPr>
            <a:r>
              <a:rPr lang="ja-JP" altLang="en-US" sz="1800" kern="0" dirty="0">
                <a:solidFill>
                  <a:sysClr val="windowText" lastClr="000000"/>
                </a:solidFill>
                <a:latin typeface="Calibri"/>
                <a:ea typeface="ＭＳ Ｐゴシック"/>
                <a:cs typeface="+mn-cs"/>
              </a:rPr>
              <a:t>データマネジメント部門</a:t>
            </a:r>
            <a:endParaRPr lang="en-US" altLang="ja-JP" sz="1800" kern="0" dirty="0">
              <a:solidFill>
                <a:sysClr val="windowText" lastClr="000000"/>
              </a:solidFill>
              <a:latin typeface="Calibri"/>
              <a:ea typeface="ＭＳ Ｐゴシック"/>
              <a:cs typeface="+mn-cs"/>
            </a:endParaRPr>
          </a:p>
          <a:p>
            <a:pPr algn="ctr" fontAlgn="auto">
              <a:spcBef>
                <a:spcPts val="0"/>
              </a:spcBef>
              <a:spcAft>
                <a:spcPts val="0"/>
              </a:spcAft>
              <a:defRPr/>
            </a:pPr>
            <a:r>
              <a:rPr kumimoji="0" lang="ja-JP" altLang="en-US" sz="1800" kern="0" dirty="0">
                <a:solidFill>
                  <a:sysClr val="windowText" lastClr="000000"/>
                </a:solidFill>
                <a:latin typeface="Calibri"/>
                <a:ea typeface="ＭＳ Ｐゴシック"/>
                <a:cs typeface="+mn-cs"/>
              </a:rPr>
              <a:t>（</a:t>
            </a:r>
            <a:r>
              <a:rPr kumimoji="0" lang="en-US" altLang="ja-JP" sz="1800" kern="0" dirty="0">
                <a:solidFill>
                  <a:sysClr val="windowText" lastClr="000000"/>
                </a:solidFill>
                <a:latin typeface="Calibri"/>
                <a:ea typeface="ＭＳ Ｐゴシック"/>
                <a:cs typeface="+mn-cs"/>
              </a:rPr>
              <a:t>Off-site monitoring</a:t>
            </a:r>
            <a:r>
              <a:rPr kumimoji="0" lang="ja-JP" altLang="en-US" sz="1800" kern="0" dirty="0">
                <a:solidFill>
                  <a:sysClr val="windowText" lastClr="000000"/>
                </a:solidFill>
                <a:latin typeface="Calibri"/>
                <a:ea typeface="ＭＳ Ｐゴシック"/>
                <a:cs typeface="+mn-cs"/>
              </a:rPr>
              <a:t>）</a:t>
            </a:r>
            <a:endParaRPr lang="ja-JP" altLang="en-US" sz="1800" kern="0" dirty="0">
              <a:solidFill>
                <a:sysClr val="windowText" lastClr="000000"/>
              </a:solidFill>
              <a:latin typeface="Calibri"/>
              <a:ea typeface="ＭＳ Ｐゴシック"/>
              <a:cs typeface="+mn-cs"/>
            </a:endParaRPr>
          </a:p>
        </p:txBody>
      </p:sp>
      <p:sp>
        <p:nvSpPr>
          <p:cNvPr id="27" name="角丸四角形 26"/>
          <p:cNvSpPr/>
          <p:nvPr/>
        </p:nvSpPr>
        <p:spPr>
          <a:xfrm>
            <a:off x="1116013" y="1268413"/>
            <a:ext cx="2946400" cy="714375"/>
          </a:xfrm>
          <a:prstGeom prst="roundRect">
            <a:avLst/>
          </a:prstGeom>
          <a:solidFill>
            <a:sysClr val="window" lastClr="FFFFFF"/>
          </a:solidFill>
          <a:ln w="25400" cap="flat" cmpd="sng" algn="ctr">
            <a:solidFill>
              <a:sysClr val="windowText" lastClr="000000"/>
            </a:solidFill>
            <a:prstDash val="solid"/>
          </a:ln>
          <a:effectLst/>
        </p:spPr>
        <p:txBody>
          <a:bodyPr lIns="104306" tIns="52153" rIns="104306" bIns="52153" anchor="ctr"/>
          <a:lstStyle/>
          <a:p>
            <a:pPr algn="ctr" fontAlgn="auto">
              <a:spcBef>
                <a:spcPts val="0"/>
              </a:spcBef>
              <a:spcAft>
                <a:spcPts val="0"/>
              </a:spcAft>
              <a:defRPr/>
            </a:pPr>
            <a:r>
              <a:rPr lang="ja-JP" altLang="en-US" sz="1800" kern="0" dirty="0">
                <a:solidFill>
                  <a:sysClr val="windowText" lastClr="000000"/>
                </a:solidFill>
                <a:latin typeface="Calibri"/>
                <a:ea typeface="ＭＳ Ｐゴシック"/>
                <a:cs typeface="+mn-cs"/>
              </a:rPr>
              <a:t>モニタリング部門</a:t>
            </a:r>
            <a:endParaRPr lang="en-US" altLang="ja-JP" sz="1800" kern="0" dirty="0">
              <a:solidFill>
                <a:sysClr val="windowText" lastClr="000000"/>
              </a:solidFill>
              <a:latin typeface="Calibri"/>
              <a:ea typeface="ＭＳ Ｐゴシック"/>
              <a:cs typeface="+mn-cs"/>
            </a:endParaRPr>
          </a:p>
          <a:p>
            <a:pPr algn="ctr" fontAlgn="auto">
              <a:spcBef>
                <a:spcPts val="0"/>
              </a:spcBef>
              <a:spcAft>
                <a:spcPts val="0"/>
              </a:spcAft>
              <a:defRPr/>
            </a:pPr>
            <a:r>
              <a:rPr kumimoji="0" lang="ja-JP" altLang="en-US" sz="1800" kern="0" dirty="0">
                <a:solidFill>
                  <a:sysClr val="windowText" lastClr="000000"/>
                </a:solidFill>
                <a:latin typeface="Calibri"/>
                <a:ea typeface="ＭＳ Ｐゴシック"/>
                <a:cs typeface="+mn-cs"/>
              </a:rPr>
              <a:t>（</a:t>
            </a:r>
            <a:r>
              <a:rPr kumimoji="0" lang="en-US" altLang="ja-JP" sz="1800" kern="0" dirty="0">
                <a:solidFill>
                  <a:sysClr val="windowText" lastClr="000000"/>
                </a:solidFill>
                <a:latin typeface="Calibri"/>
                <a:ea typeface="ＭＳ Ｐゴシック"/>
                <a:cs typeface="+mn-cs"/>
              </a:rPr>
              <a:t>On-site monitoring</a:t>
            </a:r>
            <a:r>
              <a:rPr kumimoji="0" lang="ja-JP" altLang="en-US" sz="1800" kern="0" dirty="0">
                <a:solidFill>
                  <a:sysClr val="windowText" lastClr="000000"/>
                </a:solidFill>
                <a:latin typeface="Calibri"/>
                <a:ea typeface="ＭＳ Ｐゴシック"/>
                <a:cs typeface="+mn-cs"/>
              </a:rPr>
              <a:t>）</a:t>
            </a:r>
            <a:endParaRPr lang="ja-JP" altLang="en-US" sz="1800" kern="0" dirty="0">
              <a:solidFill>
                <a:sysClr val="windowText" lastClr="000000"/>
              </a:solidFill>
              <a:latin typeface="Calibri"/>
              <a:ea typeface="ＭＳ Ｐゴシック"/>
              <a:cs typeface="+mn-cs"/>
            </a:endParaRPr>
          </a:p>
        </p:txBody>
      </p:sp>
      <p:sp>
        <p:nvSpPr>
          <p:cNvPr id="28" name="角丸四角形 27"/>
          <p:cNvSpPr/>
          <p:nvPr/>
        </p:nvSpPr>
        <p:spPr>
          <a:xfrm>
            <a:off x="5062538" y="4454525"/>
            <a:ext cx="1430337" cy="396875"/>
          </a:xfrm>
          <a:prstGeom prst="roundRect">
            <a:avLst/>
          </a:prstGeom>
          <a:solidFill>
            <a:sysClr val="window" lastClr="FFFFFF"/>
          </a:solidFill>
          <a:ln w="25400" cap="flat" cmpd="sng" algn="ctr">
            <a:solidFill>
              <a:sysClr val="windowText" lastClr="000000"/>
            </a:solidFill>
            <a:prstDash val="solid"/>
          </a:ln>
          <a:effectLst/>
        </p:spPr>
        <p:txBody>
          <a:bodyPr lIns="104306" tIns="52153" rIns="104306" bIns="52153" anchor="ctr"/>
          <a:lstStyle/>
          <a:p>
            <a:pPr algn="ctr" fontAlgn="auto">
              <a:spcBef>
                <a:spcPts val="0"/>
              </a:spcBef>
              <a:spcAft>
                <a:spcPts val="0"/>
              </a:spcAft>
              <a:defRPr/>
            </a:pPr>
            <a:r>
              <a:rPr kumimoji="0" lang="ja-JP" altLang="en-US" sz="1600" b="1" kern="0" dirty="0">
                <a:solidFill>
                  <a:sysClr val="windowText" lastClr="000000"/>
                </a:solidFill>
                <a:latin typeface="Calibri"/>
                <a:ea typeface="ＭＳ Ｐゴシック"/>
                <a:cs typeface="+mn-cs"/>
              </a:rPr>
              <a:t>クエリー発行</a:t>
            </a:r>
          </a:p>
        </p:txBody>
      </p:sp>
      <p:sp>
        <p:nvSpPr>
          <p:cNvPr id="29" name="上下矢印 28"/>
          <p:cNvSpPr/>
          <p:nvPr/>
        </p:nvSpPr>
        <p:spPr>
          <a:xfrm>
            <a:off x="7258843" y="3140968"/>
            <a:ext cx="334963" cy="1825625"/>
          </a:xfrm>
          <a:prstGeom prst="upDownArrow">
            <a:avLst/>
          </a:prstGeom>
          <a:solidFill>
            <a:srgbClr val="9BBB59"/>
          </a:solidFill>
          <a:ln w="25400" cap="flat" cmpd="sng" algn="ctr">
            <a:solidFill>
              <a:srgbClr val="9BBB59">
                <a:shade val="50000"/>
              </a:srgbClr>
            </a:solidFill>
            <a:prstDash val="solid"/>
          </a:ln>
          <a:effectLst/>
        </p:spPr>
        <p:txBody>
          <a:bodyPr lIns="104306" tIns="52153" rIns="104306" bIns="52153" anchor="ctr"/>
          <a:lstStyle/>
          <a:p>
            <a:pPr algn="ctr" fontAlgn="auto">
              <a:spcBef>
                <a:spcPts val="0"/>
              </a:spcBef>
              <a:spcAft>
                <a:spcPts val="0"/>
              </a:spcAft>
              <a:defRPr/>
            </a:pPr>
            <a:endParaRPr lang="ja-JP" altLang="en-US" sz="1800" kern="0">
              <a:solidFill>
                <a:sysClr val="window" lastClr="FFFFFF"/>
              </a:solidFill>
              <a:latin typeface="Calibri"/>
              <a:ea typeface="ＭＳ Ｐゴシック"/>
              <a:cs typeface="+mn-cs"/>
            </a:endParaRPr>
          </a:p>
        </p:txBody>
      </p:sp>
      <p:sp>
        <p:nvSpPr>
          <p:cNvPr id="30" name="角丸四角形 29"/>
          <p:cNvSpPr/>
          <p:nvPr/>
        </p:nvSpPr>
        <p:spPr>
          <a:xfrm>
            <a:off x="2843808" y="3140968"/>
            <a:ext cx="1894500" cy="793833"/>
          </a:xfrm>
          <a:prstGeom prst="roundRect">
            <a:avLst/>
          </a:prstGeom>
          <a:solidFill>
            <a:sysClr val="window" lastClr="FFFFFF"/>
          </a:solidFill>
          <a:ln w="25400" cap="flat" cmpd="sng" algn="ctr">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lIns="104306" tIns="52153" rIns="104306" bIns="52153" anchor="ctr"/>
          <a:lstStyle/>
          <a:p>
            <a:pPr algn="ctr" fontAlgn="auto">
              <a:spcBef>
                <a:spcPts val="0"/>
              </a:spcBef>
              <a:spcAft>
                <a:spcPts val="0"/>
              </a:spcAft>
              <a:defRPr/>
            </a:pPr>
            <a:r>
              <a:rPr kumimoji="0" lang="ja-JP" altLang="en-US" sz="1800" b="1" kern="0" dirty="0">
                <a:solidFill>
                  <a:sysClr val="windowText" lastClr="000000"/>
                </a:solidFill>
                <a:latin typeface="Calibri"/>
                <a:ea typeface="ＭＳ Ｐゴシック"/>
                <a:cs typeface="+mn-cs"/>
              </a:rPr>
              <a:t>モニタリング</a:t>
            </a:r>
            <a:endParaRPr kumimoji="0" lang="en-US" altLang="ja-JP" sz="1800" b="1" kern="0" dirty="0">
              <a:solidFill>
                <a:sysClr val="windowText" lastClr="000000"/>
              </a:solidFill>
              <a:latin typeface="Calibri"/>
              <a:ea typeface="ＭＳ Ｐゴシック"/>
              <a:cs typeface="+mn-cs"/>
            </a:endParaRPr>
          </a:p>
          <a:p>
            <a:pPr algn="ctr" fontAlgn="auto">
              <a:spcBef>
                <a:spcPts val="0"/>
              </a:spcBef>
              <a:spcAft>
                <a:spcPts val="0"/>
              </a:spcAft>
              <a:defRPr/>
            </a:pPr>
            <a:r>
              <a:rPr kumimoji="0" lang="ja-JP" altLang="en-US" sz="1800" b="1" kern="0" dirty="0">
                <a:solidFill>
                  <a:sysClr val="windowText" lastClr="000000"/>
                </a:solidFill>
                <a:latin typeface="Calibri"/>
                <a:ea typeface="ＭＳ Ｐゴシック"/>
                <a:cs typeface="+mn-cs"/>
              </a:rPr>
              <a:t>報告書</a:t>
            </a:r>
          </a:p>
        </p:txBody>
      </p:sp>
      <p:sp>
        <p:nvSpPr>
          <p:cNvPr id="21" name="角丸四角形 20"/>
          <p:cNvSpPr/>
          <p:nvPr/>
        </p:nvSpPr>
        <p:spPr>
          <a:xfrm>
            <a:off x="7380312" y="3933056"/>
            <a:ext cx="1515600" cy="635067"/>
          </a:xfrm>
          <a:prstGeom prst="roundRect">
            <a:avLst/>
          </a:prstGeom>
          <a:solidFill>
            <a:sysClr val="window" lastClr="FFFFFF"/>
          </a:solidFill>
          <a:ln w="25400" cap="flat" cmpd="sng" algn="ctr">
            <a:solidFill>
              <a:sysClr val="windowText" lastClr="000000"/>
            </a:solidFill>
            <a:prstDash val="solid"/>
          </a:ln>
          <a:effectLst>
            <a:innerShdw blurRad="63500" dist="50800" dir="2700000">
              <a:prstClr val="black">
                <a:alpha val="50000"/>
              </a:prstClr>
            </a:innerShdw>
          </a:effectLst>
        </p:spPr>
        <p:txBody>
          <a:bodyPr lIns="104306" tIns="52153" rIns="104306" bIns="52153" anchor="ctr"/>
          <a:lstStyle/>
          <a:p>
            <a:pPr algn="ctr" fontAlgn="auto">
              <a:spcBef>
                <a:spcPts val="0"/>
              </a:spcBef>
              <a:spcAft>
                <a:spcPts val="0"/>
              </a:spcAft>
              <a:defRPr/>
            </a:pPr>
            <a:r>
              <a:rPr kumimoji="0" lang="ja-JP" altLang="en-US" sz="1600" b="1" kern="0" dirty="0">
                <a:solidFill>
                  <a:sysClr val="windowText" lastClr="000000"/>
                </a:solidFill>
                <a:latin typeface="Calibri"/>
                <a:ea typeface="ＭＳ Ｐゴシック"/>
                <a:cs typeface="+mn-cs"/>
              </a:rPr>
              <a:t>中央</a:t>
            </a:r>
            <a:endParaRPr kumimoji="0" lang="en-US" altLang="ja-JP" sz="1600" b="1" kern="0" dirty="0">
              <a:solidFill>
                <a:sysClr val="windowText" lastClr="000000"/>
              </a:solidFill>
              <a:latin typeface="Calibri"/>
              <a:ea typeface="ＭＳ Ｐゴシック"/>
              <a:cs typeface="+mn-cs"/>
            </a:endParaRPr>
          </a:p>
          <a:p>
            <a:pPr algn="ctr" fontAlgn="auto">
              <a:spcBef>
                <a:spcPts val="0"/>
              </a:spcBef>
              <a:spcAft>
                <a:spcPts val="0"/>
              </a:spcAft>
              <a:defRPr/>
            </a:pPr>
            <a:r>
              <a:rPr kumimoji="0" lang="ja-JP" altLang="en-US" sz="1600" b="1" kern="0" dirty="0">
                <a:solidFill>
                  <a:sysClr val="windowText" lastClr="000000"/>
                </a:solidFill>
                <a:latin typeface="Calibri"/>
                <a:ea typeface="ＭＳ Ｐゴシック"/>
                <a:cs typeface="+mn-cs"/>
              </a:rPr>
              <a:t>モニタリング</a:t>
            </a:r>
          </a:p>
        </p:txBody>
      </p:sp>
    </p:spTree>
    <p:extLst>
      <p:ext uri="{BB962C8B-B14F-4D97-AF65-F5344CB8AC3E}">
        <p14:creationId xmlns:p14="http://schemas.microsoft.com/office/powerpoint/2010/main" val="322396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rmAutofit/>
          </a:bodyPr>
          <a:lstStyle/>
          <a:p>
            <a:r>
              <a:rPr lang="ja-JP" altLang="en-US" dirty="0"/>
              <a:t>プロトコルドラフト（シノプシス）作成のポイント</a:t>
            </a:r>
            <a:endParaRPr kumimoji="1" lang="ja-JP" altLang="en-US" dirty="0"/>
          </a:p>
        </p:txBody>
      </p:sp>
      <p:sp>
        <p:nvSpPr>
          <p:cNvPr id="10" name="テキスト プレースホルダー 9"/>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5</a:t>
            </a:fld>
            <a:endParaRPr kumimoji="1" lang="ja-JP" altLang="en-US"/>
          </a:p>
        </p:txBody>
      </p:sp>
    </p:spTree>
    <p:extLst>
      <p:ext uri="{BB962C8B-B14F-4D97-AF65-F5344CB8AC3E}">
        <p14:creationId xmlns:p14="http://schemas.microsoft.com/office/powerpoint/2010/main" val="469502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kumimoji="1" lang="en-US" altLang="ja-JP" dirty="0" smtClean="0"/>
              <a:t>11.</a:t>
            </a:r>
            <a:r>
              <a:rPr kumimoji="1" lang="ja-JP" altLang="en-US" dirty="0" smtClean="0"/>
              <a:t>（参考）モニタリングと監査の関係</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50</a:t>
            </a:fld>
            <a:endParaRPr kumimoji="1" lang="ja-JP" altLang="en-US"/>
          </a:p>
        </p:txBody>
      </p:sp>
      <p:sp>
        <p:nvSpPr>
          <p:cNvPr id="8" name="テキスト ボックス 3"/>
          <p:cNvSpPr txBox="1">
            <a:spLocks noChangeArrowheads="1"/>
          </p:cNvSpPr>
          <p:nvPr/>
        </p:nvSpPr>
        <p:spPr bwMode="auto">
          <a:xfrm>
            <a:off x="1698625" y="1774367"/>
            <a:ext cx="6102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kumimoji="0" lang="ja-JP" altLang="en-US" sz="1600" b="1" kern="0" dirty="0">
                <a:solidFill>
                  <a:srgbClr val="000000"/>
                </a:solidFill>
                <a:latin typeface="Arial" pitchFamily="34" charset="0"/>
              </a:rPr>
              <a:t>品質マネジメント方針（</a:t>
            </a:r>
            <a:r>
              <a:rPr lang="en-US" altLang="ja-JP" sz="1600" b="1" dirty="0"/>
              <a:t>Quality Management Policy</a:t>
            </a:r>
            <a:r>
              <a:rPr kumimoji="0" lang="ja-JP" altLang="en-US" sz="1600" b="1" kern="0" dirty="0">
                <a:solidFill>
                  <a:srgbClr val="000000"/>
                </a:solidFill>
                <a:latin typeface="Arial" pitchFamily="34" charset="0"/>
              </a:rPr>
              <a:t>）</a:t>
            </a:r>
          </a:p>
        </p:txBody>
      </p:sp>
      <p:sp>
        <p:nvSpPr>
          <p:cNvPr id="9" name="正方形/長方形 8"/>
          <p:cNvSpPr/>
          <p:nvPr/>
        </p:nvSpPr>
        <p:spPr bwMode="auto">
          <a:xfrm>
            <a:off x="971550" y="1774367"/>
            <a:ext cx="7669213" cy="361950"/>
          </a:xfrm>
          <a:prstGeom prst="rect">
            <a:avLst/>
          </a:prstGeom>
          <a:no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10" name="テキスト ボックス 9"/>
          <p:cNvSpPr txBox="1">
            <a:spLocks noChangeArrowheads="1"/>
          </p:cNvSpPr>
          <p:nvPr/>
        </p:nvSpPr>
        <p:spPr bwMode="auto">
          <a:xfrm>
            <a:off x="2741613" y="2526842"/>
            <a:ext cx="38242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kumimoji="0" lang="ja-JP" altLang="en-US" sz="1600" b="1" kern="0">
                <a:solidFill>
                  <a:srgbClr val="000000"/>
                </a:solidFill>
                <a:latin typeface="Arial" pitchFamily="34" charset="0"/>
              </a:rPr>
              <a:t>品質マネジメント計画書（</a:t>
            </a:r>
            <a:r>
              <a:rPr kumimoji="0" lang="en-US" altLang="ja-JP" sz="1600" b="1" kern="0">
                <a:solidFill>
                  <a:srgbClr val="000000"/>
                </a:solidFill>
                <a:latin typeface="Arial" pitchFamily="34" charset="0"/>
              </a:rPr>
              <a:t>QMP</a:t>
            </a:r>
            <a:r>
              <a:rPr kumimoji="0" lang="ja-JP" altLang="en-US" sz="1600" b="1" kern="0">
                <a:solidFill>
                  <a:srgbClr val="000000"/>
                </a:solidFill>
                <a:latin typeface="Arial" pitchFamily="34" charset="0"/>
              </a:rPr>
              <a:t>）</a:t>
            </a:r>
          </a:p>
        </p:txBody>
      </p:sp>
      <p:sp>
        <p:nvSpPr>
          <p:cNvPr id="11" name="正方形/長方形 10"/>
          <p:cNvSpPr/>
          <p:nvPr/>
        </p:nvSpPr>
        <p:spPr bwMode="auto">
          <a:xfrm>
            <a:off x="957263" y="2526842"/>
            <a:ext cx="7721600" cy="360363"/>
          </a:xfrm>
          <a:prstGeom prst="rect">
            <a:avLst/>
          </a:prstGeom>
          <a:no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12" name="テキスト ボックス 16"/>
          <p:cNvSpPr txBox="1">
            <a:spLocks noChangeArrowheads="1"/>
          </p:cNvSpPr>
          <p:nvPr/>
        </p:nvSpPr>
        <p:spPr bwMode="auto">
          <a:xfrm>
            <a:off x="2827338" y="5057317"/>
            <a:ext cx="38242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kumimoji="0" lang="ja-JP" altLang="en-US" sz="1600" b="1" kern="0">
                <a:solidFill>
                  <a:srgbClr val="000000"/>
                </a:solidFill>
                <a:latin typeface="Arial" pitchFamily="34" charset="0"/>
              </a:rPr>
              <a:t>品質マネジメント報告書（</a:t>
            </a:r>
            <a:r>
              <a:rPr kumimoji="0" lang="en-US" altLang="ja-JP" sz="1600" b="1" kern="0">
                <a:solidFill>
                  <a:srgbClr val="000000"/>
                </a:solidFill>
                <a:latin typeface="Arial" pitchFamily="34" charset="0"/>
              </a:rPr>
              <a:t>QMR</a:t>
            </a:r>
            <a:r>
              <a:rPr kumimoji="0" lang="ja-JP" altLang="en-US" sz="1600" b="1" kern="0">
                <a:solidFill>
                  <a:srgbClr val="000000"/>
                </a:solidFill>
                <a:latin typeface="Arial" pitchFamily="34" charset="0"/>
              </a:rPr>
              <a:t>）</a:t>
            </a:r>
          </a:p>
        </p:txBody>
      </p:sp>
      <p:sp>
        <p:nvSpPr>
          <p:cNvPr id="13" name="正方形/長方形 12"/>
          <p:cNvSpPr/>
          <p:nvPr/>
        </p:nvSpPr>
        <p:spPr bwMode="auto">
          <a:xfrm>
            <a:off x="920750" y="5041442"/>
            <a:ext cx="7721600" cy="360363"/>
          </a:xfrm>
          <a:prstGeom prst="rect">
            <a:avLst/>
          </a:prstGeom>
          <a:no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14" name="テキスト ボックス 13"/>
          <p:cNvSpPr txBox="1"/>
          <p:nvPr/>
        </p:nvSpPr>
        <p:spPr bwMode="auto">
          <a:xfrm>
            <a:off x="808518" y="3046210"/>
            <a:ext cx="543739" cy="1887537"/>
          </a:xfrm>
          <a:prstGeom prst="rect">
            <a:avLst/>
          </a:prstGeom>
          <a:noFill/>
        </p:spPr>
        <p:txBody>
          <a:bodyPr vert="wordArtVertRtl" wrap="square">
            <a:spAutoFit/>
          </a:bodyPr>
          <a:lstStyle/>
          <a:p>
            <a:pPr fontAlgn="auto">
              <a:spcBef>
                <a:spcPts val="0"/>
              </a:spcBef>
              <a:spcAft>
                <a:spcPts val="0"/>
              </a:spcAft>
              <a:defRPr/>
            </a:pPr>
            <a:r>
              <a:rPr kumimoji="0" lang="ja-JP" altLang="en-US" sz="1600" b="1" kern="0" dirty="0">
                <a:solidFill>
                  <a:srgbClr val="000000"/>
                </a:solidFill>
                <a:latin typeface="Arial" pitchFamily="34" charset="0"/>
              </a:rPr>
              <a:t>監査計画書</a:t>
            </a:r>
          </a:p>
        </p:txBody>
      </p:sp>
      <p:sp>
        <p:nvSpPr>
          <p:cNvPr id="15" name="正方形/長方形 14"/>
          <p:cNvSpPr/>
          <p:nvPr/>
        </p:nvSpPr>
        <p:spPr bwMode="auto">
          <a:xfrm>
            <a:off x="875496" y="3087014"/>
            <a:ext cx="405617" cy="1820864"/>
          </a:xfrm>
          <a:prstGeom prst="rect">
            <a:avLst/>
          </a:prstGeom>
          <a:no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16" name="テキスト ボックス 15"/>
          <p:cNvSpPr txBox="1"/>
          <p:nvPr/>
        </p:nvSpPr>
        <p:spPr bwMode="auto">
          <a:xfrm>
            <a:off x="8187341" y="3013647"/>
            <a:ext cx="543739" cy="1871641"/>
          </a:xfrm>
          <a:prstGeom prst="rect">
            <a:avLst/>
          </a:prstGeom>
          <a:noFill/>
        </p:spPr>
        <p:txBody>
          <a:bodyPr vert="wordArtVertRtl" wrap="square">
            <a:spAutoFit/>
          </a:bodyPr>
          <a:lstStyle/>
          <a:p>
            <a:pPr fontAlgn="auto">
              <a:spcBef>
                <a:spcPts val="0"/>
              </a:spcBef>
              <a:spcAft>
                <a:spcPts val="0"/>
              </a:spcAft>
              <a:defRPr/>
            </a:pPr>
            <a:r>
              <a:rPr kumimoji="0" lang="ja-JP" altLang="en-US" sz="1600" b="1" kern="0" dirty="0">
                <a:solidFill>
                  <a:srgbClr val="000000"/>
                </a:solidFill>
                <a:latin typeface="Arial" pitchFamily="34" charset="0"/>
              </a:rPr>
              <a:t>監査報告書</a:t>
            </a:r>
          </a:p>
        </p:txBody>
      </p:sp>
      <p:sp>
        <p:nvSpPr>
          <p:cNvPr id="17" name="正方形/長方形 16"/>
          <p:cNvSpPr/>
          <p:nvPr/>
        </p:nvSpPr>
        <p:spPr bwMode="auto">
          <a:xfrm>
            <a:off x="8274050" y="3099371"/>
            <a:ext cx="404813" cy="1820864"/>
          </a:xfrm>
          <a:prstGeom prst="rect">
            <a:avLst/>
          </a:prstGeom>
          <a:no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18" name="二等辺三角形 17"/>
          <p:cNvSpPr/>
          <p:nvPr/>
        </p:nvSpPr>
        <p:spPr>
          <a:xfrm rot="10800000">
            <a:off x="3597275" y="4858880"/>
            <a:ext cx="2273300" cy="98425"/>
          </a:xfrm>
          <a:prstGeom prst="triangle">
            <a:avLst/>
          </a:prstGeom>
          <a:solidFill>
            <a:srgbClr val="0033CC"/>
          </a:solid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19" name="二等辺三角形 18"/>
          <p:cNvSpPr/>
          <p:nvPr/>
        </p:nvSpPr>
        <p:spPr>
          <a:xfrm rot="5400000">
            <a:off x="765176" y="3844467"/>
            <a:ext cx="1447800" cy="98425"/>
          </a:xfrm>
          <a:prstGeom prst="triangle">
            <a:avLst/>
          </a:prstGeom>
          <a:solidFill>
            <a:srgbClr val="0033CC"/>
          </a:solid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20" name="二等辺三角形 19"/>
          <p:cNvSpPr/>
          <p:nvPr/>
        </p:nvSpPr>
        <p:spPr>
          <a:xfrm rot="5400000">
            <a:off x="7334251" y="3844467"/>
            <a:ext cx="1447800" cy="98425"/>
          </a:xfrm>
          <a:prstGeom prst="triangle">
            <a:avLst/>
          </a:prstGeom>
          <a:solidFill>
            <a:srgbClr val="0033CC"/>
          </a:solid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21" name="テキスト ボックス 7"/>
          <p:cNvSpPr txBox="1">
            <a:spLocks noChangeArrowheads="1"/>
          </p:cNvSpPr>
          <p:nvPr/>
        </p:nvSpPr>
        <p:spPr bwMode="auto">
          <a:xfrm>
            <a:off x="2090738" y="3169780"/>
            <a:ext cx="1511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kumimoji="0" lang="ja-JP" altLang="en-US" sz="1600" b="1" kern="0" dirty="0">
                <a:solidFill>
                  <a:srgbClr val="000000"/>
                </a:solidFill>
                <a:latin typeface="Arial" pitchFamily="34" charset="0"/>
              </a:rPr>
              <a:t>モニタリング</a:t>
            </a:r>
          </a:p>
        </p:txBody>
      </p:sp>
      <p:sp>
        <p:nvSpPr>
          <p:cNvPr id="22" name="テキスト ボックス 10"/>
          <p:cNvSpPr txBox="1">
            <a:spLocks noChangeArrowheads="1"/>
          </p:cNvSpPr>
          <p:nvPr/>
        </p:nvSpPr>
        <p:spPr bwMode="auto">
          <a:xfrm>
            <a:off x="2090738" y="3566655"/>
            <a:ext cx="2205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kumimoji="0" lang="ja-JP" altLang="en-US" sz="1600" b="1" kern="0" dirty="0">
                <a:solidFill>
                  <a:srgbClr val="000000"/>
                </a:solidFill>
                <a:latin typeface="Arial Narrow" pitchFamily="34" charset="0"/>
              </a:rPr>
              <a:t>モニタリング計画書　</a:t>
            </a:r>
            <a:endParaRPr kumimoji="0" lang="en-US" altLang="ja-JP" sz="1600" b="1" kern="0" dirty="0">
              <a:solidFill>
                <a:srgbClr val="000000"/>
              </a:solidFill>
              <a:latin typeface="Arial Narrow" pitchFamily="34" charset="0"/>
            </a:endParaRPr>
          </a:p>
        </p:txBody>
      </p:sp>
      <p:sp>
        <p:nvSpPr>
          <p:cNvPr id="23" name="テキスト ボックス 14"/>
          <p:cNvSpPr txBox="1">
            <a:spLocks noChangeArrowheads="1"/>
          </p:cNvSpPr>
          <p:nvPr/>
        </p:nvSpPr>
        <p:spPr bwMode="auto">
          <a:xfrm>
            <a:off x="2090738" y="4287380"/>
            <a:ext cx="21336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kumimoji="0" lang="ja-JP" altLang="en-US" sz="1600" b="1" kern="0" dirty="0">
                <a:solidFill>
                  <a:srgbClr val="000000"/>
                </a:solidFill>
                <a:latin typeface="Arial Narrow" pitchFamily="34" charset="0"/>
              </a:rPr>
              <a:t>モニタリング報告書　</a:t>
            </a:r>
            <a:endParaRPr kumimoji="0" lang="en-US" altLang="ja-JP" sz="1600" b="1" kern="0" dirty="0">
              <a:solidFill>
                <a:srgbClr val="000000"/>
              </a:solidFill>
              <a:latin typeface="Arial Narrow" pitchFamily="34" charset="0"/>
            </a:endParaRPr>
          </a:p>
        </p:txBody>
      </p:sp>
      <p:sp>
        <p:nvSpPr>
          <p:cNvPr id="24" name="正方形/長方形 23"/>
          <p:cNvSpPr/>
          <p:nvPr/>
        </p:nvSpPr>
        <p:spPr bwMode="auto">
          <a:xfrm>
            <a:off x="1738313" y="3136442"/>
            <a:ext cx="6062662" cy="1633538"/>
          </a:xfrm>
          <a:prstGeom prst="rect">
            <a:avLst/>
          </a:prstGeom>
          <a:no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25" name="正方形/長方形 24"/>
          <p:cNvSpPr/>
          <p:nvPr/>
        </p:nvSpPr>
        <p:spPr bwMode="auto">
          <a:xfrm>
            <a:off x="2046288" y="3555542"/>
            <a:ext cx="2474912" cy="322263"/>
          </a:xfrm>
          <a:prstGeom prst="rect">
            <a:avLst/>
          </a:prstGeom>
          <a:no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Narrow" panose="020B0606020202030204" pitchFamily="34" charset="0"/>
              <a:ea typeface="ＭＳ Ｐゴシック"/>
            </a:endParaRPr>
          </a:p>
        </p:txBody>
      </p:sp>
      <p:sp>
        <p:nvSpPr>
          <p:cNvPr id="26" name="正方形/長方形 25"/>
          <p:cNvSpPr/>
          <p:nvPr/>
        </p:nvSpPr>
        <p:spPr bwMode="auto">
          <a:xfrm>
            <a:off x="2000250" y="4287380"/>
            <a:ext cx="2474913" cy="320675"/>
          </a:xfrm>
          <a:prstGeom prst="rect">
            <a:avLst/>
          </a:prstGeom>
          <a:no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Narrow" panose="020B0606020202030204" pitchFamily="34" charset="0"/>
              <a:ea typeface="ＭＳ Ｐゴシック"/>
            </a:endParaRPr>
          </a:p>
        </p:txBody>
      </p:sp>
      <p:sp>
        <p:nvSpPr>
          <p:cNvPr id="27" name="二等辺三角形 26"/>
          <p:cNvSpPr/>
          <p:nvPr/>
        </p:nvSpPr>
        <p:spPr>
          <a:xfrm rot="10800000">
            <a:off x="2886075" y="4084180"/>
            <a:ext cx="609600" cy="98425"/>
          </a:xfrm>
          <a:prstGeom prst="triangle">
            <a:avLst/>
          </a:prstGeom>
          <a:solidFill>
            <a:srgbClr val="0033CC"/>
          </a:solid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28" name="テキスト ボックス 10"/>
          <p:cNvSpPr txBox="1">
            <a:spLocks noChangeArrowheads="1"/>
          </p:cNvSpPr>
          <p:nvPr/>
        </p:nvSpPr>
        <p:spPr bwMode="auto">
          <a:xfrm>
            <a:off x="4939861" y="3568242"/>
            <a:ext cx="2625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kumimoji="0" lang="ja-JP" altLang="en-US" sz="1600" b="1" kern="0" dirty="0">
                <a:solidFill>
                  <a:srgbClr val="000000"/>
                </a:solidFill>
                <a:latin typeface="Arial Narrow" pitchFamily="34" charset="0"/>
              </a:rPr>
              <a:t>データマネジメント計画書　</a:t>
            </a:r>
            <a:endParaRPr kumimoji="0" lang="en-US" altLang="ja-JP" sz="1600" b="1" kern="0" dirty="0">
              <a:solidFill>
                <a:srgbClr val="000000"/>
              </a:solidFill>
              <a:latin typeface="Arial Narrow" pitchFamily="34" charset="0"/>
            </a:endParaRPr>
          </a:p>
        </p:txBody>
      </p:sp>
      <p:sp>
        <p:nvSpPr>
          <p:cNvPr id="29" name="テキスト ボックス 14"/>
          <p:cNvSpPr txBox="1">
            <a:spLocks noChangeArrowheads="1"/>
          </p:cNvSpPr>
          <p:nvPr/>
        </p:nvSpPr>
        <p:spPr bwMode="auto">
          <a:xfrm>
            <a:off x="4929895" y="4288967"/>
            <a:ext cx="27881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kumimoji="0" lang="ja-JP" altLang="en-US" sz="1600" b="1" kern="0" dirty="0">
                <a:solidFill>
                  <a:srgbClr val="000000"/>
                </a:solidFill>
                <a:latin typeface="Arial Narrow" pitchFamily="34" charset="0"/>
              </a:rPr>
              <a:t>データマネジメント報告書　</a:t>
            </a:r>
            <a:endParaRPr kumimoji="0" lang="en-US" altLang="ja-JP" sz="1600" b="1" kern="0" dirty="0">
              <a:solidFill>
                <a:srgbClr val="000000"/>
              </a:solidFill>
              <a:latin typeface="Arial Narrow" pitchFamily="34" charset="0"/>
            </a:endParaRPr>
          </a:p>
        </p:txBody>
      </p:sp>
      <p:sp>
        <p:nvSpPr>
          <p:cNvPr id="30" name="正方形/長方形 29"/>
          <p:cNvSpPr/>
          <p:nvPr/>
        </p:nvSpPr>
        <p:spPr bwMode="auto">
          <a:xfrm>
            <a:off x="4919663" y="3573005"/>
            <a:ext cx="2628900" cy="320675"/>
          </a:xfrm>
          <a:prstGeom prst="rect">
            <a:avLst/>
          </a:prstGeom>
          <a:no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Narrow" panose="020B0606020202030204" pitchFamily="34" charset="0"/>
              <a:ea typeface="ＭＳ Ｐゴシック"/>
            </a:endParaRPr>
          </a:p>
        </p:txBody>
      </p:sp>
      <p:sp>
        <p:nvSpPr>
          <p:cNvPr id="31" name="正方形/長方形 30"/>
          <p:cNvSpPr/>
          <p:nvPr/>
        </p:nvSpPr>
        <p:spPr bwMode="auto">
          <a:xfrm>
            <a:off x="4919663" y="4298492"/>
            <a:ext cx="2628900" cy="319088"/>
          </a:xfrm>
          <a:prstGeom prst="rect">
            <a:avLst/>
          </a:prstGeom>
          <a:no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Narrow" panose="020B0606020202030204" pitchFamily="34" charset="0"/>
              <a:ea typeface="ＭＳ Ｐゴシック"/>
            </a:endParaRPr>
          </a:p>
        </p:txBody>
      </p:sp>
      <p:sp>
        <p:nvSpPr>
          <p:cNvPr id="32" name="二等辺三角形 31"/>
          <p:cNvSpPr/>
          <p:nvPr/>
        </p:nvSpPr>
        <p:spPr>
          <a:xfrm rot="10800000">
            <a:off x="5645150" y="4085767"/>
            <a:ext cx="609600" cy="98425"/>
          </a:xfrm>
          <a:prstGeom prst="triangle">
            <a:avLst/>
          </a:prstGeom>
          <a:solidFill>
            <a:srgbClr val="0033CC"/>
          </a:solid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33" name="二等辺三角形 32"/>
          <p:cNvSpPr/>
          <p:nvPr/>
        </p:nvSpPr>
        <p:spPr>
          <a:xfrm rot="10800000">
            <a:off x="3575050" y="2952292"/>
            <a:ext cx="2274888" cy="98425"/>
          </a:xfrm>
          <a:prstGeom prst="triangle">
            <a:avLst/>
          </a:prstGeom>
          <a:solidFill>
            <a:srgbClr val="0033CC"/>
          </a:solid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34" name="二等辺三角形 33"/>
          <p:cNvSpPr/>
          <p:nvPr/>
        </p:nvSpPr>
        <p:spPr>
          <a:xfrm rot="10800000">
            <a:off x="3597275" y="2285542"/>
            <a:ext cx="2273300" cy="98425"/>
          </a:xfrm>
          <a:prstGeom prst="triangle">
            <a:avLst/>
          </a:prstGeom>
          <a:solidFill>
            <a:srgbClr val="0033CC"/>
          </a:solidFill>
          <a:ln w="25400" cap="flat" cmpd="sng" algn="ctr">
            <a:solidFill>
              <a:srgbClr val="0033CC"/>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Arial"/>
              <a:ea typeface="ＭＳ Ｐゴシック"/>
            </a:endParaRPr>
          </a:p>
        </p:txBody>
      </p:sp>
      <p:sp>
        <p:nvSpPr>
          <p:cNvPr id="35" name="正方形/長方形 29"/>
          <p:cNvSpPr>
            <a:spLocks noChangeArrowheads="1"/>
          </p:cNvSpPr>
          <p:nvPr/>
        </p:nvSpPr>
        <p:spPr bwMode="auto">
          <a:xfrm>
            <a:off x="250825" y="1271130"/>
            <a:ext cx="3749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dirty="0"/>
              <a:t>薬理と治療</a:t>
            </a:r>
            <a:r>
              <a:rPr lang="en-US" altLang="ja-JP" sz="1400" dirty="0"/>
              <a:t>Vol.43</a:t>
            </a:r>
            <a:r>
              <a:rPr lang="ja-JP" altLang="en-US" sz="1400" dirty="0"/>
              <a:t>　</a:t>
            </a:r>
            <a:r>
              <a:rPr lang="en-US" altLang="ja-JP" sz="1400" dirty="0"/>
              <a:t>Supple.2</a:t>
            </a:r>
            <a:r>
              <a:rPr lang="ja-JP" altLang="en-US" sz="1400" dirty="0"/>
              <a:t>　</a:t>
            </a:r>
            <a:r>
              <a:rPr lang="en-US" altLang="ja-JP" sz="1400" dirty="0"/>
              <a:t>2015</a:t>
            </a:r>
            <a:r>
              <a:rPr lang="ja-JP" altLang="en-US" sz="1400" dirty="0"/>
              <a:t>より一部改変</a:t>
            </a:r>
          </a:p>
        </p:txBody>
      </p:sp>
      <p:sp>
        <p:nvSpPr>
          <p:cNvPr id="2" name="正方形/長方形 1"/>
          <p:cNvSpPr/>
          <p:nvPr/>
        </p:nvSpPr>
        <p:spPr>
          <a:xfrm>
            <a:off x="875496" y="5454224"/>
            <a:ext cx="7659119" cy="923330"/>
          </a:xfrm>
          <a:prstGeom prst="rect">
            <a:avLst/>
          </a:prstGeom>
          <a:solidFill>
            <a:schemeClr val="bg1"/>
          </a:solidFill>
        </p:spPr>
        <p:txBody>
          <a:bodyPr wrap="square">
            <a:spAutoFit/>
          </a:bodyPr>
          <a:lstStyle/>
          <a:p>
            <a:r>
              <a:rPr lang="ja-JP" altLang="en-US" dirty="0">
                <a:solidFill>
                  <a:srgbClr val="0000FF"/>
                </a:solidFill>
              </a:rPr>
              <a:t>監査</a:t>
            </a:r>
            <a:r>
              <a:rPr lang="en-US" altLang="ja-JP" dirty="0"/>
              <a:t>→</a:t>
            </a:r>
            <a:r>
              <a:rPr lang="ja-JP" altLang="en-US" dirty="0"/>
              <a:t>モニタリングで確認された内容に問題ない</a:t>
            </a:r>
            <a:r>
              <a:rPr lang="ja-JP" altLang="en-US" dirty="0" smtClean="0"/>
              <a:t>ことやデータ</a:t>
            </a:r>
            <a:r>
              <a:rPr lang="ja-JP" altLang="en-US" dirty="0"/>
              <a:t>の記録・解析・報告が正確なこと</a:t>
            </a:r>
            <a:r>
              <a:rPr lang="ja-JP" altLang="en-US" dirty="0" smtClean="0"/>
              <a:t>、手順や指針を遵守</a:t>
            </a:r>
            <a:r>
              <a:rPr lang="ja-JP" altLang="en-US" dirty="0"/>
              <a:t>している</a:t>
            </a:r>
            <a:r>
              <a:rPr lang="ja-JP" altLang="en-US" dirty="0" smtClean="0"/>
              <a:t>ことなどを</a:t>
            </a:r>
            <a:r>
              <a:rPr lang="ja-JP" altLang="en-US" dirty="0"/>
              <a:t>確認する「</a:t>
            </a:r>
            <a:r>
              <a:rPr lang="ja-JP" altLang="en-US" dirty="0">
                <a:solidFill>
                  <a:srgbClr val="0000FF"/>
                </a:solidFill>
              </a:rPr>
              <a:t>品質保証のプロセス</a:t>
            </a:r>
            <a:r>
              <a:rPr lang="ja-JP" altLang="en-US" dirty="0" smtClean="0"/>
              <a:t>」のひとつ</a:t>
            </a:r>
            <a:endParaRPr lang="ja-JP" altLang="en-US" dirty="0"/>
          </a:p>
        </p:txBody>
      </p:sp>
    </p:spTree>
    <p:extLst>
      <p:ext uri="{BB962C8B-B14F-4D97-AF65-F5344CB8AC3E}">
        <p14:creationId xmlns:p14="http://schemas.microsoft.com/office/powerpoint/2010/main" val="401025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7" grpId="0" animBg="1"/>
      <p:bldP spid="32" grpId="0" animBg="1"/>
      <p:bldP spid="33" grpId="0" animBg="1"/>
      <p:bldP spid="3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11.</a:t>
            </a:r>
            <a:r>
              <a:rPr lang="ja-JP" altLang="en-US" dirty="0" smtClean="0"/>
              <a:t>モニタリング計画書・</a:t>
            </a:r>
            <a:r>
              <a:rPr lang="en-US" altLang="ja-JP" dirty="0" smtClean="0"/>
              <a:t>DM</a:t>
            </a:r>
            <a:r>
              <a:rPr lang="ja-JP" altLang="en-US" dirty="0" smtClean="0"/>
              <a:t>計画書の完成</a:t>
            </a:r>
            <a:endParaRPr lang="en-US" dirty="0"/>
          </a:p>
        </p:txBody>
      </p:sp>
      <p:sp>
        <p:nvSpPr>
          <p:cNvPr id="3" name="Content Placeholder 2"/>
          <p:cNvSpPr>
            <a:spLocks noGrp="1"/>
          </p:cNvSpPr>
          <p:nvPr>
            <p:ph idx="1"/>
          </p:nvPr>
        </p:nvSpPr>
        <p:spPr/>
        <p:txBody>
          <a:bodyPr>
            <a:normAutofit/>
          </a:bodyPr>
          <a:lstStyle/>
          <a:p>
            <a:r>
              <a:rPr lang="ja-JP" altLang="en-US" dirty="0" smtClean="0"/>
              <a:t>モニタリング</a:t>
            </a:r>
            <a:r>
              <a:rPr lang="ja-JP" altLang="en-US" dirty="0"/>
              <a:t>計画書の</a:t>
            </a:r>
            <a:r>
              <a:rPr lang="ja-JP" altLang="en-US" dirty="0" smtClean="0"/>
              <a:t>雛形、モニタリングチェックシート</a:t>
            </a:r>
            <a:r>
              <a:rPr lang="ja-JP" altLang="en-US" dirty="0"/>
              <a:t>の</a:t>
            </a:r>
            <a:r>
              <a:rPr lang="ja-JP" altLang="en-US" dirty="0" smtClean="0"/>
              <a:t>雛形</a:t>
            </a:r>
            <a:r>
              <a:rPr lang="ja-JP" altLang="en-US" dirty="0"/>
              <a:t>治験・臨床研究のモニタリング計画書等に関する成果物を</a:t>
            </a:r>
            <a:r>
              <a:rPr lang="ja-JP" altLang="en-US" dirty="0" smtClean="0"/>
              <a:t>参照のこと</a:t>
            </a:r>
            <a:endParaRPr lang="en-US" altLang="ja-JP" dirty="0"/>
          </a:p>
          <a:p>
            <a:endParaRPr lang="en-US" altLang="ja-JP" dirty="0" smtClean="0"/>
          </a:p>
          <a:p>
            <a:pPr lvl="1"/>
            <a:r>
              <a:rPr lang="en-US" altLang="ja-JP" dirty="0" smtClean="0"/>
              <a:t>http</a:t>
            </a:r>
            <a:r>
              <a:rPr lang="en-US" altLang="ja-JP" dirty="0"/>
              <a:t>://</a:t>
            </a:r>
            <a:r>
              <a:rPr lang="en-US" altLang="ja-JP" dirty="0" err="1"/>
              <a:t>www.jmacct.med.or.jp</a:t>
            </a:r>
            <a:r>
              <a:rPr lang="en-US" altLang="ja-JP" dirty="0"/>
              <a:t>/information/</a:t>
            </a:r>
            <a:r>
              <a:rPr lang="en-US" altLang="ja-JP" dirty="0" err="1"/>
              <a:t>monitoring.html</a:t>
            </a:r>
            <a:endParaRPr lang="ja-JP" alt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latin typeface="Century Gothic"/>
                <a:ea typeface="メイリオ"/>
              </a:rPr>
              <a:t>17/03/17</a:t>
            </a:r>
            <a:endParaRPr lang="ja-JP" altLang="en-US">
              <a:solidFill>
                <a:prstClr val="black">
                  <a:tint val="75000"/>
                </a:prstClr>
              </a:solidFill>
              <a:latin typeface="Century Gothic"/>
              <a:ea typeface="メイリオ"/>
            </a:endParaRPr>
          </a:p>
        </p:txBody>
      </p:sp>
      <p:sp>
        <p:nvSpPr>
          <p:cNvPr id="5" name="Footer Placeholder 4"/>
          <p:cNvSpPr>
            <a:spLocks noGrp="1"/>
          </p:cNvSpPr>
          <p:nvPr>
            <p:ph type="ftr" sz="quarter" idx="11"/>
          </p:nvPr>
        </p:nvSpPr>
        <p:spPr/>
        <p:txBody>
          <a:bodyPr/>
          <a:lstStyle/>
          <a:p>
            <a:r>
              <a:rPr lang="en-US" altLang="zh-Hant" smtClean="0">
                <a:solidFill>
                  <a:prstClr val="black">
                    <a:tint val="75000"/>
                  </a:prstClr>
                </a:solidFill>
                <a:latin typeface="Century Gothic"/>
                <a:ea typeface="Century Gothic"/>
              </a:rPr>
              <a:t>copyright </a:t>
            </a:r>
            <a:r>
              <a:rPr lang="zh-Hant" altLang="en-US" smtClean="0">
                <a:solidFill>
                  <a:prstClr val="black">
                    <a:tint val="75000"/>
                  </a:prstClr>
                </a:solidFill>
                <a:latin typeface="Century Gothic"/>
                <a:ea typeface="Century Gothic"/>
              </a:rPr>
              <a:t>臨床研究教育</a:t>
            </a:r>
            <a:r>
              <a:rPr lang="en-US" altLang="zh-Hant" smtClean="0">
                <a:solidFill>
                  <a:prstClr val="black">
                    <a:tint val="75000"/>
                  </a:prstClr>
                </a:solidFill>
                <a:latin typeface="Century Gothic"/>
                <a:ea typeface="Century Gothic"/>
              </a:rPr>
              <a:t>WG</a:t>
            </a:r>
            <a:r>
              <a:rPr lang="zh-Hant" altLang="en-US" smtClean="0">
                <a:solidFill>
                  <a:prstClr val="black">
                    <a:tint val="75000"/>
                  </a:prstClr>
                </a:solidFill>
                <a:latin typeface="Century Gothic"/>
                <a:ea typeface="Century Gothic"/>
              </a:rPr>
              <a:t>＆日本医師会</a:t>
            </a:r>
            <a:r>
              <a:rPr lang="en-US" altLang="zh-Hant" smtClean="0">
                <a:solidFill>
                  <a:prstClr val="black">
                    <a:tint val="75000"/>
                  </a:prstClr>
                </a:solidFill>
                <a:latin typeface="Century Gothic"/>
                <a:ea typeface="Century Gothic"/>
              </a:rPr>
              <a:t>,2017 All rights reserved</a:t>
            </a:r>
            <a:endParaRPr lang="ja-JP" altLang="en-US">
              <a:solidFill>
                <a:prstClr val="black">
                  <a:tint val="75000"/>
                </a:prstClr>
              </a:solidFill>
              <a:latin typeface="Century Gothic"/>
              <a:ea typeface="メイリオ"/>
            </a:endParaRPr>
          </a:p>
        </p:txBody>
      </p:sp>
      <p:sp>
        <p:nvSpPr>
          <p:cNvPr id="6" name="Slide Number Placeholder 5"/>
          <p:cNvSpPr>
            <a:spLocks noGrp="1"/>
          </p:cNvSpPr>
          <p:nvPr>
            <p:ph type="sldNum" sz="quarter" idx="12"/>
          </p:nvPr>
        </p:nvSpPr>
        <p:spPr/>
        <p:txBody>
          <a:bodyPr/>
          <a:lstStyle/>
          <a:p>
            <a:fld id="{8A974761-06A9-8F4D-9620-3B53A640FCC1}" type="slidenum">
              <a:rPr lang="ja-JP" altLang="en-US" smtClean="0">
                <a:solidFill>
                  <a:prstClr val="black">
                    <a:tint val="75000"/>
                  </a:prstClr>
                </a:solidFill>
                <a:latin typeface="Century Gothic"/>
                <a:ea typeface="メイリオ"/>
              </a:rPr>
              <a:pPr/>
              <a:t>51</a:t>
            </a:fld>
            <a:endParaRPr lang="ja-JP" altLang="en-US">
              <a:solidFill>
                <a:prstClr val="black">
                  <a:tint val="75000"/>
                </a:prstClr>
              </a:solidFill>
              <a:latin typeface="Century Gothic"/>
              <a:ea typeface="メイリオ"/>
            </a:endParaRPr>
          </a:p>
        </p:txBody>
      </p:sp>
    </p:spTree>
    <p:extLst>
      <p:ext uri="{BB962C8B-B14F-4D97-AF65-F5344CB8AC3E}">
        <p14:creationId xmlns:p14="http://schemas.microsoft.com/office/powerpoint/2010/main" val="33415484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kumimoji="1" lang="en-US" altLang="ja-JP" sz="3600" dirty="0" smtClean="0"/>
              <a:t>12.</a:t>
            </a:r>
            <a:r>
              <a:rPr kumimoji="1" lang="ja-JP" altLang="en-US" sz="3600" dirty="0" smtClean="0"/>
              <a:t>詳細見積：臨床試験実施の費用</a:t>
            </a:r>
            <a:endParaRPr kumimoji="1" lang="ja-JP" altLang="en-US" sz="3600" dirty="0"/>
          </a:p>
        </p:txBody>
      </p:sp>
      <p:sp>
        <p:nvSpPr>
          <p:cNvPr id="8" name="テキスト プレースホルダー 7"/>
          <p:cNvSpPr>
            <a:spLocks noGrp="1"/>
          </p:cNvSpPr>
          <p:nvPr>
            <p:ph type="body" idx="1"/>
          </p:nvPr>
        </p:nvSpPr>
        <p:spPr/>
        <p:txBody>
          <a:bodyPr>
            <a:normAutofit/>
          </a:bodyPr>
          <a:lstStyle/>
          <a:p>
            <a:r>
              <a:rPr lang="ja-JP" altLang="en-US" sz="2400" dirty="0" smtClean="0">
                <a:solidFill>
                  <a:srgbClr val="00B050"/>
                </a:solidFill>
              </a:rPr>
              <a:t>研究企画・管理</a:t>
            </a:r>
            <a:endParaRPr kumimoji="1" lang="ja-JP" altLang="en-US" sz="2400" dirty="0">
              <a:solidFill>
                <a:srgbClr val="00B050"/>
              </a:solidFill>
            </a:endParaRPr>
          </a:p>
        </p:txBody>
      </p:sp>
      <p:sp>
        <p:nvSpPr>
          <p:cNvPr id="9" name="コンテンツ プレースホルダー 8"/>
          <p:cNvSpPr>
            <a:spLocks noGrp="1"/>
          </p:cNvSpPr>
          <p:nvPr>
            <p:ph sz="half" idx="2"/>
          </p:nvPr>
        </p:nvSpPr>
        <p:spPr/>
        <p:txBody>
          <a:bodyPr>
            <a:normAutofit lnSpcReduction="10000"/>
          </a:bodyPr>
          <a:lstStyle/>
          <a:p>
            <a:pPr marL="342900" indent="-342900">
              <a:buClrTx/>
              <a:buFont typeface="+mj-ea"/>
              <a:buAutoNum type="circleNumDbPlain"/>
            </a:pPr>
            <a:r>
              <a:rPr lang="ja-JP" altLang="en-US" sz="1800" dirty="0" smtClean="0"/>
              <a:t>実施計画書・手順書作成</a:t>
            </a:r>
            <a:r>
              <a:rPr lang="ja-JP" altLang="en-US" sz="1800" dirty="0"/>
              <a:t>　</a:t>
            </a:r>
          </a:p>
          <a:p>
            <a:pPr marL="342900" indent="-342900">
              <a:buClrTx/>
              <a:buFont typeface="+mj-ea"/>
              <a:buAutoNum type="circleNumDbPlain"/>
            </a:pPr>
            <a:r>
              <a:rPr lang="ja-JP" altLang="en-US" sz="1800" dirty="0" smtClean="0"/>
              <a:t>試験薬調達費用</a:t>
            </a:r>
            <a:endParaRPr lang="en-US" altLang="ja-JP" sz="1800" dirty="0" smtClean="0"/>
          </a:p>
          <a:p>
            <a:pPr marL="342900" indent="-342900">
              <a:buClrTx/>
              <a:buFont typeface="+mj-ea"/>
              <a:buAutoNum type="circleNumDbPlain"/>
            </a:pPr>
            <a:r>
              <a:rPr lang="ja-JP" altLang="en-US" sz="1800" dirty="0" smtClean="0"/>
              <a:t>システムやツールの構築・管理</a:t>
            </a:r>
            <a:endParaRPr lang="ja-JP" altLang="en-US" sz="1800" dirty="0"/>
          </a:p>
          <a:p>
            <a:pPr marL="342900" indent="-342900">
              <a:buClrTx/>
              <a:buFont typeface="+mj-ea"/>
              <a:buAutoNum type="circleNumDbPlain"/>
            </a:pPr>
            <a:r>
              <a:rPr lang="ja-JP" altLang="en-US" sz="1800" dirty="0" smtClean="0"/>
              <a:t>施設選定（モニタリング）</a:t>
            </a:r>
            <a:endParaRPr lang="ja-JP" altLang="en-US" sz="1800" dirty="0"/>
          </a:p>
          <a:p>
            <a:pPr marL="342900" indent="-342900">
              <a:buClrTx/>
              <a:buFont typeface="+mj-ea"/>
              <a:buAutoNum type="circleNumDbPlain"/>
            </a:pPr>
            <a:r>
              <a:rPr lang="ja-JP" altLang="en-US" sz="1800" dirty="0" smtClean="0"/>
              <a:t>モニタリング・監査</a:t>
            </a:r>
            <a:endParaRPr lang="en-US" altLang="ja-JP" sz="1800" dirty="0" smtClean="0"/>
          </a:p>
          <a:p>
            <a:pPr marL="342900" indent="-342900">
              <a:buClrTx/>
              <a:buFont typeface="+mj-ea"/>
              <a:buAutoNum type="circleNumDbPlain"/>
            </a:pPr>
            <a:r>
              <a:rPr lang="ja-JP" altLang="en-US" sz="1800" dirty="0" smtClean="0"/>
              <a:t>症例登録・データマネージメント</a:t>
            </a:r>
            <a:endParaRPr lang="en-US" altLang="ja-JP" sz="1800" dirty="0" smtClean="0"/>
          </a:p>
          <a:p>
            <a:pPr marL="342900" indent="-342900">
              <a:buClrTx/>
              <a:buFont typeface="+mj-ea"/>
              <a:buAutoNum type="circleNumDbPlain"/>
            </a:pPr>
            <a:r>
              <a:rPr lang="ja-JP" altLang="en-US" sz="1800" dirty="0" smtClean="0"/>
              <a:t>臨床研究保険購入費</a:t>
            </a:r>
            <a:endParaRPr lang="ja-JP" altLang="en-US" sz="1800" dirty="0"/>
          </a:p>
          <a:p>
            <a:pPr marL="342900" indent="-342900">
              <a:buClrTx/>
              <a:buFont typeface="+mj-ea"/>
              <a:buAutoNum type="circleNumDbPlain"/>
            </a:pPr>
            <a:r>
              <a:rPr lang="ja-JP" altLang="en-US" sz="1800" dirty="0" smtClean="0"/>
              <a:t>解析・論文作成</a:t>
            </a:r>
            <a:endParaRPr lang="en-US" altLang="ja-JP" sz="1800" dirty="0" smtClean="0"/>
          </a:p>
          <a:p>
            <a:pPr marL="342900" indent="-342900">
              <a:buClrTx/>
              <a:buFont typeface="+mj-ea"/>
              <a:buAutoNum type="circleNumDbPlain"/>
            </a:pPr>
            <a:r>
              <a:rPr lang="ja-JP" altLang="en-US" sz="1800" dirty="0" smtClean="0"/>
              <a:t>実施医療機関の費用</a:t>
            </a:r>
            <a:endParaRPr lang="en-US" altLang="ja-JP" sz="1800" dirty="0" smtClean="0"/>
          </a:p>
          <a:p>
            <a:pPr marL="342900" indent="-342900">
              <a:buClrTx/>
              <a:buFont typeface="+mj-ea"/>
              <a:buAutoNum type="circleNumDbPlain"/>
            </a:pPr>
            <a:r>
              <a:rPr lang="ja-JP" altLang="en-US" sz="1800" dirty="0" smtClean="0"/>
              <a:t>その他（文書の保管等）</a:t>
            </a:r>
            <a:endParaRPr lang="en-US" altLang="ja-JP" sz="1800" dirty="0" smtClean="0"/>
          </a:p>
          <a:p>
            <a:pPr marL="0" indent="0">
              <a:buClrTx/>
              <a:buNone/>
            </a:pPr>
            <a:r>
              <a:rPr lang="en-US" altLang="ja-JP" sz="1800" dirty="0" smtClean="0"/>
              <a:t>⑪</a:t>
            </a:r>
            <a:r>
              <a:rPr lang="en-US" altLang="ja-JP" sz="1800" dirty="0"/>
              <a:t> </a:t>
            </a:r>
            <a:r>
              <a:rPr lang="en-US" altLang="ja-JP" sz="1800" dirty="0" smtClean="0"/>
              <a:t> </a:t>
            </a:r>
            <a:r>
              <a:rPr lang="ja-JP" altLang="en-US" sz="1800" dirty="0" smtClean="0"/>
              <a:t>各研究機関での経費</a:t>
            </a:r>
            <a:endParaRPr lang="en-US" altLang="ja-JP" sz="1800" dirty="0" smtClean="0"/>
          </a:p>
          <a:p>
            <a:pPr marL="0" indent="0">
              <a:buClrTx/>
              <a:buNone/>
            </a:pPr>
            <a:r>
              <a:rPr lang="en-US" altLang="ja-JP" sz="1800" dirty="0" smtClean="0"/>
              <a:t>⑫  </a:t>
            </a:r>
            <a:r>
              <a:rPr lang="ja-JP" altLang="en-US" sz="1800" dirty="0" smtClean="0"/>
              <a:t>論文掲載費</a:t>
            </a:r>
            <a:endParaRPr lang="ja-JP" altLang="en-US" sz="1800" dirty="0"/>
          </a:p>
        </p:txBody>
      </p:sp>
      <p:sp>
        <p:nvSpPr>
          <p:cNvPr id="10" name="テキスト プレースホルダー 9"/>
          <p:cNvSpPr>
            <a:spLocks noGrp="1"/>
          </p:cNvSpPr>
          <p:nvPr>
            <p:ph type="body" sz="quarter" idx="3"/>
          </p:nvPr>
        </p:nvSpPr>
        <p:spPr>
          <a:xfrm>
            <a:off x="4441371" y="1846052"/>
            <a:ext cx="3703320" cy="736282"/>
          </a:xfrm>
        </p:spPr>
        <p:txBody>
          <a:bodyPr>
            <a:normAutofit/>
          </a:bodyPr>
          <a:lstStyle/>
          <a:p>
            <a:r>
              <a:rPr kumimoji="1" lang="ja-JP" altLang="en-US" sz="2400" dirty="0" smtClean="0">
                <a:solidFill>
                  <a:srgbClr val="00B050"/>
                </a:solidFill>
              </a:rPr>
              <a:t>研究機関経費</a:t>
            </a:r>
            <a:endParaRPr kumimoji="1" lang="ja-JP" altLang="en-US" sz="2400" dirty="0">
              <a:solidFill>
                <a:srgbClr val="00B050"/>
              </a:solidFill>
            </a:endParaRPr>
          </a:p>
        </p:txBody>
      </p:sp>
      <p:sp>
        <p:nvSpPr>
          <p:cNvPr id="11" name="コンテンツ プレースホルダー 10"/>
          <p:cNvSpPr>
            <a:spLocks noGrp="1"/>
          </p:cNvSpPr>
          <p:nvPr>
            <p:ph sz="quarter" idx="4"/>
          </p:nvPr>
        </p:nvSpPr>
        <p:spPr>
          <a:xfrm>
            <a:off x="4594860" y="2582335"/>
            <a:ext cx="3950426" cy="3666066"/>
          </a:xfrm>
          <a:solidFill>
            <a:schemeClr val="bg1">
              <a:alpha val="74000"/>
            </a:schemeClr>
          </a:solidFill>
        </p:spPr>
        <p:txBody>
          <a:bodyPr>
            <a:normAutofit/>
          </a:bodyPr>
          <a:lstStyle/>
          <a:p>
            <a:pPr marL="342900" indent="-342900">
              <a:buClrTx/>
              <a:buFont typeface="+mj-ea"/>
              <a:buAutoNum type="circleNumDbPlain"/>
            </a:pPr>
            <a:r>
              <a:rPr lang="ja-JP" altLang="en-US" sz="1800" dirty="0" smtClean="0"/>
              <a:t>研究費</a:t>
            </a:r>
            <a:r>
              <a:rPr lang="ja-JP" altLang="en-US" sz="1800" dirty="0"/>
              <a:t>　</a:t>
            </a:r>
          </a:p>
          <a:p>
            <a:pPr marL="342900" indent="-342900">
              <a:buClrTx/>
              <a:buFont typeface="+mj-ea"/>
              <a:buAutoNum type="circleNumDbPlain"/>
            </a:pPr>
            <a:r>
              <a:rPr lang="ja-JP" altLang="en-US" sz="1800" dirty="0" smtClean="0"/>
              <a:t>試験薬管理費</a:t>
            </a:r>
            <a:r>
              <a:rPr lang="ja-JP" altLang="en-US" sz="1800" dirty="0"/>
              <a:t>　</a:t>
            </a:r>
          </a:p>
          <a:p>
            <a:pPr marL="342900" indent="-342900">
              <a:buClrTx/>
              <a:buFont typeface="+mj-ea"/>
              <a:buAutoNum type="circleNumDbPlain"/>
            </a:pPr>
            <a:r>
              <a:rPr lang="ja-JP" altLang="en-US" sz="1800" dirty="0" smtClean="0"/>
              <a:t>事務的</a:t>
            </a:r>
            <a:r>
              <a:rPr lang="ja-JP" altLang="en-US" sz="1800" dirty="0"/>
              <a:t>費用</a:t>
            </a:r>
          </a:p>
          <a:p>
            <a:pPr marL="342900" indent="-342900">
              <a:buClrTx/>
              <a:buFont typeface="+mj-ea"/>
              <a:buAutoNum type="circleNumDbPlain"/>
            </a:pPr>
            <a:r>
              <a:rPr lang="en-US" altLang="ja-JP" sz="1800" dirty="0" smtClean="0"/>
              <a:t>IRB</a:t>
            </a:r>
            <a:r>
              <a:rPr lang="ja-JP" altLang="en-US" sz="1800" dirty="0"/>
              <a:t>費用</a:t>
            </a:r>
          </a:p>
          <a:p>
            <a:pPr marL="342900" indent="-342900">
              <a:buClrTx/>
              <a:buFont typeface="+mj-ea"/>
              <a:buAutoNum type="circleNumDbPlain"/>
            </a:pPr>
            <a:r>
              <a:rPr lang="ja-JP" altLang="en-US" sz="1800" dirty="0" smtClean="0"/>
              <a:t>人件費</a:t>
            </a:r>
            <a:r>
              <a:rPr lang="ja-JP" altLang="en-US" sz="1800" dirty="0"/>
              <a:t>（</a:t>
            </a:r>
            <a:r>
              <a:rPr lang="en-US" altLang="ja-JP" sz="1800" dirty="0"/>
              <a:t>CRC</a:t>
            </a:r>
            <a:r>
              <a:rPr lang="ja-JP" altLang="en-US" sz="1800" dirty="0"/>
              <a:t>費用）</a:t>
            </a:r>
          </a:p>
          <a:p>
            <a:pPr marL="342900" indent="-342900">
              <a:buClrTx/>
              <a:buFont typeface="+mj-ea"/>
              <a:buAutoNum type="circleNumDbPlain"/>
            </a:pPr>
            <a:r>
              <a:rPr lang="ja-JP" altLang="en-US" sz="1800" dirty="0" smtClean="0"/>
              <a:t>備品</a:t>
            </a:r>
            <a:r>
              <a:rPr lang="ja-JP" altLang="en-US" sz="1800" dirty="0"/>
              <a:t>、旅費、謝金など（発生する場合）</a:t>
            </a:r>
          </a:p>
          <a:p>
            <a:pPr marL="342900" indent="-342900">
              <a:buClrTx/>
              <a:buFont typeface="+mj-ea"/>
              <a:buAutoNum type="circleNumDbPlain"/>
            </a:pPr>
            <a:r>
              <a:rPr lang="ja-JP" altLang="en-US" sz="1800" dirty="0" smtClean="0"/>
              <a:t>補償</a:t>
            </a:r>
            <a:r>
              <a:rPr lang="ja-JP" altLang="en-US" sz="1800" dirty="0"/>
              <a:t>・賠償（発生する場合）</a:t>
            </a:r>
          </a:p>
          <a:p>
            <a:pPr marL="342900" indent="-342900">
              <a:buClrTx/>
              <a:buFont typeface="+mj-ea"/>
              <a:buAutoNum type="circleNumDbPlain"/>
            </a:pPr>
            <a:r>
              <a:rPr lang="ja-JP" altLang="en-US" sz="1800" dirty="0" smtClean="0"/>
              <a:t>検査等の諸費用</a:t>
            </a:r>
            <a:endParaRPr lang="en-US" altLang="ja-JP" sz="1800" dirty="0" smtClean="0"/>
          </a:p>
          <a:p>
            <a:pPr marL="342900" indent="-342900">
              <a:buClrTx/>
              <a:buFont typeface="+mj-ea"/>
              <a:buAutoNum type="circleNumDbPlain"/>
            </a:pPr>
            <a:r>
              <a:rPr lang="ja-JP" altLang="en-US" sz="1800" dirty="0" smtClean="0"/>
              <a:t>被験者</a:t>
            </a:r>
            <a:r>
              <a:rPr lang="ja-JP" altLang="en-US" sz="1800" dirty="0"/>
              <a:t>負担軽減費</a:t>
            </a:r>
          </a:p>
          <a:p>
            <a:endParaRPr kumimoji="1" lang="ja-JP" altLang="en-US" sz="1800" dirty="0"/>
          </a:p>
        </p:txBody>
      </p:sp>
      <p:sp>
        <p:nvSpPr>
          <p:cNvPr id="4" name="左大かっこ 3"/>
          <p:cNvSpPr/>
          <p:nvPr/>
        </p:nvSpPr>
        <p:spPr>
          <a:xfrm>
            <a:off x="4441371" y="2582334"/>
            <a:ext cx="153489" cy="3491895"/>
          </a:xfrm>
          <a:prstGeom prst="lef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n w="0"/>
              <a:solidFill>
                <a:schemeClr val="accent1"/>
              </a:solidFill>
              <a:effectLst>
                <a:outerShdw blurRad="38100" dist="25400" dir="5400000" algn="ctr" rotWithShape="0">
                  <a:srgbClr val="6E747A">
                    <a:alpha val="43000"/>
                  </a:srgbClr>
                </a:outerShdw>
              </a:effectLst>
            </a:endParaRPr>
          </a:p>
        </p:txBody>
      </p:sp>
      <p:sp>
        <p:nvSpPr>
          <p:cNvPr id="5" name="右矢印 4"/>
          <p:cNvSpPr/>
          <p:nvPr/>
        </p:nvSpPr>
        <p:spPr>
          <a:xfrm rot="20062572">
            <a:off x="3281572" y="4920343"/>
            <a:ext cx="1099457" cy="17417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日付プレースホルダー 1"/>
          <p:cNvSpPr>
            <a:spLocks noGrp="1"/>
          </p:cNvSpPr>
          <p:nvPr>
            <p:ph type="dt" sz="half" idx="10"/>
          </p:nvPr>
        </p:nvSpPr>
        <p:spPr/>
        <p:txBody>
          <a:bodyPr/>
          <a:lstStyle/>
          <a:p>
            <a:r>
              <a:rPr kumimoji="1" lang="en-US" altLang="ja-JP" smtClean="0"/>
              <a:t>17/03/17</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52</a:t>
            </a:fld>
            <a:endParaRPr kumimoji="1" lang="ja-JP" altLang="en-US"/>
          </a:p>
        </p:txBody>
      </p:sp>
    </p:spTree>
    <p:extLst>
      <p:ext uri="{BB962C8B-B14F-4D97-AF65-F5344CB8AC3E}">
        <p14:creationId xmlns:p14="http://schemas.microsoft.com/office/powerpoint/2010/main" val="222863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12.</a:t>
            </a:r>
            <a:r>
              <a:rPr lang="ja-JP" altLang="en-US" dirty="0" smtClean="0"/>
              <a:t>詳細</a:t>
            </a:r>
            <a:r>
              <a:rPr lang="ja-JP" altLang="en-US" dirty="0"/>
              <a:t>見積：</a:t>
            </a:r>
            <a:r>
              <a:rPr lang="ja-JP" altLang="en-US" dirty="0" smtClean="0"/>
              <a:t>臨床研究の適正価格</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ja-JP" altLang="en-US" dirty="0" smtClean="0"/>
              <a:t>臨床研究の費用を大きく変動させる要因</a:t>
            </a:r>
            <a:endParaRPr kumimoji="1" lang="en-US" altLang="ja-JP" dirty="0" smtClean="0"/>
          </a:p>
          <a:p>
            <a:pPr lvl="1">
              <a:buFont typeface="Wingdings" panose="05000000000000000000" pitchFamily="2" charset="2"/>
              <a:buChar char="l"/>
            </a:pPr>
            <a:r>
              <a:rPr lang="ja-JP" altLang="en-US" dirty="0" smtClean="0"/>
              <a:t>試験デザイン（二重盲検、単盲検、登録手順）</a:t>
            </a:r>
            <a:endParaRPr lang="en-US" altLang="ja-JP" dirty="0" smtClean="0"/>
          </a:p>
          <a:p>
            <a:pPr lvl="1">
              <a:buFont typeface="Wingdings" panose="05000000000000000000" pitchFamily="2" charset="2"/>
              <a:buChar char="l"/>
            </a:pPr>
            <a:r>
              <a:rPr kumimoji="1" lang="ja-JP" altLang="en-US" dirty="0" smtClean="0"/>
              <a:t>検査項目（検査項目を１つ増やせば</a:t>
            </a:r>
            <a:r>
              <a:rPr lang="ja-JP" altLang="en-US" dirty="0" smtClean="0"/>
              <a:t>大幅に</a:t>
            </a:r>
            <a:r>
              <a:rPr kumimoji="1" lang="ja-JP" altLang="en-US" dirty="0" smtClean="0"/>
              <a:t>変動する場合もある）</a:t>
            </a:r>
            <a:endParaRPr kumimoji="1" lang="en-US" altLang="ja-JP" dirty="0" smtClean="0"/>
          </a:p>
          <a:p>
            <a:pPr lvl="1">
              <a:buFont typeface="Wingdings" panose="05000000000000000000" pitchFamily="2" charset="2"/>
              <a:buChar char="l"/>
            </a:pPr>
            <a:r>
              <a:rPr lang="en-US" altLang="ja-JP" dirty="0" smtClean="0"/>
              <a:t>CRF</a:t>
            </a:r>
            <a:r>
              <a:rPr lang="ja-JP" altLang="en-US" dirty="0" smtClean="0"/>
              <a:t>（</a:t>
            </a:r>
            <a:r>
              <a:rPr lang="en-US" altLang="ja-JP" dirty="0" smtClean="0"/>
              <a:t>EDC or </a:t>
            </a:r>
            <a:r>
              <a:rPr lang="ja-JP" altLang="en-US" dirty="0" smtClean="0"/>
              <a:t>紙</a:t>
            </a:r>
            <a:r>
              <a:rPr lang="en-US" altLang="ja-JP" dirty="0" smtClean="0"/>
              <a:t>CRF</a:t>
            </a:r>
            <a:r>
              <a:rPr lang="ja-JP" altLang="en-US" dirty="0" smtClean="0"/>
              <a:t>）　</a:t>
            </a:r>
            <a:r>
              <a:rPr lang="en-US" altLang="ja-JP" dirty="0" smtClean="0"/>
              <a:t>EDC</a:t>
            </a:r>
            <a:r>
              <a:rPr lang="ja-JP" altLang="en-US" dirty="0" smtClean="0"/>
              <a:t>も高価な市販システムから自作の</a:t>
            </a:r>
            <a:r>
              <a:rPr lang="en-US" altLang="ja-JP" dirty="0" smtClean="0"/>
              <a:t>EXCEL</a:t>
            </a:r>
            <a:r>
              <a:rPr lang="ja-JP" altLang="en-US" dirty="0" smtClean="0"/>
              <a:t>まで</a:t>
            </a:r>
            <a:endParaRPr kumimoji="1" lang="en-US" altLang="ja-JP" dirty="0" smtClean="0"/>
          </a:p>
          <a:p>
            <a:pPr lvl="1">
              <a:buFont typeface="Wingdings" panose="05000000000000000000" pitchFamily="2" charset="2"/>
              <a:buChar char="l"/>
            </a:pPr>
            <a:r>
              <a:rPr lang="ja-JP" altLang="en-US" dirty="0" smtClean="0"/>
              <a:t>モニタリング</a:t>
            </a:r>
            <a:endParaRPr lang="en-US" altLang="ja-JP" dirty="0" smtClean="0"/>
          </a:p>
          <a:p>
            <a:pPr lvl="2">
              <a:buFont typeface="Wingdings" panose="05000000000000000000" pitchFamily="2" charset="2"/>
              <a:buChar char="l"/>
            </a:pPr>
            <a:r>
              <a:rPr kumimoji="1" lang="ja-JP" altLang="en-US" dirty="0" smtClean="0"/>
              <a:t>内部 </a:t>
            </a:r>
            <a:r>
              <a:rPr kumimoji="1" lang="en-US" altLang="ja-JP" dirty="0" smtClean="0"/>
              <a:t>or CRO</a:t>
            </a:r>
            <a:r>
              <a:rPr kumimoji="1" lang="ja-JP" altLang="en-US" dirty="0" smtClean="0"/>
              <a:t>　（</a:t>
            </a:r>
            <a:r>
              <a:rPr kumimoji="1" lang="en-US" altLang="ja-JP" dirty="0" smtClean="0"/>
              <a:t>CRO</a:t>
            </a:r>
            <a:r>
              <a:rPr kumimoji="1" lang="ja-JP" altLang="en-US" dirty="0" smtClean="0"/>
              <a:t>に委託すれば莫大な費用がかかる）</a:t>
            </a:r>
            <a:endParaRPr kumimoji="1" lang="en-US" altLang="ja-JP" dirty="0" smtClean="0"/>
          </a:p>
          <a:p>
            <a:pPr lvl="2">
              <a:buFont typeface="Wingdings" panose="05000000000000000000" pitchFamily="2" charset="2"/>
              <a:buChar char="l"/>
            </a:pPr>
            <a:r>
              <a:rPr kumimoji="1" lang="ja-JP" altLang="en-US" dirty="0" smtClean="0"/>
              <a:t>方法（中央モニタリング、</a:t>
            </a:r>
            <a:r>
              <a:rPr kumimoji="1" lang="en-US" altLang="ja-JP" dirty="0" smtClean="0"/>
              <a:t>On Site Monitoring</a:t>
            </a:r>
            <a:r>
              <a:rPr kumimoji="1" lang="ja-JP" altLang="en-US" dirty="0" smtClean="0"/>
              <a:t>）訪問回数</a:t>
            </a:r>
            <a:endParaRPr kumimoji="1" lang="en-US" altLang="ja-JP" dirty="0" smtClean="0"/>
          </a:p>
          <a:p>
            <a:pPr lvl="2">
              <a:buFont typeface="Wingdings" panose="05000000000000000000" pitchFamily="2" charset="2"/>
              <a:buChar char="l"/>
            </a:pPr>
            <a:endParaRPr lang="en-US" altLang="ja-JP" dirty="0"/>
          </a:p>
          <a:p>
            <a:pPr lvl="1">
              <a:buFont typeface="Wingdings" panose="05000000000000000000" pitchFamily="2" charset="2"/>
              <a:buChar char="l"/>
            </a:pPr>
            <a:r>
              <a:rPr kumimoji="1" lang="en-US" altLang="ja-JP" dirty="0" smtClean="0"/>
              <a:t>CRC</a:t>
            </a:r>
          </a:p>
          <a:p>
            <a:pPr lvl="2">
              <a:buFont typeface="Wingdings" panose="05000000000000000000" pitchFamily="2" charset="2"/>
              <a:buChar char="l"/>
            </a:pPr>
            <a:r>
              <a:rPr lang="ja-JP" altLang="en-US" dirty="0" smtClean="0"/>
              <a:t>試験デザインが複雑で、検査項目が多ければ設置</a:t>
            </a:r>
            <a:r>
              <a:rPr lang="ja-JP" altLang="en-US" dirty="0"/>
              <a:t>しない</a:t>
            </a:r>
            <a:r>
              <a:rPr lang="ja-JP" altLang="en-US" dirty="0" smtClean="0"/>
              <a:t>と信頼性確保出来ない。</a:t>
            </a:r>
            <a:endParaRPr lang="en-US" altLang="ja-JP" dirty="0" smtClean="0"/>
          </a:p>
          <a:p>
            <a:pPr lvl="2">
              <a:buFont typeface="Wingdings" panose="05000000000000000000" pitchFamily="2" charset="2"/>
              <a:buChar char="l"/>
            </a:pPr>
            <a:r>
              <a:rPr kumimoji="1" lang="ja-JP" altLang="en-US" dirty="0" smtClean="0"/>
              <a:t>文書管理についても配慮が必要</a:t>
            </a:r>
            <a:endParaRPr kumimoji="1" lang="en-US" altLang="ja-JP" dirty="0" smtClean="0"/>
          </a:p>
          <a:p>
            <a:pPr lvl="2">
              <a:buFont typeface="Wingdings" panose="05000000000000000000" pitchFamily="2" charset="2"/>
              <a:buChar char="l"/>
            </a:pPr>
            <a:r>
              <a:rPr lang="ja-JP" altLang="en-US" dirty="0" smtClean="0"/>
              <a:t>同意説明の補助、</a:t>
            </a:r>
            <a:r>
              <a:rPr lang="en-US" altLang="ja-JP" dirty="0" smtClean="0"/>
              <a:t>EDC</a:t>
            </a:r>
            <a:r>
              <a:rPr lang="ja-JP" altLang="en-US" dirty="0" smtClean="0"/>
              <a:t>入力のみで費用は大きく変動する</a:t>
            </a:r>
            <a:endParaRPr kumimoji="1" lang="en-US" altLang="ja-JP" dirty="0" smtClean="0"/>
          </a:p>
          <a:p>
            <a:pPr lvl="2">
              <a:buFont typeface="Wingdings" panose="05000000000000000000" pitchFamily="2" charset="2"/>
              <a:buChar char="l"/>
            </a:pP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53</a:t>
            </a:fld>
            <a:endParaRPr kumimoji="1" lang="ja-JP" altLang="en-US"/>
          </a:p>
        </p:txBody>
      </p:sp>
    </p:spTree>
    <p:extLst>
      <p:ext uri="{BB962C8B-B14F-4D97-AF65-F5344CB8AC3E}">
        <p14:creationId xmlns:p14="http://schemas.microsoft.com/office/powerpoint/2010/main" val="239345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12.</a:t>
            </a:r>
            <a:r>
              <a:rPr lang="ja-JP" altLang="en-US" dirty="0" smtClean="0"/>
              <a:t>詳細</a:t>
            </a:r>
            <a:r>
              <a:rPr lang="ja-JP" altLang="en-US" dirty="0"/>
              <a:t>見積：</a:t>
            </a:r>
            <a:r>
              <a:rPr lang="ja-JP" altLang="en-US" dirty="0" smtClean="0"/>
              <a:t>適正な方法・費用の検討</a:t>
            </a:r>
            <a:endParaRPr kumimoji="1" lang="ja-JP" altLang="en-US" dirty="0"/>
          </a:p>
        </p:txBody>
      </p:sp>
      <p:sp>
        <p:nvSpPr>
          <p:cNvPr id="3" name="コンテンツ プレースホルダー 2"/>
          <p:cNvSpPr>
            <a:spLocks noGrp="1"/>
          </p:cNvSpPr>
          <p:nvPr>
            <p:ph idx="1"/>
          </p:nvPr>
        </p:nvSpPr>
        <p:spPr>
          <a:xfrm>
            <a:off x="457200" y="1489931"/>
            <a:ext cx="8229600" cy="4525963"/>
          </a:xfrm>
        </p:spPr>
        <p:txBody>
          <a:bodyPr>
            <a:noAutofit/>
          </a:bodyPr>
          <a:lstStyle/>
          <a:p>
            <a:pPr marL="114300" indent="0">
              <a:buNone/>
            </a:pPr>
            <a:r>
              <a:rPr kumimoji="1" lang="ja-JP" altLang="en-US" sz="2400" dirty="0" smtClean="0"/>
              <a:t>詳細見積による費用の検討の結果、実施計画の見直しが必要な場合がある。以下は観点の例。</a:t>
            </a:r>
            <a:endParaRPr kumimoji="1" lang="en-US" altLang="ja-JP" sz="2400" dirty="0" smtClean="0"/>
          </a:p>
          <a:p>
            <a:r>
              <a:rPr kumimoji="1" lang="ja-JP" altLang="en-US" sz="2200" dirty="0" smtClean="0"/>
              <a:t>目的の明確化</a:t>
            </a:r>
            <a:endParaRPr kumimoji="1" lang="en-US" altLang="ja-JP" sz="2200" dirty="0" smtClean="0"/>
          </a:p>
          <a:p>
            <a:pPr lvl="1"/>
            <a:r>
              <a:rPr kumimoji="1" lang="ja-JP" altLang="en-US" sz="2200" dirty="0" smtClean="0"/>
              <a:t>試験デザインの簡素化（動的割付、複数回登録）</a:t>
            </a:r>
            <a:endParaRPr kumimoji="1" lang="en-US" altLang="ja-JP" sz="2200" dirty="0" smtClean="0"/>
          </a:p>
          <a:p>
            <a:pPr lvl="1"/>
            <a:r>
              <a:rPr lang="ja-JP" altLang="en-US" sz="2200" dirty="0" smtClean="0"/>
              <a:t>検査観察項目の見直し（本当に評価が必要な項目か？）</a:t>
            </a:r>
            <a:endParaRPr lang="en-US" altLang="ja-JP" sz="2200" dirty="0" smtClean="0"/>
          </a:p>
          <a:p>
            <a:pPr lvl="1"/>
            <a:r>
              <a:rPr kumimoji="1" lang="ja-JP" altLang="en-US" sz="2200" dirty="0" smtClean="0"/>
              <a:t>評価の明確化（誰が実施しても同じ評価）</a:t>
            </a:r>
            <a:endParaRPr lang="en-US" altLang="ja-JP" sz="2200" dirty="0"/>
          </a:p>
          <a:p>
            <a:r>
              <a:rPr lang="ja-JP" altLang="en-US" sz="2200" dirty="0" smtClean="0"/>
              <a:t>実施体制の見直し</a:t>
            </a:r>
            <a:endParaRPr lang="en-US" altLang="ja-JP" sz="2200" dirty="0" smtClean="0"/>
          </a:p>
          <a:p>
            <a:r>
              <a:rPr lang="ja-JP" altLang="en-US" sz="2200" dirty="0" smtClean="0"/>
              <a:t>システムの導入（</a:t>
            </a:r>
            <a:r>
              <a:rPr lang="en-US" altLang="ja-JP" sz="2200" dirty="0" smtClean="0"/>
              <a:t>web</a:t>
            </a:r>
            <a:r>
              <a:rPr lang="ja-JP" altLang="en-US" sz="2200" dirty="0" smtClean="0"/>
              <a:t>システム）</a:t>
            </a:r>
            <a:endParaRPr lang="en-US" altLang="ja-JP" sz="2200" dirty="0" smtClean="0"/>
          </a:p>
          <a:p>
            <a:r>
              <a:rPr lang="ja-JP" altLang="en-US" sz="2200" dirty="0" smtClean="0"/>
              <a:t>実施施設の選定（やる気のある＆実施可能性の高い施設の選択）</a:t>
            </a:r>
            <a:endParaRPr lang="en-US" altLang="ja-JP" sz="2200" dirty="0"/>
          </a:p>
          <a:p>
            <a:r>
              <a:rPr lang="ja-JP" altLang="en-US" sz="2200" dirty="0" smtClean="0"/>
              <a:t>モニタリング方法の検討：目指す品質により経費が大幅に変動する</a:t>
            </a:r>
            <a:endParaRPr kumimoji="1" lang="en-US" altLang="ja-JP" sz="2200" dirty="0" smtClean="0"/>
          </a:p>
          <a:p>
            <a:pPr lvl="1"/>
            <a:endParaRPr kumimoji="1" lang="en-US" altLang="ja-JP" sz="2400" dirty="0" smtClean="0"/>
          </a:p>
          <a:p>
            <a:pPr lvl="1"/>
            <a:endParaRPr kumimoji="1" lang="ja-JP" altLang="en-US" sz="2400" dirty="0"/>
          </a:p>
        </p:txBody>
      </p:sp>
      <p:sp>
        <p:nvSpPr>
          <p:cNvPr id="4" name="スライド番号プレースホルダー 3"/>
          <p:cNvSpPr>
            <a:spLocks noGrp="1"/>
          </p:cNvSpPr>
          <p:nvPr>
            <p:ph type="sldNum" sz="quarter" idx="12"/>
          </p:nvPr>
        </p:nvSpPr>
        <p:spPr/>
        <p:txBody>
          <a:bodyPr/>
          <a:lstStyle/>
          <a:p>
            <a:fld id="{637DB7C9-7988-4DCA-8D6E-028E3002727C}" type="slidenum">
              <a:rPr kumimoji="1" lang="ja-JP" altLang="en-US" smtClean="0"/>
              <a:t>54</a:t>
            </a:fld>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17/03/17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Tree>
    <p:extLst>
      <p:ext uri="{BB962C8B-B14F-4D97-AF65-F5344CB8AC3E}">
        <p14:creationId xmlns:p14="http://schemas.microsoft.com/office/powerpoint/2010/main" val="271904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5588430" y="3093808"/>
            <a:ext cx="2278100" cy="1446885"/>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44305" y="3077031"/>
            <a:ext cx="3885647" cy="1446885"/>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altLang="ja-JP" dirty="0" smtClean="0"/>
              <a:t>12.</a:t>
            </a:r>
            <a:r>
              <a:rPr lang="ja-JP" altLang="en-US" dirty="0" smtClean="0"/>
              <a:t>詳細見積：見積予算の評価</a:t>
            </a:r>
            <a:endParaRPr kumimoji="1" lang="ja-JP" altLang="en-US" dirty="0"/>
          </a:p>
        </p:txBody>
      </p:sp>
      <p:sp>
        <p:nvSpPr>
          <p:cNvPr id="4" name="コンテンツ プレースホルダー 2"/>
          <p:cNvSpPr txBox="1">
            <a:spLocks/>
          </p:cNvSpPr>
          <p:nvPr/>
        </p:nvSpPr>
        <p:spPr>
          <a:xfrm>
            <a:off x="568882" y="3158398"/>
            <a:ext cx="3637316" cy="13117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000" dirty="0" smtClean="0"/>
              <a:t>品質メトリクス（測定項目）に基づいた成功基準を達成するために必要なアクティビティと成果物</a:t>
            </a:r>
            <a:endParaRPr lang="ja-JP" altLang="en-US" sz="2000" dirty="0"/>
          </a:p>
        </p:txBody>
      </p:sp>
      <p:sp>
        <p:nvSpPr>
          <p:cNvPr id="8" name="テキスト ボックス 7"/>
          <p:cNvSpPr txBox="1"/>
          <p:nvPr/>
        </p:nvSpPr>
        <p:spPr>
          <a:xfrm>
            <a:off x="2162627" y="6015387"/>
            <a:ext cx="6008914" cy="369332"/>
          </a:xfrm>
          <a:prstGeom prst="rect">
            <a:avLst/>
          </a:prstGeom>
          <a:noFill/>
        </p:spPr>
        <p:txBody>
          <a:bodyPr wrap="square" rtlCol="0">
            <a:spAutoFit/>
          </a:bodyPr>
          <a:lstStyle/>
          <a:p>
            <a:endParaRPr kumimoji="1" lang="ja-JP" altLang="en-US" dirty="0"/>
          </a:p>
        </p:txBody>
      </p:sp>
      <p:sp>
        <p:nvSpPr>
          <p:cNvPr id="10" name="コンテンツ プレースホルダー 2"/>
          <p:cNvSpPr txBox="1">
            <a:spLocks/>
          </p:cNvSpPr>
          <p:nvPr/>
        </p:nvSpPr>
        <p:spPr>
          <a:xfrm>
            <a:off x="477159" y="1589327"/>
            <a:ext cx="8229600" cy="133893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dirty="0" smtClean="0"/>
              <a:t>見積予算の評価（</a:t>
            </a:r>
            <a:r>
              <a:rPr lang="en-US" altLang="ja-JP" dirty="0" smtClean="0"/>
              <a:t>Check</a:t>
            </a:r>
            <a:r>
              <a:rPr lang="ja-JP" altLang="en-US" dirty="0"/>
              <a:t> </a:t>
            </a:r>
            <a:r>
              <a:rPr lang="en-US" altLang="ja-JP" dirty="0" smtClean="0"/>
              <a:t>Estimate</a:t>
            </a:r>
            <a:r>
              <a:rPr lang="ja-JP" altLang="en-US" dirty="0" smtClean="0"/>
              <a:t>）</a:t>
            </a:r>
            <a:endParaRPr lang="en-US" altLang="ja-JP" dirty="0" smtClean="0"/>
          </a:p>
          <a:p>
            <a:r>
              <a:rPr lang="ja-JP" altLang="en-US" dirty="0" smtClean="0"/>
              <a:t>計画した見積予算で、要求される研究の品質目標を達成できるかどうかを</a:t>
            </a:r>
            <a:r>
              <a:rPr lang="ja-JP" altLang="en-US" dirty="0"/>
              <a:t>検討</a:t>
            </a:r>
            <a:r>
              <a:rPr lang="ja-JP" altLang="en-US" dirty="0" smtClean="0"/>
              <a:t>する</a:t>
            </a:r>
            <a:endParaRPr lang="en-US" altLang="ja-JP" dirty="0" smtClean="0"/>
          </a:p>
        </p:txBody>
      </p:sp>
      <p:sp>
        <p:nvSpPr>
          <p:cNvPr id="13" name="正方形/長方形 12"/>
          <p:cNvSpPr/>
          <p:nvPr/>
        </p:nvSpPr>
        <p:spPr>
          <a:xfrm>
            <a:off x="438292" y="4751416"/>
            <a:ext cx="7428237" cy="1581214"/>
          </a:xfrm>
          <a:prstGeom prst="rec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8434" y="4850305"/>
            <a:ext cx="4289060" cy="1384995"/>
          </a:xfrm>
          <a:prstGeom prst="rect">
            <a:avLst/>
          </a:prstGeom>
          <a:noFill/>
        </p:spPr>
        <p:txBody>
          <a:bodyPr wrap="square" rtlCol="0">
            <a:spAutoFit/>
          </a:bodyPr>
          <a:lstStyle/>
          <a:p>
            <a:r>
              <a:rPr lang="ja-JP" altLang="en-US" sz="2800" dirty="0" smtClean="0"/>
              <a:t>品質目標と実情のギャップを把握し、品質目標の達成可能性を判断する</a:t>
            </a:r>
            <a:endParaRPr lang="en-US" altLang="ja-JP" sz="2800" dirty="0"/>
          </a:p>
        </p:txBody>
      </p:sp>
      <p:sp>
        <p:nvSpPr>
          <p:cNvPr id="15" name="テキスト ボックス 14"/>
          <p:cNvSpPr txBox="1"/>
          <p:nvPr/>
        </p:nvSpPr>
        <p:spPr>
          <a:xfrm>
            <a:off x="5595048" y="4857223"/>
            <a:ext cx="2217693" cy="1384995"/>
          </a:xfrm>
          <a:prstGeom prst="rect">
            <a:avLst/>
          </a:prstGeom>
          <a:noFill/>
        </p:spPr>
        <p:txBody>
          <a:bodyPr wrap="square" rtlCol="0">
            <a:spAutoFit/>
          </a:bodyPr>
          <a:lstStyle/>
          <a:p>
            <a:r>
              <a:rPr kumimoji="1" lang="ja-JP" altLang="en-US" sz="2800" dirty="0" smtClean="0"/>
              <a:t>必要に応じ</a:t>
            </a:r>
            <a:r>
              <a:rPr lang="ja-JP" altLang="en-US" sz="2800" dirty="0" smtClean="0"/>
              <a:t>見積予算を</a:t>
            </a:r>
            <a:r>
              <a:rPr kumimoji="1" lang="ja-JP" altLang="en-US" sz="2800" dirty="0" smtClean="0"/>
              <a:t>修正する</a:t>
            </a:r>
            <a:endParaRPr kumimoji="1" lang="ja-JP" altLang="en-US" sz="2800" dirty="0"/>
          </a:p>
        </p:txBody>
      </p:sp>
      <p:sp>
        <p:nvSpPr>
          <p:cNvPr id="16" name="右矢印 15"/>
          <p:cNvSpPr/>
          <p:nvPr/>
        </p:nvSpPr>
        <p:spPr>
          <a:xfrm>
            <a:off x="4620105" y="5312021"/>
            <a:ext cx="836908" cy="5830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左右矢印 6"/>
          <p:cNvSpPr/>
          <p:nvPr/>
        </p:nvSpPr>
        <p:spPr>
          <a:xfrm>
            <a:off x="4492391" y="3570515"/>
            <a:ext cx="914400" cy="58057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716350" y="3344948"/>
            <a:ext cx="2069498" cy="1015663"/>
          </a:xfrm>
          <a:prstGeom prst="rect">
            <a:avLst/>
          </a:prstGeom>
          <a:noFill/>
        </p:spPr>
        <p:txBody>
          <a:bodyPr wrap="square" rtlCol="0">
            <a:spAutoFit/>
          </a:bodyPr>
          <a:lstStyle/>
          <a:p>
            <a:r>
              <a:rPr lang="ja-JP" altLang="en-US" sz="2000" dirty="0" smtClean="0"/>
              <a:t>見積予算で実施できるアクティビティと成果</a:t>
            </a:r>
            <a:r>
              <a:rPr lang="ja-JP" altLang="en-US" sz="2000" dirty="0"/>
              <a:t>物</a:t>
            </a:r>
            <a:endParaRPr kumimoji="1" lang="ja-JP" altLang="en-US" sz="2000" dirty="0"/>
          </a:p>
        </p:txBody>
      </p:sp>
      <p:sp>
        <p:nvSpPr>
          <p:cNvPr id="12" name="テキスト ボックス 11"/>
          <p:cNvSpPr txBox="1"/>
          <p:nvPr/>
        </p:nvSpPr>
        <p:spPr>
          <a:xfrm>
            <a:off x="4446167" y="3160282"/>
            <a:ext cx="1175132" cy="369332"/>
          </a:xfrm>
          <a:prstGeom prst="rect">
            <a:avLst/>
          </a:prstGeom>
          <a:noFill/>
        </p:spPr>
        <p:txBody>
          <a:bodyPr wrap="square" rtlCol="0">
            <a:spAutoFit/>
          </a:bodyPr>
          <a:lstStyle/>
          <a:p>
            <a:r>
              <a:rPr kumimoji="1" lang="ja-JP" altLang="en-US" dirty="0" smtClean="0"/>
              <a:t>比較検討</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55</a:t>
            </a:fld>
            <a:endParaRPr kumimoji="1" lang="ja-JP" altLang="en-US"/>
          </a:p>
        </p:txBody>
      </p:sp>
    </p:spTree>
    <p:extLst>
      <p:ext uri="{BB962C8B-B14F-4D97-AF65-F5344CB8AC3E}">
        <p14:creationId xmlns:p14="http://schemas.microsoft.com/office/powerpoint/2010/main" val="26032223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まとめ</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56</a:t>
            </a:fld>
            <a:endParaRPr kumimoji="1" lang="ja-JP" altLang="en-US"/>
          </a:p>
        </p:txBody>
      </p:sp>
    </p:spTree>
    <p:extLst>
      <p:ext uri="{BB962C8B-B14F-4D97-AF65-F5344CB8AC3E}">
        <p14:creationId xmlns:p14="http://schemas.microsoft.com/office/powerpoint/2010/main" val="2247876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まとめ</a:t>
            </a:r>
            <a:endParaRPr kumimoji="1" lang="ja-JP" altLang="en-US" dirty="0"/>
          </a:p>
        </p:txBody>
      </p:sp>
      <p:sp>
        <p:nvSpPr>
          <p:cNvPr id="8" name="コンテンツ プレースホルダー 7"/>
          <p:cNvSpPr>
            <a:spLocks noGrp="1"/>
          </p:cNvSpPr>
          <p:nvPr>
            <p:ph idx="1"/>
          </p:nvPr>
        </p:nvSpPr>
        <p:spPr/>
        <p:txBody>
          <a:bodyPr>
            <a:normAutofit/>
          </a:bodyPr>
          <a:lstStyle/>
          <a:p>
            <a:r>
              <a:rPr lang="ja-JP" altLang="en-US" dirty="0" smtClean="0"/>
              <a:t>試験</a:t>
            </a:r>
            <a:r>
              <a:rPr lang="ja-JP" altLang="en-US" dirty="0"/>
              <a:t>計画の早い段階から実効性の高い試験計画を立て、試験管理を行うことは、求められる品質に即した臨床研究を実施する上で必要不可欠</a:t>
            </a:r>
            <a:r>
              <a:rPr lang="ja-JP" altLang="en-US" dirty="0" smtClean="0"/>
              <a:t>です。</a:t>
            </a:r>
            <a:endParaRPr lang="en-US" altLang="ja-JP" dirty="0"/>
          </a:p>
          <a:p>
            <a:endParaRPr lang="en-US" altLang="ja-JP" dirty="0"/>
          </a:p>
          <a:p>
            <a:r>
              <a:rPr lang="ja-JP" altLang="en-US" dirty="0" smtClean="0"/>
              <a:t>この教育ツールでは、臨床試験の計画段階に重点を置いてますが、実際に試験を実施する諸段階においても、被験者の安全性とデータの信頼性を確保する活動を行うことが大切です。 </a:t>
            </a:r>
            <a:endParaRPr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dirty="0"/>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57</a:t>
            </a:fld>
            <a:endParaRPr kumimoji="1" lang="ja-JP" altLang="en-US"/>
          </a:p>
        </p:txBody>
      </p:sp>
    </p:spTree>
    <p:extLst>
      <p:ext uri="{BB962C8B-B14F-4D97-AF65-F5344CB8AC3E}">
        <p14:creationId xmlns:p14="http://schemas.microsoft.com/office/powerpoint/2010/main" val="408599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コンテンツ プレースホルダー 6"/>
          <p:cNvGraphicFramePr>
            <a:graphicFrameLocks/>
          </p:cNvGraphicFramePr>
          <p:nvPr>
            <p:extLst>
              <p:ext uri="{D42A27DB-BD31-4B8C-83A1-F6EECF244321}">
                <p14:modId xmlns:p14="http://schemas.microsoft.com/office/powerpoint/2010/main" val="2130616741"/>
              </p:ext>
            </p:extLst>
          </p:nvPr>
        </p:nvGraphicFramePr>
        <p:xfrm>
          <a:off x="-263086" y="2310042"/>
          <a:ext cx="9962265" cy="4125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タイトル 1"/>
          <p:cNvSpPr>
            <a:spLocks noGrp="1"/>
          </p:cNvSpPr>
          <p:nvPr>
            <p:ph type="title"/>
          </p:nvPr>
        </p:nvSpPr>
        <p:spPr/>
        <p:txBody>
          <a:bodyPr/>
          <a:lstStyle/>
          <a:p>
            <a:r>
              <a:rPr lang="ja-JP" altLang="en-US" dirty="0"/>
              <a:t>さらに学びを深めたい方へ</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58</a:t>
            </a:fld>
            <a:endParaRPr kumimoji="1" lang="ja-JP" altLang="en-US"/>
          </a:p>
        </p:txBody>
      </p:sp>
      <p:sp>
        <p:nvSpPr>
          <p:cNvPr id="18" name="テキスト ボックス 17"/>
          <p:cNvSpPr txBox="1"/>
          <p:nvPr/>
        </p:nvSpPr>
        <p:spPr>
          <a:xfrm>
            <a:off x="1936898" y="4094828"/>
            <a:ext cx="3312368" cy="584776"/>
          </a:xfrm>
          <a:prstGeom prst="rect">
            <a:avLst/>
          </a:prstGeom>
          <a:noFill/>
        </p:spPr>
        <p:txBody>
          <a:bodyPr wrap="square" lIns="91280" tIns="45641" rIns="91280" bIns="456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ysClr val="windowText" lastClr="000000"/>
                </a:solidFill>
                <a:effectLst/>
                <a:uLnTx/>
                <a:uFillTx/>
              </a:rPr>
              <a:t>https://</a:t>
            </a:r>
            <a:r>
              <a:rPr kumimoji="0" lang="en-US" altLang="ja-JP" sz="1600" b="0" i="0" u="none" strike="noStrike" kern="0" cap="none" spc="0" normalizeH="0" baseline="0" noProof="0" dirty="0" err="1">
                <a:ln>
                  <a:noFill/>
                </a:ln>
                <a:solidFill>
                  <a:sysClr val="windowText" lastClr="000000"/>
                </a:solidFill>
                <a:effectLst/>
                <a:uLnTx/>
                <a:uFillTx/>
              </a:rPr>
              <a:t>www.icrweb.jp</a:t>
            </a:r>
            <a:r>
              <a:rPr kumimoji="0" lang="en-US" altLang="ja-JP" sz="1600" b="0" i="0" u="none" strike="noStrike" kern="0" cap="none" spc="0" normalizeH="0" baseline="0" noProof="0" dirty="0">
                <a:ln>
                  <a:noFill/>
                </a:ln>
                <a:solidFill>
                  <a:sysClr val="windowText" lastClr="000000"/>
                </a:solidFill>
                <a:effectLst/>
                <a:uLnTx/>
                <a:uFillTx/>
              </a:rPr>
              <a:t>/course/</a:t>
            </a:r>
            <a:r>
              <a:rPr kumimoji="0" lang="en-US" altLang="ja-JP" sz="1600" b="0" i="0" u="none" strike="noStrike" kern="0" cap="none" spc="0" normalizeH="0" baseline="0" noProof="0" dirty="0" err="1">
                <a:ln>
                  <a:noFill/>
                </a:ln>
                <a:solidFill>
                  <a:sysClr val="windowText" lastClr="000000"/>
                </a:solidFill>
                <a:effectLst/>
                <a:uLnTx/>
                <a:uFillTx/>
              </a:rPr>
              <a:t>view.php?id</a:t>
            </a:r>
            <a:r>
              <a:rPr kumimoji="0" lang="en-US" altLang="ja-JP" sz="1600" b="0" i="0" u="none" strike="noStrike" kern="0" cap="none" spc="0" normalizeH="0" baseline="0" noProof="0" dirty="0">
                <a:ln>
                  <a:noFill/>
                </a:ln>
                <a:solidFill>
                  <a:sysClr val="windowText" lastClr="000000"/>
                </a:solidFill>
                <a:effectLst/>
                <a:uLnTx/>
                <a:uFillTx/>
              </a:rPr>
              <a:t>=87</a:t>
            </a:r>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19" name="正方形/長方形 18"/>
          <p:cNvSpPr/>
          <p:nvPr/>
        </p:nvSpPr>
        <p:spPr>
          <a:xfrm>
            <a:off x="2038791" y="5986059"/>
            <a:ext cx="3176035" cy="369172"/>
          </a:xfrm>
          <a:prstGeom prst="rect">
            <a:avLst/>
          </a:prstGeom>
        </p:spPr>
        <p:txBody>
          <a:bodyPr wrap="none" lIns="91280" tIns="45641" rIns="91280" bIns="45641">
            <a:spAutoFit/>
          </a:bodyPr>
          <a:lstStyle/>
          <a:p>
            <a:pPr lvl="0" defTabSz="914400">
              <a:defRPr/>
            </a:pPr>
            <a:r>
              <a:rPr kumimoji="0" lang="en-US" altLang="ja-JP" kern="0" dirty="0">
                <a:solidFill>
                  <a:sysClr val="windowText" lastClr="000000"/>
                </a:solidFill>
              </a:rPr>
              <a:t>http://</a:t>
            </a:r>
            <a:r>
              <a:rPr kumimoji="0" lang="en-US" altLang="ja-JP" kern="0" dirty="0" err="1">
                <a:solidFill>
                  <a:sysClr val="windowText" lastClr="000000"/>
                </a:solidFill>
              </a:rPr>
              <a:t>www.clip.ac</a:t>
            </a:r>
            <a:r>
              <a:rPr kumimoji="0" lang="en-US" altLang="ja-JP" kern="0" dirty="0">
                <a:solidFill>
                  <a:sysClr val="windowText" lastClr="000000"/>
                </a:solidFill>
              </a:rPr>
              <a:t>/</a:t>
            </a:r>
            <a:r>
              <a:rPr kumimoji="0" lang="en-US" altLang="ja-JP" kern="0" dirty="0" err="1">
                <a:solidFill>
                  <a:sysClr val="windowText" lastClr="000000"/>
                </a:solidFill>
              </a:rPr>
              <a:t>clipex</a:t>
            </a:r>
            <a:r>
              <a:rPr kumimoji="0" lang="en-US" altLang="ja-JP" kern="0" dirty="0">
                <a:solidFill>
                  <a:sysClr val="windowText" lastClr="000000"/>
                </a:solidFill>
              </a:rPr>
              <a:t>/</a:t>
            </a:r>
            <a:endParaRPr kumimoji="0" lang="ja-JP" altLang="en-US" sz="1800" b="0" i="0" u="none" strike="noStrike" kern="0" cap="none" spc="0" normalizeH="0" baseline="0" noProof="0" dirty="0">
              <a:ln>
                <a:noFill/>
              </a:ln>
              <a:solidFill>
                <a:sysClr val="windowText" lastClr="000000"/>
              </a:solidFill>
              <a:effectLst/>
              <a:uLnTx/>
              <a:uFillTx/>
            </a:endParaRPr>
          </a:p>
        </p:txBody>
      </p:sp>
      <p:pic>
        <p:nvPicPr>
          <p:cNvPr id="20" name="図 19"/>
          <p:cNvPicPr>
            <a:picLocks noChangeAspect="1"/>
          </p:cNvPicPr>
          <p:nvPr/>
        </p:nvPicPr>
        <p:blipFill>
          <a:blip r:embed="rId7"/>
          <a:stretch>
            <a:fillRect/>
          </a:stretch>
        </p:blipFill>
        <p:spPr>
          <a:xfrm>
            <a:off x="3505302" y="2788838"/>
            <a:ext cx="896100" cy="1008112"/>
          </a:xfrm>
          <a:prstGeom prst="rect">
            <a:avLst/>
          </a:prstGeom>
        </p:spPr>
      </p:pic>
      <p:pic>
        <p:nvPicPr>
          <p:cNvPr id="21" name="図 20"/>
          <p:cNvPicPr>
            <a:picLocks noChangeAspect="1"/>
          </p:cNvPicPr>
          <p:nvPr/>
        </p:nvPicPr>
        <p:blipFill>
          <a:blip r:embed="rId8"/>
          <a:stretch>
            <a:fillRect/>
          </a:stretch>
        </p:blipFill>
        <p:spPr>
          <a:xfrm>
            <a:off x="7537028" y="2932339"/>
            <a:ext cx="1584176" cy="928655"/>
          </a:xfrm>
          <a:prstGeom prst="rect">
            <a:avLst/>
          </a:prstGeom>
        </p:spPr>
      </p:pic>
      <p:pic>
        <p:nvPicPr>
          <p:cNvPr id="22" name="図 21"/>
          <p:cNvPicPr>
            <a:picLocks noChangeAspect="1"/>
          </p:cNvPicPr>
          <p:nvPr/>
        </p:nvPicPr>
        <p:blipFill>
          <a:blip r:embed="rId9"/>
          <a:stretch>
            <a:fillRect/>
          </a:stretch>
        </p:blipFill>
        <p:spPr>
          <a:xfrm>
            <a:off x="7266023" y="5292152"/>
            <a:ext cx="2006599" cy="800100"/>
          </a:xfrm>
          <a:prstGeom prst="rect">
            <a:avLst/>
          </a:prstGeom>
        </p:spPr>
      </p:pic>
      <p:sp>
        <p:nvSpPr>
          <p:cNvPr id="23" name="テキスト ボックス 22"/>
          <p:cNvSpPr txBox="1"/>
          <p:nvPr/>
        </p:nvSpPr>
        <p:spPr>
          <a:xfrm>
            <a:off x="6744940" y="6084894"/>
            <a:ext cx="2376264" cy="415339"/>
          </a:xfrm>
          <a:prstGeom prst="rect">
            <a:avLst/>
          </a:prstGeom>
          <a:noFill/>
        </p:spPr>
        <p:txBody>
          <a:bodyPr wrap="square" lIns="91280" tIns="45641" rIns="91280" bIns="456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err="1">
                <a:ln>
                  <a:noFill/>
                </a:ln>
                <a:solidFill>
                  <a:sysClr val="windowText" lastClr="000000"/>
                </a:solidFill>
                <a:effectLst/>
                <a:uLnTx/>
                <a:uFillTx/>
              </a:rPr>
              <a:t>QbD</a:t>
            </a:r>
            <a:r>
              <a:rPr kumimoji="0" lang="en-US" altLang="ja-JP" sz="1800" b="0" i="0" u="none" strike="noStrike" kern="0" cap="none" spc="0" normalizeH="0" baseline="0" noProof="0" dirty="0">
                <a:ln>
                  <a:noFill/>
                </a:ln>
                <a:solidFill>
                  <a:sysClr val="windowText" lastClr="000000"/>
                </a:solidFill>
                <a:effectLst/>
                <a:uLnTx/>
                <a:uFillTx/>
              </a:rPr>
              <a:t> Toolkit</a:t>
            </a: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24" name="角丸四角形 23"/>
          <p:cNvSpPr/>
          <p:nvPr/>
        </p:nvSpPr>
        <p:spPr>
          <a:xfrm>
            <a:off x="696268" y="1193813"/>
            <a:ext cx="8208912" cy="86409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lIns="91280" tIns="45641" rIns="91280" bIns="456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sysClr val="windowText" lastClr="000000"/>
                </a:solidFill>
                <a:effectLst/>
                <a:uLnTx/>
                <a:uFillTx/>
                <a:latin typeface="Century Gothic"/>
                <a:ea typeface="メイリオ"/>
                <a:cs typeface="+mn-cs"/>
              </a:rPr>
              <a:t>本教育ツールは</a:t>
            </a:r>
            <a:r>
              <a:rPr kumimoji="0" lang="en-US" altLang="ja-JP" sz="1800" b="0" i="0" u="none" strike="noStrike" kern="0" cap="none" spc="0" normalizeH="0" baseline="0" noProof="0" dirty="0" smtClean="0">
                <a:ln>
                  <a:noFill/>
                </a:ln>
                <a:solidFill>
                  <a:sysClr val="windowText" lastClr="000000"/>
                </a:solidFill>
                <a:effectLst/>
                <a:uLnTx/>
                <a:uFillTx/>
                <a:latin typeface="Century Gothic"/>
                <a:ea typeface="メイリオ"/>
                <a:cs typeface="+mn-cs"/>
              </a:rPr>
              <a:t>Research Question</a:t>
            </a:r>
            <a:r>
              <a:rPr kumimoji="0" lang="ja-JP" altLang="en-US" sz="1800" b="0" i="0" u="none" strike="noStrike" kern="0" cap="none" spc="0" normalizeH="0" baseline="0" noProof="0" dirty="0" smtClean="0">
                <a:ln>
                  <a:noFill/>
                </a:ln>
                <a:solidFill>
                  <a:sysClr val="windowText" lastClr="000000"/>
                </a:solidFill>
                <a:effectLst/>
                <a:uLnTx/>
                <a:uFillTx/>
                <a:latin typeface="Century Gothic"/>
                <a:ea typeface="メイリオ"/>
                <a:cs typeface="+mn-cs"/>
              </a:rPr>
              <a:t>（</a:t>
            </a:r>
            <a:r>
              <a:rPr kumimoji="0" lang="en-US" altLang="ja-JP" sz="1800" b="0" i="0" u="none" strike="noStrike" kern="0" cap="none" spc="0" normalizeH="0" baseline="0" noProof="0" dirty="0" smtClean="0">
                <a:ln>
                  <a:noFill/>
                </a:ln>
                <a:solidFill>
                  <a:sysClr val="windowText" lastClr="000000"/>
                </a:solidFill>
                <a:effectLst/>
                <a:uLnTx/>
                <a:uFillTx/>
                <a:latin typeface="Century Gothic"/>
                <a:ea typeface="メイリオ"/>
                <a:cs typeface="+mn-cs"/>
              </a:rPr>
              <a:t>RQ</a:t>
            </a:r>
            <a:r>
              <a:rPr kumimoji="0" lang="ja-JP" altLang="en-US" sz="1800" b="0" i="0" u="none" strike="noStrike" kern="0" cap="none" spc="0" normalizeH="0" baseline="0" noProof="0" dirty="0" smtClean="0">
                <a:ln>
                  <a:noFill/>
                </a:ln>
                <a:solidFill>
                  <a:sysClr val="windowText" lastClr="000000"/>
                </a:solidFill>
                <a:effectLst/>
                <a:uLnTx/>
                <a:uFillTx/>
                <a:latin typeface="Century Gothic"/>
                <a:ea typeface="メイリオ"/>
                <a:cs typeface="+mn-cs"/>
              </a:rPr>
              <a:t>）の構造化とシノプシス作成、</a:t>
            </a:r>
            <a:r>
              <a:rPr kumimoji="0" lang="en-US" altLang="ja-JP" sz="1800" b="0" i="0" u="none" strike="noStrike" kern="0" cap="none" spc="0" normalizeH="0" baseline="0" noProof="0" dirty="0" smtClean="0">
                <a:ln>
                  <a:noFill/>
                </a:ln>
                <a:solidFill>
                  <a:sysClr val="windowText" lastClr="000000"/>
                </a:solidFill>
                <a:effectLst/>
                <a:uLnTx/>
                <a:uFillTx/>
                <a:latin typeface="Century Gothic"/>
                <a:ea typeface="メイリオ"/>
                <a:cs typeface="+mn-cs"/>
              </a:rPr>
              <a:t>Quality by Design</a:t>
            </a:r>
            <a:r>
              <a:rPr kumimoji="0" lang="ja-JP" altLang="en-US" sz="1800" b="0" i="0" u="none" strike="noStrike" kern="0" cap="none" spc="0" normalizeH="0" baseline="0" noProof="0" dirty="0" smtClean="0">
                <a:ln>
                  <a:noFill/>
                </a:ln>
                <a:solidFill>
                  <a:sysClr val="windowText" lastClr="000000"/>
                </a:solidFill>
                <a:effectLst/>
                <a:uLnTx/>
                <a:uFillTx/>
                <a:latin typeface="Century Gothic"/>
                <a:ea typeface="メイリオ"/>
                <a:cs typeface="+mn-cs"/>
              </a:rPr>
              <a:t>（</a:t>
            </a:r>
            <a:r>
              <a:rPr kumimoji="0" lang="en-US" altLang="ja-JP" sz="1800" b="0" i="0" u="none" strike="noStrike" kern="0" cap="none" spc="0" normalizeH="0" baseline="0" noProof="0" dirty="0" err="1" smtClean="0">
                <a:ln>
                  <a:noFill/>
                </a:ln>
                <a:solidFill>
                  <a:sysClr val="windowText" lastClr="000000"/>
                </a:solidFill>
                <a:effectLst/>
                <a:uLnTx/>
                <a:uFillTx/>
                <a:latin typeface="Century Gothic"/>
                <a:ea typeface="メイリオ"/>
                <a:cs typeface="+mn-cs"/>
              </a:rPr>
              <a:t>QbD</a:t>
            </a:r>
            <a:r>
              <a:rPr kumimoji="0" lang="ja-JP" altLang="en-US" sz="1800" b="0" i="0" u="none" strike="noStrike" kern="0" cap="none" spc="0" normalizeH="0" baseline="0" noProof="0" dirty="0" smtClean="0">
                <a:ln>
                  <a:noFill/>
                </a:ln>
                <a:solidFill>
                  <a:sysClr val="windowText" lastClr="000000"/>
                </a:solidFill>
                <a:effectLst/>
                <a:uLnTx/>
                <a:uFillTx/>
                <a:latin typeface="Century Gothic"/>
                <a:ea typeface="メイリオ"/>
                <a:cs typeface="+mn-cs"/>
              </a:rPr>
              <a:t>）アプローチの入門編である</a:t>
            </a:r>
            <a:endParaRPr kumimoji="1" lang="ja-JP" altLang="en-US" sz="1800" b="0" i="0" u="none" strike="noStrike" kern="0" cap="none" spc="0" normalizeH="0" baseline="0" noProof="0" dirty="0">
              <a:ln>
                <a:noFill/>
              </a:ln>
              <a:solidFill>
                <a:sysClr val="windowText" lastClr="000000"/>
              </a:solidFill>
              <a:effectLst/>
              <a:uLnTx/>
              <a:uFillTx/>
              <a:latin typeface="Century Gothic"/>
              <a:ea typeface="メイリオ"/>
              <a:cs typeface="+mn-cs"/>
            </a:endParaRPr>
          </a:p>
        </p:txBody>
      </p:sp>
      <p:sp>
        <p:nvSpPr>
          <p:cNvPr id="25" name="下矢印 24"/>
          <p:cNvSpPr/>
          <p:nvPr/>
        </p:nvSpPr>
        <p:spPr>
          <a:xfrm>
            <a:off x="336228" y="2201935"/>
            <a:ext cx="1152128" cy="288033"/>
          </a:xfrm>
          <a:prstGeom prst="downArrow">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280" tIns="45641" rIns="91280" bIns="456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entury Gothic"/>
              <a:ea typeface="メイリオ"/>
              <a:cs typeface="+mn-cs"/>
            </a:endParaRPr>
          </a:p>
        </p:txBody>
      </p:sp>
      <p:sp>
        <p:nvSpPr>
          <p:cNvPr id="26" name="下矢印 25"/>
          <p:cNvSpPr/>
          <p:nvPr/>
        </p:nvSpPr>
        <p:spPr>
          <a:xfrm>
            <a:off x="5592812" y="2201935"/>
            <a:ext cx="1152128" cy="288033"/>
          </a:xfrm>
          <a:prstGeom prst="downArrow">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lIns="91280" tIns="45641" rIns="91280" bIns="456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entury Gothic"/>
              <a:ea typeface="メイリオ"/>
              <a:cs typeface="+mn-cs"/>
            </a:endParaRPr>
          </a:p>
        </p:txBody>
      </p:sp>
      <p:sp>
        <p:nvSpPr>
          <p:cNvPr id="27" name="テキスト ボックス 26"/>
          <p:cNvSpPr txBox="1"/>
          <p:nvPr/>
        </p:nvSpPr>
        <p:spPr>
          <a:xfrm>
            <a:off x="1776391" y="2268467"/>
            <a:ext cx="4104456" cy="415339"/>
          </a:xfrm>
          <a:prstGeom prst="rect">
            <a:avLst/>
          </a:prstGeom>
          <a:noFill/>
        </p:spPr>
        <p:txBody>
          <a:bodyPr wrap="square" lIns="91280" tIns="45641" rIns="91280" bIns="456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ysClr val="windowText" lastClr="000000"/>
                </a:solidFill>
                <a:effectLst/>
                <a:uLnTx/>
                <a:uFillTx/>
              </a:rPr>
              <a:t>更に理解を深めたい時はこちら</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8" name="テキスト ボックス 27"/>
          <p:cNvSpPr txBox="1"/>
          <p:nvPr/>
        </p:nvSpPr>
        <p:spPr>
          <a:xfrm>
            <a:off x="1846556" y="6442661"/>
            <a:ext cx="3746256" cy="369172"/>
          </a:xfrm>
          <a:prstGeom prst="rect">
            <a:avLst/>
          </a:prstGeom>
          <a:solidFill>
            <a:schemeClr val="bg1"/>
          </a:solidFill>
        </p:spPr>
        <p:txBody>
          <a:bodyPr wrap="square" lIns="91280" tIns="45641" rIns="91280" bIns="456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ysClr val="windowText" lastClr="000000"/>
                </a:solidFill>
                <a:effectLst/>
                <a:uLnTx/>
                <a:uFillTx/>
              </a:rPr>
              <a:t>上記は例。その他参照のこと</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30" name="正方形/長方形 29"/>
          <p:cNvSpPr/>
          <p:nvPr/>
        </p:nvSpPr>
        <p:spPr>
          <a:xfrm>
            <a:off x="6319490" y="4181496"/>
            <a:ext cx="3888432" cy="923330"/>
          </a:xfrm>
          <a:prstGeom prst="rect">
            <a:avLst/>
          </a:prstGeom>
        </p:spPr>
        <p:txBody>
          <a:bodyPr wrap="square" lIns="91280" tIns="45641" rIns="91280" bIns="45641">
            <a:spAutoFit/>
          </a:bodyPr>
          <a:lstStyle/>
          <a:p>
            <a:r>
              <a:rPr lang="en-US" altLang="ja-JP" sz="1800" dirty="0"/>
              <a:t>POSITION PAPER:</a:t>
            </a:r>
          </a:p>
          <a:p>
            <a:r>
              <a:rPr lang="en-US" altLang="ja-JP" sz="1800" dirty="0"/>
              <a:t>RISK-BASED MONITORING METHODOLOGY</a:t>
            </a:r>
            <a:endParaRPr lang="ja-JP" altLang="en-US" sz="1800" dirty="0"/>
          </a:p>
        </p:txBody>
      </p:sp>
      <p:pic>
        <p:nvPicPr>
          <p:cNvPr id="3" name="図 2"/>
          <p:cNvPicPr>
            <a:picLocks noChangeAspect="1"/>
          </p:cNvPicPr>
          <p:nvPr/>
        </p:nvPicPr>
        <p:blipFill>
          <a:blip r:embed="rId10"/>
          <a:stretch>
            <a:fillRect/>
          </a:stretch>
        </p:blipFill>
        <p:spPr>
          <a:xfrm>
            <a:off x="457201" y="5585404"/>
            <a:ext cx="2133600" cy="336884"/>
          </a:xfrm>
          <a:prstGeom prst="rect">
            <a:avLst/>
          </a:prstGeom>
        </p:spPr>
      </p:pic>
    </p:spTree>
    <p:extLst>
      <p:ext uri="{BB962C8B-B14F-4D97-AF65-F5344CB8AC3E}">
        <p14:creationId xmlns:p14="http://schemas.microsoft.com/office/powerpoint/2010/main" val="1197774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346"/>
            <a:ext cx="8229600" cy="1143000"/>
          </a:xfrm>
        </p:spPr>
        <p:txBody>
          <a:bodyPr/>
          <a:lstStyle/>
          <a:p>
            <a:r>
              <a:rPr kumimoji="1" lang="ja-JP" altLang="en-US" dirty="0" smtClean="0"/>
              <a:t>本ツール作成メンバー</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17/03/17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8A974761-06A9-8F4D-9620-3B53A640FCC1}" type="slidenum">
              <a:rPr kumimoji="1" lang="ja-JP" altLang="en-US" smtClean="0"/>
              <a:t>59</a:t>
            </a:fld>
            <a:endParaRPr kumimoji="1" lang="ja-JP" altLang="en-US"/>
          </a:p>
        </p:txBody>
      </p:sp>
      <p:graphicFrame>
        <p:nvGraphicFramePr>
          <p:cNvPr id="6" name="コンテンツ プレースホルダー 7"/>
          <p:cNvGraphicFramePr>
            <a:graphicFrameLocks/>
          </p:cNvGraphicFramePr>
          <p:nvPr>
            <p:extLst>
              <p:ext uri="{D42A27DB-BD31-4B8C-83A1-F6EECF244321}">
                <p14:modId xmlns:p14="http://schemas.microsoft.com/office/powerpoint/2010/main" val="595768708"/>
              </p:ext>
            </p:extLst>
          </p:nvPr>
        </p:nvGraphicFramePr>
        <p:xfrm>
          <a:off x="219364" y="977993"/>
          <a:ext cx="8794750" cy="5542878"/>
        </p:xfrm>
        <a:graphic>
          <a:graphicData uri="http://schemas.openxmlformats.org/drawingml/2006/table">
            <a:tbl>
              <a:tblPr/>
              <a:tblGrid>
                <a:gridCol w="2574636"/>
                <a:gridCol w="4512780"/>
                <a:gridCol w="1707334"/>
              </a:tblGrid>
              <a:tr h="835660">
                <a:tc>
                  <a:txBody>
                    <a:bodyPr/>
                    <a:lstStyle/>
                    <a:p>
                      <a:pPr algn="l" fontAlgn="ctr"/>
                      <a:r>
                        <a:rPr lang="ja-JP" altLang="en-US" sz="1800" b="0" i="0" u="none" strike="noStrike" dirty="0">
                          <a:solidFill>
                            <a:srgbClr val="000000"/>
                          </a:solidFill>
                          <a:effectLst/>
                          <a:latin typeface="ＭＳ Ｐゴシック"/>
                        </a:rPr>
                        <a:t>大分大学</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医学部臨床薬理学講座　教授</a:t>
                      </a:r>
                      <a:br>
                        <a:rPr lang="ja-JP" altLang="en-US" sz="1800" b="0" i="0" u="none" strike="noStrike" dirty="0">
                          <a:solidFill>
                            <a:srgbClr val="000000"/>
                          </a:solidFill>
                          <a:effectLst/>
                          <a:latin typeface="ＭＳ Ｐゴシック"/>
                        </a:rPr>
                      </a:br>
                      <a:r>
                        <a:rPr lang="ja-JP" altLang="en-US" sz="1800" b="0" i="0" u="none" strike="noStrike" dirty="0">
                          <a:solidFill>
                            <a:srgbClr val="000000"/>
                          </a:solidFill>
                          <a:effectLst/>
                          <a:latin typeface="ＭＳ Ｐゴシック"/>
                        </a:rPr>
                        <a:t>附属病院　総合臨床研究センター長</a:t>
                      </a:r>
                      <a:r>
                        <a:rPr lang="en-US" altLang="ja-JP" sz="1800" b="0" i="0" u="none" strike="noStrike" dirty="0">
                          <a:solidFill>
                            <a:srgbClr val="000000"/>
                          </a:solidFill>
                          <a:effectLst/>
                          <a:latin typeface="ＭＳ Ｐゴシック"/>
                        </a:rPr>
                        <a:t>/</a:t>
                      </a:r>
                      <a:r>
                        <a:rPr lang="ja-JP" altLang="en-US" sz="1800" b="0" i="0" u="none" strike="noStrike" dirty="0">
                          <a:solidFill>
                            <a:srgbClr val="000000"/>
                          </a:solidFill>
                          <a:effectLst/>
                          <a:latin typeface="ＭＳ Ｐゴシック"/>
                        </a:rPr>
                        <a:t>臨床薬理センター長</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上村　尚人</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49256">
                <a:tc>
                  <a:txBody>
                    <a:bodyPr/>
                    <a:lstStyle/>
                    <a:p>
                      <a:pPr algn="l" fontAlgn="ctr"/>
                      <a:r>
                        <a:rPr lang="ja-JP" altLang="en-US" sz="1800" b="0" i="0" u="none" strike="noStrike" dirty="0">
                          <a:solidFill>
                            <a:srgbClr val="000000"/>
                          </a:solidFill>
                          <a:effectLst/>
                          <a:latin typeface="ＭＳ Ｐゴシック"/>
                        </a:rPr>
                        <a:t>京都大学</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kumimoji="1" lang="ja-JP" altLang="en-US" sz="1800" kern="1200" dirty="0" smtClean="0">
                          <a:solidFill>
                            <a:schemeClr val="tx1"/>
                          </a:solidFill>
                          <a:latin typeface="+mn-lt"/>
                          <a:ea typeface="+mn-ea"/>
                          <a:cs typeface="+mn-cs"/>
                        </a:rPr>
                        <a:t>大学院医学研究科医療疫学分野特定准教授</a:t>
                      </a:r>
                      <a:endParaRPr lang="ja-JP" altLang="en-US"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福間　真悟</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61339">
                <a:tc>
                  <a:txBody>
                    <a:bodyPr/>
                    <a:lstStyle/>
                    <a:p>
                      <a:pPr algn="l" fontAlgn="ctr"/>
                      <a:r>
                        <a:rPr lang="ja-JP" altLang="en-US" sz="1800" b="0" i="0" u="none" strike="noStrike" dirty="0">
                          <a:solidFill>
                            <a:srgbClr val="000000"/>
                          </a:solidFill>
                          <a:effectLst/>
                          <a:latin typeface="ＭＳ Ｐゴシック"/>
                        </a:rPr>
                        <a:t>東京医科歯科大学</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医学部膠原病リウマチ内科</a:t>
                      </a:r>
                      <a:br>
                        <a:rPr lang="ja-JP" altLang="en-US" sz="1800" b="0" i="0" u="none" strike="noStrike" dirty="0">
                          <a:solidFill>
                            <a:srgbClr val="000000"/>
                          </a:solidFill>
                          <a:effectLst/>
                          <a:latin typeface="ＭＳ Ｐゴシック"/>
                        </a:rPr>
                      </a:br>
                      <a:r>
                        <a:rPr lang="ja-JP" altLang="en-US" sz="1800" b="0" i="0" u="none" strike="noStrike" dirty="0">
                          <a:solidFill>
                            <a:srgbClr val="000000"/>
                          </a:solidFill>
                          <a:effectLst/>
                          <a:latin typeface="ＭＳ Ｐゴシック"/>
                        </a:rPr>
                        <a:t>医学部附属病院臨床試験管理センター</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笠井　祥子</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7020">
                <a:tc>
                  <a:txBody>
                    <a:bodyPr/>
                    <a:lstStyle/>
                    <a:p>
                      <a:pPr algn="l" fontAlgn="ctr"/>
                      <a:r>
                        <a:rPr lang="ja-JP" altLang="en-US" sz="1800" b="0" i="0" u="none" strike="noStrike" dirty="0">
                          <a:solidFill>
                            <a:srgbClr val="000000"/>
                          </a:solidFill>
                          <a:effectLst/>
                          <a:latin typeface="ＭＳ Ｐゴシック"/>
                        </a:rPr>
                        <a:t>慶應義塾</a:t>
                      </a:r>
                      <a:r>
                        <a:rPr lang="ja-JP" altLang="en-US" sz="1800" b="0" i="0" u="none" strike="noStrike" dirty="0" smtClean="0">
                          <a:solidFill>
                            <a:srgbClr val="000000"/>
                          </a:solidFill>
                          <a:effectLst/>
                          <a:latin typeface="ＭＳ Ｐゴシック"/>
                        </a:rPr>
                        <a:t>大学病院</a:t>
                      </a:r>
                      <a:endParaRPr lang="ja-JP" altLang="en-US"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smtClean="0">
                          <a:solidFill>
                            <a:srgbClr val="000000"/>
                          </a:solidFill>
                          <a:effectLst/>
                          <a:latin typeface="ＭＳ Ｐゴシック"/>
                        </a:rPr>
                        <a:t>臨床</a:t>
                      </a:r>
                      <a:r>
                        <a:rPr lang="ja-JP" altLang="en-US" sz="1800" b="0" i="0" u="none" strike="noStrike" dirty="0">
                          <a:solidFill>
                            <a:srgbClr val="000000"/>
                          </a:solidFill>
                          <a:effectLst/>
                          <a:latin typeface="ＭＳ Ｐゴシック"/>
                        </a:rPr>
                        <a:t>研究推進センター</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a:solidFill>
                            <a:srgbClr val="000000"/>
                          </a:solidFill>
                          <a:effectLst/>
                          <a:latin typeface="ＭＳ Ｐゴシック"/>
                        </a:rPr>
                        <a:t>松嶋　由紀子</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61339">
                <a:tc>
                  <a:txBody>
                    <a:bodyPr/>
                    <a:lstStyle/>
                    <a:p>
                      <a:pPr algn="l" fontAlgn="ctr"/>
                      <a:r>
                        <a:rPr lang="ja-JP" altLang="en-US" sz="1800" b="0" i="0" u="none" strike="noStrike" dirty="0">
                          <a:solidFill>
                            <a:srgbClr val="000000"/>
                          </a:solidFill>
                          <a:effectLst/>
                          <a:latin typeface="ＭＳ Ｐゴシック"/>
                        </a:rPr>
                        <a:t>国立研究開発法人国立がん研究センター</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kumimoji="1" lang="ja-JP" altLang="en-US" sz="1800" kern="1200" dirty="0" smtClean="0">
                          <a:solidFill>
                            <a:schemeClr val="tx1"/>
                          </a:solidFill>
                          <a:latin typeface="+mn-lt"/>
                          <a:ea typeface="+mn-ea"/>
                          <a:cs typeface="+mn-cs"/>
                        </a:rPr>
                        <a:t>研究実施管理部  臨床研究コーディネーター室</a:t>
                      </a:r>
                      <a:endParaRPr lang="ja-JP" altLang="en-US"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小林　</a:t>
                      </a:r>
                      <a:r>
                        <a:rPr lang="ja-JP" altLang="en-US" sz="1800" b="0" i="0" u="none" strike="noStrike" dirty="0" smtClean="0">
                          <a:solidFill>
                            <a:srgbClr val="000000"/>
                          </a:solidFill>
                          <a:effectLst/>
                          <a:latin typeface="ＭＳ Ｐゴシック"/>
                        </a:rPr>
                        <a:t>典子</a:t>
                      </a:r>
                      <a:endParaRPr lang="ja-JP" altLang="en-US"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68300">
                <a:tc>
                  <a:txBody>
                    <a:bodyPr/>
                    <a:lstStyle/>
                    <a:p>
                      <a:pPr algn="l" fontAlgn="ctr"/>
                      <a:r>
                        <a:rPr lang="ja-JP" altLang="en-US" sz="1800" b="0" i="0" u="none" strike="noStrike" dirty="0">
                          <a:solidFill>
                            <a:srgbClr val="000000"/>
                          </a:solidFill>
                          <a:effectLst/>
                          <a:latin typeface="ＭＳ Ｐゴシック"/>
                        </a:rPr>
                        <a:t>京都府立医科大学</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smtClean="0">
                          <a:solidFill>
                            <a:srgbClr val="000000"/>
                          </a:solidFill>
                          <a:effectLst/>
                          <a:latin typeface="ＭＳ Ｐゴシック"/>
                        </a:rPr>
                        <a:t>大学院医学</a:t>
                      </a:r>
                      <a:r>
                        <a:rPr lang="ja-JP" altLang="en-US" sz="1800" b="0" i="0" u="none" strike="noStrike" dirty="0">
                          <a:solidFill>
                            <a:srgbClr val="000000"/>
                          </a:solidFill>
                          <a:effectLst/>
                          <a:latin typeface="ＭＳ Ｐゴシック"/>
                        </a:rPr>
                        <a:t>研究科 生物統計学　助教</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横田　勲</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15636">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ja-JP" altLang="en-US" sz="1800" b="0" i="0" u="none" strike="noStrike" dirty="0" smtClean="0">
                          <a:solidFill>
                            <a:srgbClr val="000000"/>
                          </a:solidFill>
                          <a:effectLst/>
                          <a:latin typeface="ＭＳ Ｐゴシック"/>
                        </a:rPr>
                        <a:t>京都府立医科大学</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smtClean="0">
                          <a:solidFill>
                            <a:srgbClr val="000000"/>
                          </a:solidFill>
                          <a:effectLst/>
                          <a:latin typeface="ＭＳ Ｐゴシック"/>
                        </a:rPr>
                        <a:t>研究開発・質管理向上統合センター</a:t>
                      </a:r>
                      <a:endParaRPr lang="ja-JP" altLang="en-US"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smtClean="0">
                          <a:solidFill>
                            <a:srgbClr val="000000"/>
                          </a:solidFill>
                          <a:effectLst/>
                          <a:latin typeface="ＭＳ Ｐゴシック"/>
                        </a:rPr>
                        <a:t>松山　琴音</a:t>
                      </a:r>
                      <a:endParaRPr lang="ja-JP" altLang="en-US"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1533">
                <a:tc>
                  <a:txBody>
                    <a:bodyPr/>
                    <a:lstStyle/>
                    <a:p>
                      <a:pPr algn="l" fontAlgn="ctr"/>
                      <a:r>
                        <a:rPr lang="ja-JP" altLang="en-US" sz="1800" b="0" i="0" u="none" strike="noStrike" dirty="0">
                          <a:solidFill>
                            <a:srgbClr val="000000"/>
                          </a:solidFill>
                          <a:effectLst/>
                          <a:latin typeface="ＭＳ Ｐゴシック"/>
                        </a:rPr>
                        <a:t>武田薬品工業株式会社</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smtClean="0">
                          <a:solidFill>
                            <a:srgbClr val="000000"/>
                          </a:solidFill>
                          <a:effectLst/>
                          <a:latin typeface="ＭＳ Ｐゴシック"/>
                        </a:rPr>
                        <a:t>メディカルアフェアーズ部</a:t>
                      </a:r>
                      <a:endParaRPr lang="en-US" altLang="ja-JP"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岩崎　幸司</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69454">
                <a:tc>
                  <a:txBody>
                    <a:bodyPr/>
                    <a:lstStyle/>
                    <a:p>
                      <a:pPr algn="l" fontAlgn="ctr"/>
                      <a:r>
                        <a:rPr lang="ja-JP" altLang="en-US" sz="1800" b="0" i="0" u="none" strike="noStrike" dirty="0">
                          <a:solidFill>
                            <a:srgbClr val="000000"/>
                          </a:solidFill>
                          <a:effectLst/>
                          <a:latin typeface="ＭＳ Ｐゴシック"/>
                        </a:rPr>
                        <a:t>武田薬品工業株式会社</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smtClean="0">
                          <a:solidFill>
                            <a:srgbClr val="000000"/>
                          </a:solidFill>
                          <a:effectLst/>
                          <a:latin typeface="ＭＳ Ｐゴシック"/>
                        </a:rPr>
                        <a:t>メディカルアフェアーズ部</a:t>
                      </a:r>
                      <a:endParaRPr lang="en-US" altLang="ja-JP"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須崎　友紀</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92546">
                <a:tc>
                  <a:txBody>
                    <a:bodyPr/>
                    <a:lstStyle/>
                    <a:p>
                      <a:pPr algn="l" fontAlgn="ctr"/>
                      <a:r>
                        <a:rPr lang="ja-JP" altLang="en-US" sz="1800" b="0" i="0" u="none" strike="noStrike" dirty="0">
                          <a:solidFill>
                            <a:srgbClr val="000000"/>
                          </a:solidFill>
                          <a:effectLst/>
                          <a:latin typeface="ＭＳ Ｐゴシック"/>
                        </a:rPr>
                        <a:t>株式会社リニカル</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altLang="en-US" sz="1800" b="0" i="0" u="none" strike="noStrike" dirty="0" smtClean="0">
                          <a:solidFill>
                            <a:srgbClr val="000000"/>
                          </a:solidFill>
                          <a:effectLst/>
                          <a:latin typeface="ＭＳ Ｐゴシック"/>
                        </a:rPr>
                        <a:t>育薬事業</a:t>
                      </a:r>
                      <a:r>
                        <a:rPr lang="ja-JP" altLang="en-US" sz="1800" b="0" i="0" u="none" strike="noStrike" dirty="0" smtClean="0">
                          <a:solidFill>
                            <a:srgbClr val="000000"/>
                          </a:solidFill>
                          <a:effectLst/>
                          <a:latin typeface="ＭＳ Ｐゴシック"/>
                        </a:rPr>
                        <a:t>部</a:t>
                      </a:r>
                      <a:endParaRPr lang="ja-JP" altLang="en-US"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吉田　浩輔</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69454">
                <a:tc>
                  <a:txBody>
                    <a:bodyPr/>
                    <a:lstStyle/>
                    <a:p>
                      <a:pPr algn="l" fontAlgn="ctr"/>
                      <a:r>
                        <a:rPr lang="ja-JP" altLang="en-US" sz="1800" b="0" i="0" u="none" strike="noStrike" dirty="0">
                          <a:solidFill>
                            <a:srgbClr val="000000"/>
                          </a:solidFill>
                          <a:effectLst/>
                          <a:latin typeface="ＭＳ Ｐゴシック"/>
                        </a:rPr>
                        <a:t>日本たばこ産業株式会社</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医薬事業部 臨床開発部</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ＭＳ Ｐゴシック"/>
                        </a:rPr>
                        <a:t>長尾　典明</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61339">
                <a:tc>
                  <a:txBody>
                    <a:bodyPr/>
                    <a:lstStyle/>
                    <a:p>
                      <a:pPr algn="l" fontAlgn="ctr"/>
                      <a:r>
                        <a:rPr lang="ja-JP" altLang="en-US" sz="1800" b="0" i="0" u="none" strike="noStrike" dirty="0" smtClean="0">
                          <a:solidFill>
                            <a:srgbClr val="000000"/>
                          </a:solidFill>
                          <a:effectLst/>
                          <a:latin typeface="ＭＳ Ｐゴシック"/>
                        </a:rPr>
                        <a:t>（オブザーバー）</a:t>
                      </a:r>
                      <a:endParaRPr lang="en-US" altLang="ja-JP" sz="1800" b="0" i="0" u="none" strike="noStrike" dirty="0" smtClean="0">
                        <a:solidFill>
                          <a:srgbClr val="000000"/>
                        </a:solidFill>
                        <a:effectLst/>
                        <a:latin typeface="ＭＳ Ｐゴシック"/>
                      </a:endParaRPr>
                    </a:p>
                    <a:p>
                      <a:pPr algn="l" fontAlgn="ctr"/>
                      <a:r>
                        <a:rPr lang="ja-JP" altLang="en-US" sz="1800" b="0" i="0" u="none" strike="noStrike" dirty="0" smtClean="0">
                          <a:solidFill>
                            <a:srgbClr val="000000"/>
                          </a:solidFill>
                          <a:effectLst/>
                          <a:latin typeface="ＭＳ Ｐゴシック"/>
                        </a:rPr>
                        <a:t>日本医師会</a:t>
                      </a:r>
                      <a:endParaRPr lang="ja-JP" altLang="en-US"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ja-JP" altLang="en-US" sz="1800" b="0" i="0" u="none" strike="noStrike" dirty="0" smtClean="0">
                          <a:solidFill>
                            <a:srgbClr val="000000"/>
                          </a:solidFill>
                          <a:effectLst/>
                          <a:latin typeface="ＭＳ Ｐゴシック"/>
                        </a:rPr>
                        <a:t>治験促進センター　研究事業部　部長</a:t>
                      </a:r>
                      <a:endParaRPr lang="ja-JP" altLang="en-US"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smtClean="0">
                          <a:solidFill>
                            <a:srgbClr val="000000"/>
                          </a:solidFill>
                          <a:effectLst/>
                          <a:latin typeface="ＭＳ Ｐゴシック"/>
                        </a:rPr>
                        <a:t>山本　学</a:t>
                      </a:r>
                      <a:endParaRPr lang="ja-JP" altLang="en-US" sz="18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テキスト ボックス 6"/>
          <p:cNvSpPr txBox="1"/>
          <p:nvPr/>
        </p:nvSpPr>
        <p:spPr>
          <a:xfrm>
            <a:off x="7779269" y="599149"/>
            <a:ext cx="1487347" cy="369172"/>
          </a:xfrm>
          <a:prstGeom prst="rect">
            <a:avLst/>
          </a:prstGeom>
          <a:noFill/>
        </p:spPr>
        <p:txBody>
          <a:bodyPr wrap="square" lIns="91280" tIns="45641" rIns="91280" bIns="45641" rtlCol="0">
            <a:spAutoFit/>
          </a:bodyPr>
          <a:lstStyle/>
          <a:p>
            <a:r>
              <a:rPr lang="ja-JP" altLang="en-US" dirty="0" smtClean="0"/>
              <a:t>（敬称略）</a:t>
            </a:r>
            <a:endParaRPr kumimoji="1" lang="ja-JP" altLang="en-US" dirty="0"/>
          </a:p>
        </p:txBody>
      </p:sp>
    </p:spTree>
    <p:extLst>
      <p:ext uri="{BB962C8B-B14F-4D97-AF65-F5344CB8AC3E}">
        <p14:creationId xmlns:p14="http://schemas.microsoft.com/office/powerpoint/2010/main" val="223352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クイズ：科学的な思考</a:t>
            </a:r>
            <a:endParaRPr kumimoji="1" lang="ja-JP" altLang="en-US" dirty="0"/>
          </a:p>
        </p:txBody>
      </p:sp>
      <p:sp>
        <p:nvSpPr>
          <p:cNvPr id="8" name="コンテンツ プレースホルダー 7"/>
          <p:cNvSpPr>
            <a:spLocks noGrp="1"/>
          </p:cNvSpPr>
          <p:nvPr>
            <p:ph idx="1"/>
          </p:nvPr>
        </p:nvSpPr>
        <p:spPr/>
        <p:txBody>
          <a:bodyPr>
            <a:normAutofit fontScale="85000" lnSpcReduction="20000"/>
          </a:bodyPr>
          <a:lstStyle/>
          <a:p>
            <a:r>
              <a:rPr lang="ja-JP" altLang="en-US" dirty="0" smtClean="0"/>
              <a:t>次のステップを正しく並び替えましょう（米国における小学校理科の問題から）</a:t>
            </a:r>
            <a:r>
              <a:rPr lang="en-US" altLang="ja-JP" dirty="0" smtClean="0"/>
              <a:t/>
            </a:r>
            <a:br>
              <a:rPr lang="en-US" altLang="ja-JP" dirty="0" smtClean="0"/>
            </a:br>
            <a:endParaRPr lang="en-US" altLang="ja-JP" dirty="0" smtClean="0"/>
          </a:p>
          <a:p>
            <a:pPr marL="533400" indent="-533400">
              <a:lnSpc>
                <a:spcPct val="90000"/>
              </a:lnSpc>
              <a:buNone/>
              <a:defRPr/>
            </a:pPr>
            <a:r>
              <a:rPr lang="en-US" altLang="ja-JP" b="1" u="sng" dirty="0"/>
              <a:t>Organize in Order the Following Processes for</a:t>
            </a:r>
          </a:p>
          <a:p>
            <a:pPr marL="533400" indent="-533400">
              <a:lnSpc>
                <a:spcPct val="90000"/>
              </a:lnSpc>
              <a:buNone/>
              <a:defRPr/>
            </a:pPr>
            <a:r>
              <a:rPr lang="en-US" altLang="ja-JP" b="1" u="sng" dirty="0"/>
              <a:t>Scientific Research</a:t>
            </a:r>
          </a:p>
          <a:p>
            <a:pPr marL="533400" indent="-533400">
              <a:lnSpc>
                <a:spcPct val="90000"/>
              </a:lnSpc>
              <a:buNone/>
              <a:defRPr/>
            </a:pPr>
            <a:endParaRPr lang="en-US" altLang="ja-JP" u="sng" dirty="0"/>
          </a:p>
          <a:p>
            <a:pPr marL="533400" indent="-533400">
              <a:lnSpc>
                <a:spcPct val="90000"/>
              </a:lnSpc>
              <a:buFontTx/>
              <a:buAutoNum type="arabicPeriod"/>
              <a:defRPr/>
            </a:pPr>
            <a:r>
              <a:rPr lang="en-US" altLang="ja-JP" dirty="0"/>
              <a:t>Make a conclusion</a:t>
            </a:r>
          </a:p>
          <a:p>
            <a:pPr marL="533400" indent="-533400">
              <a:lnSpc>
                <a:spcPct val="90000"/>
              </a:lnSpc>
              <a:buFontTx/>
              <a:buAutoNum type="arabicPeriod"/>
              <a:defRPr/>
            </a:pPr>
            <a:r>
              <a:rPr lang="en-US" altLang="ja-JP" dirty="0"/>
              <a:t>Identify your problem/question</a:t>
            </a:r>
          </a:p>
          <a:p>
            <a:pPr marL="533400" indent="-533400">
              <a:lnSpc>
                <a:spcPct val="90000"/>
              </a:lnSpc>
              <a:buFontTx/>
              <a:buAutoNum type="arabicPeriod"/>
              <a:defRPr/>
            </a:pPr>
            <a:r>
              <a:rPr lang="en-US" altLang="ja-JP" dirty="0"/>
              <a:t>Conduct your experiment</a:t>
            </a:r>
          </a:p>
          <a:p>
            <a:pPr marL="533400" indent="-533400">
              <a:lnSpc>
                <a:spcPct val="90000"/>
              </a:lnSpc>
              <a:buFontTx/>
              <a:buAutoNum type="arabicPeriod"/>
              <a:defRPr/>
            </a:pPr>
            <a:r>
              <a:rPr lang="en-US" altLang="ja-JP" dirty="0"/>
              <a:t>Make your hypothesis</a:t>
            </a:r>
          </a:p>
          <a:p>
            <a:pPr marL="533400" indent="-533400">
              <a:lnSpc>
                <a:spcPct val="90000"/>
              </a:lnSpc>
              <a:buFontTx/>
              <a:buAutoNum type="arabicPeriod"/>
              <a:defRPr/>
            </a:pPr>
            <a:r>
              <a:rPr lang="en-US" altLang="ja-JP" dirty="0"/>
              <a:t>Write your procedure</a:t>
            </a:r>
          </a:p>
          <a:p>
            <a:pPr marL="533400" indent="-533400">
              <a:lnSpc>
                <a:spcPct val="90000"/>
              </a:lnSpc>
              <a:buFontTx/>
              <a:buAutoNum type="arabicPeriod"/>
              <a:defRPr/>
            </a:pPr>
            <a:r>
              <a:rPr lang="en-US" altLang="ja-JP" dirty="0"/>
              <a:t>Research your topic</a:t>
            </a:r>
          </a:p>
          <a:p>
            <a:pPr marL="533400" indent="-533400">
              <a:lnSpc>
                <a:spcPct val="90000"/>
              </a:lnSpc>
              <a:buFontTx/>
              <a:buAutoNum type="arabicPeriod"/>
              <a:defRPr/>
            </a:pPr>
            <a:r>
              <a:rPr lang="en-US" altLang="ja-JP" dirty="0"/>
              <a:t>Collect data and make observations</a:t>
            </a:r>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6</a:t>
            </a:fld>
            <a:endParaRPr kumimoji="1" lang="ja-JP" altLang="en-US"/>
          </a:p>
        </p:txBody>
      </p:sp>
    </p:spTree>
    <p:extLst>
      <p:ext uri="{BB962C8B-B14F-4D97-AF65-F5344CB8AC3E}">
        <p14:creationId xmlns:p14="http://schemas.microsoft.com/office/powerpoint/2010/main" val="179679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参考資料</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60</a:t>
            </a:fld>
            <a:endParaRPr kumimoji="1" lang="ja-JP" altLang="en-US"/>
          </a:p>
        </p:txBody>
      </p:sp>
    </p:spTree>
    <p:extLst>
      <p:ext uri="{BB962C8B-B14F-4D97-AF65-F5344CB8AC3E}">
        <p14:creationId xmlns:p14="http://schemas.microsoft.com/office/powerpoint/2010/main" val="4698079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参考：</a:t>
            </a:r>
            <a:r>
              <a:rPr lang="en-US" altLang="ja-JP" dirty="0"/>
              <a:t>Conflict of Interest</a:t>
            </a:r>
            <a:r>
              <a:rPr lang="ja-JP" altLang="en-US" dirty="0"/>
              <a:t>：</a:t>
            </a:r>
            <a:r>
              <a:rPr lang="en-US" altLang="ja-JP" dirty="0"/>
              <a:t>COI</a:t>
            </a:r>
            <a:endParaRPr kumimoji="1" lang="ja-JP" altLang="en-US" dirty="0"/>
          </a:p>
        </p:txBody>
      </p:sp>
      <p:sp>
        <p:nvSpPr>
          <p:cNvPr id="3" name="コンテンツ プレースホルダー 2"/>
          <p:cNvSpPr>
            <a:spLocks noGrp="1"/>
          </p:cNvSpPr>
          <p:nvPr>
            <p:ph idx="1"/>
          </p:nvPr>
        </p:nvSpPr>
        <p:spPr/>
        <p:txBody>
          <a:bodyPr>
            <a:noAutofit/>
          </a:bodyPr>
          <a:lstStyle/>
          <a:p>
            <a:r>
              <a:rPr lang="ja-JP" altLang="en-US" dirty="0"/>
              <a:t>医学研究での</a:t>
            </a:r>
            <a:r>
              <a:rPr lang="en-US" altLang="ja-JP" dirty="0"/>
              <a:t>COI </a:t>
            </a:r>
            <a:r>
              <a:rPr lang="ja-JP" altLang="en-US" dirty="0"/>
              <a:t>状態は，患者の人権，生命，安全を大きく左右しうる要因</a:t>
            </a:r>
            <a:r>
              <a:rPr lang="en-US" altLang="ja-JP" dirty="0"/>
              <a:t>.</a:t>
            </a:r>
          </a:p>
          <a:p>
            <a:r>
              <a:rPr lang="ja-JP" altLang="en-US" dirty="0"/>
              <a:t>基礎研究や医療の現場は産学連携による臨床研究の実施や研究者自らが考案した治療法を商業化する企業と関わることが多いという特性からも</a:t>
            </a:r>
            <a:r>
              <a:rPr lang="en-US" altLang="ja-JP" dirty="0"/>
              <a:t>COI </a:t>
            </a:r>
            <a:r>
              <a:rPr lang="ja-JP" altLang="en-US" dirty="0"/>
              <a:t>は不可避的に発生する</a:t>
            </a:r>
            <a:r>
              <a:rPr lang="en-US" altLang="ja-JP" dirty="0"/>
              <a:t>.</a:t>
            </a:r>
          </a:p>
          <a:p>
            <a:r>
              <a:rPr lang="ja-JP" altLang="en-US" dirty="0"/>
              <a:t>経済的な</a:t>
            </a:r>
            <a:r>
              <a:rPr lang="en-US" altLang="ja-JP" dirty="0"/>
              <a:t>COI </a:t>
            </a:r>
            <a:r>
              <a:rPr lang="ja-JP" altLang="en-US" dirty="0"/>
              <a:t>状態が問題ではなく，施設・機関がそれらを適切にマネージメントし，研究者および施設・機関をいわれなき非難から守るような仕組みを構築することが重要</a:t>
            </a:r>
            <a:r>
              <a:rPr lang="en-US" altLang="ja-JP" dirty="0"/>
              <a:t>.</a:t>
            </a:r>
            <a:endParaRPr kumimoji="1" lang="ja-JP" altLang="en-US" dirty="0"/>
          </a:p>
        </p:txBody>
      </p:sp>
      <p:sp>
        <p:nvSpPr>
          <p:cNvPr id="4" name="テキスト ボックス 3"/>
          <p:cNvSpPr txBox="1"/>
          <p:nvPr/>
        </p:nvSpPr>
        <p:spPr>
          <a:xfrm>
            <a:off x="560717" y="6161219"/>
            <a:ext cx="7349706" cy="276999"/>
          </a:xfrm>
          <a:prstGeom prst="rect">
            <a:avLst/>
          </a:prstGeom>
          <a:noFill/>
        </p:spPr>
        <p:txBody>
          <a:bodyPr wrap="square" rtlCol="0">
            <a:spAutoFit/>
          </a:bodyPr>
          <a:lstStyle/>
          <a:p>
            <a:pPr algn="r"/>
            <a:r>
              <a:rPr lang="ja-JP" altLang="en-US" sz="1200" dirty="0"/>
              <a:t>日本医学会：医学研究の</a:t>
            </a:r>
            <a:r>
              <a:rPr lang="en-US" altLang="ja-JP" sz="1200" dirty="0"/>
              <a:t>COI</a:t>
            </a:r>
            <a:r>
              <a:rPr lang="ja-JP" altLang="en-US" sz="1200" dirty="0"/>
              <a:t>マネージメントに関するガイドライン</a:t>
            </a:r>
            <a:r>
              <a:rPr lang="en-US" altLang="ja-JP" sz="1200" dirty="0"/>
              <a:t>2015</a:t>
            </a:r>
            <a:r>
              <a:rPr lang="ja-JP" altLang="en-US" sz="1200" dirty="0"/>
              <a:t>年</a:t>
            </a:r>
            <a:r>
              <a:rPr lang="en-US" altLang="ja-JP" sz="1200" dirty="0"/>
              <a:t>3</a:t>
            </a:r>
            <a:r>
              <a:rPr lang="ja-JP" altLang="en-US" sz="1200" dirty="0"/>
              <a:t>月一部改定より抜粋</a:t>
            </a:r>
          </a:p>
        </p:txBody>
      </p:sp>
      <p:sp>
        <p:nvSpPr>
          <p:cNvPr id="5" name="日付プレースホルダー 4"/>
          <p:cNvSpPr>
            <a:spLocks noGrp="1"/>
          </p:cNvSpPr>
          <p:nvPr>
            <p:ph type="dt" sz="half" idx="10"/>
          </p:nvPr>
        </p:nvSpPr>
        <p:spPr/>
        <p:txBody>
          <a:bodyPr/>
          <a:lstStyle/>
          <a:p>
            <a:r>
              <a:rPr kumimoji="1" lang="en-US" altLang="ja-JP" smtClean="0"/>
              <a:t>17/03/17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8A974761-06A9-8F4D-9620-3B53A640FCC1}" type="slidenum">
              <a:rPr kumimoji="1" lang="ja-JP" altLang="en-US" smtClean="0"/>
              <a:t>61</a:t>
            </a:fld>
            <a:endParaRPr kumimoji="1" lang="ja-JP" altLang="en-US"/>
          </a:p>
        </p:txBody>
      </p:sp>
    </p:spTree>
    <p:extLst>
      <p:ext uri="{BB962C8B-B14F-4D97-AF65-F5344CB8AC3E}">
        <p14:creationId xmlns:p14="http://schemas.microsoft.com/office/powerpoint/2010/main" val="2361094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参考：</a:t>
            </a:r>
            <a:r>
              <a:rPr lang="en-US" altLang="ja-JP" dirty="0"/>
              <a:t>COI</a:t>
            </a:r>
            <a:r>
              <a:rPr lang="ja-JP" altLang="en-US" dirty="0"/>
              <a:t>に関する基本的な考え方</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研究機関および研究者は，医学性，倫理性，科学性の担保を前提に，利害関係にある企業，法人組織，団体からの外部資金（寄附金，研究助成金，契約による研究費等），薬剤・機器，および役務等の提供を公正かつ適正に受け入れる</a:t>
            </a:r>
            <a:r>
              <a:rPr lang="en-US" altLang="ja-JP" dirty="0"/>
              <a:t>.</a:t>
            </a:r>
          </a:p>
          <a:p>
            <a:r>
              <a:rPr lang="ja-JP" altLang="en-US" dirty="0"/>
              <a:t>当該研究成果の質と信頼性を確保するために，提供された内容等の詳細情報を予め管理し、臨床研究実施計画書，</a:t>
            </a:r>
            <a:r>
              <a:rPr lang="en-US" altLang="ja-JP" dirty="0"/>
              <a:t>COI </a:t>
            </a:r>
            <a:r>
              <a:rPr lang="ja-JP" altLang="en-US" dirty="0"/>
              <a:t>申告書および論文に適切に記載し公開する</a:t>
            </a:r>
            <a:r>
              <a:rPr lang="en-US" altLang="ja-JP" dirty="0"/>
              <a:t>.</a:t>
            </a:r>
          </a:p>
          <a:p>
            <a:r>
              <a:rPr lang="ja-JP" altLang="en-US" dirty="0"/>
              <a:t>第三者から疑義を指摘されれば，説明責任を果たさなければならない</a:t>
            </a:r>
            <a:r>
              <a:rPr lang="en-US" altLang="ja-JP" dirty="0"/>
              <a:t>.</a:t>
            </a:r>
            <a:endParaRPr kumimoji="1" lang="ja-JP" altLang="en-US" dirty="0"/>
          </a:p>
        </p:txBody>
      </p:sp>
      <p:sp>
        <p:nvSpPr>
          <p:cNvPr id="4" name="テキスト ボックス 3"/>
          <p:cNvSpPr txBox="1"/>
          <p:nvPr/>
        </p:nvSpPr>
        <p:spPr>
          <a:xfrm>
            <a:off x="560717" y="6137103"/>
            <a:ext cx="7349706" cy="276999"/>
          </a:xfrm>
          <a:prstGeom prst="rect">
            <a:avLst/>
          </a:prstGeom>
          <a:noFill/>
        </p:spPr>
        <p:txBody>
          <a:bodyPr wrap="square" rtlCol="0">
            <a:spAutoFit/>
          </a:bodyPr>
          <a:lstStyle/>
          <a:p>
            <a:pPr algn="r"/>
            <a:r>
              <a:rPr lang="ja-JP" altLang="en-US" sz="1200" dirty="0"/>
              <a:t>日本医学会：医学研究の</a:t>
            </a:r>
            <a:r>
              <a:rPr lang="en-US" altLang="ja-JP" sz="1200" dirty="0"/>
              <a:t>COI</a:t>
            </a:r>
            <a:r>
              <a:rPr lang="ja-JP" altLang="en-US" sz="1200" dirty="0"/>
              <a:t>マネージメントに関するガイドライン</a:t>
            </a:r>
            <a:r>
              <a:rPr lang="en-US" altLang="ja-JP" sz="1200" dirty="0"/>
              <a:t>2015</a:t>
            </a:r>
            <a:r>
              <a:rPr lang="ja-JP" altLang="en-US" sz="1200" dirty="0"/>
              <a:t>年</a:t>
            </a:r>
            <a:r>
              <a:rPr lang="en-US" altLang="ja-JP" sz="1200" dirty="0"/>
              <a:t>3</a:t>
            </a:r>
            <a:r>
              <a:rPr lang="ja-JP" altLang="en-US" sz="1200" dirty="0"/>
              <a:t>月一部改定より抜粋</a:t>
            </a:r>
          </a:p>
        </p:txBody>
      </p:sp>
      <p:sp>
        <p:nvSpPr>
          <p:cNvPr id="5" name="日付プレースホルダー 4"/>
          <p:cNvSpPr>
            <a:spLocks noGrp="1"/>
          </p:cNvSpPr>
          <p:nvPr>
            <p:ph type="dt" sz="half" idx="10"/>
          </p:nvPr>
        </p:nvSpPr>
        <p:spPr/>
        <p:txBody>
          <a:bodyPr/>
          <a:lstStyle/>
          <a:p>
            <a:r>
              <a:rPr kumimoji="1" lang="en-US" altLang="ja-JP" smtClean="0"/>
              <a:t>17/03/17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8A974761-06A9-8F4D-9620-3B53A640FCC1}" type="slidenum">
              <a:rPr kumimoji="1" lang="ja-JP" altLang="en-US" smtClean="0"/>
              <a:t>62</a:t>
            </a:fld>
            <a:endParaRPr kumimoji="1" lang="ja-JP" altLang="en-US"/>
          </a:p>
        </p:txBody>
      </p:sp>
    </p:spTree>
    <p:extLst>
      <p:ext uri="{BB962C8B-B14F-4D97-AF65-F5344CB8AC3E}">
        <p14:creationId xmlns:p14="http://schemas.microsoft.com/office/powerpoint/2010/main" val="1138915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参考</a:t>
            </a:r>
            <a:r>
              <a:rPr kumimoji="1" lang="en-US" altLang="ja-JP" dirty="0"/>
              <a:t>:</a:t>
            </a:r>
            <a:r>
              <a:rPr kumimoji="1" lang="ja-JP" altLang="en-US" dirty="0"/>
              <a:t>臨床論文執筆ガイドライン</a:t>
            </a:r>
          </a:p>
        </p:txBody>
      </p:sp>
      <p:sp>
        <p:nvSpPr>
          <p:cNvPr id="3" name="コンテンツ プレースホルダー 2"/>
          <p:cNvSpPr>
            <a:spLocks noGrp="1"/>
          </p:cNvSpPr>
          <p:nvPr>
            <p:ph idx="1"/>
          </p:nvPr>
        </p:nvSpPr>
        <p:spPr>
          <a:xfrm>
            <a:off x="457200" y="1460790"/>
            <a:ext cx="8229600" cy="5009606"/>
          </a:xfrm>
        </p:spPr>
        <p:txBody>
          <a:bodyPr>
            <a:normAutofit/>
          </a:bodyPr>
          <a:lstStyle/>
          <a:p>
            <a:r>
              <a:rPr lang="ja-JP" altLang="en-US" dirty="0"/>
              <a:t>研究デザインの種類に応じた</a:t>
            </a:r>
            <a:r>
              <a:rPr lang="en-US" altLang="ja-JP" dirty="0"/>
              <a:t/>
            </a:r>
            <a:br>
              <a:rPr lang="en-US" altLang="ja-JP" dirty="0"/>
            </a:br>
            <a:r>
              <a:rPr lang="ja-JP" altLang="en-US" dirty="0"/>
              <a:t>論文中で報告すべき項目・内容を紹介</a:t>
            </a:r>
          </a:p>
          <a:p>
            <a:pPr lvl="1"/>
            <a:r>
              <a:rPr lang="ja-JP" altLang="en-US" dirty="0"/>
              <a:t>介入研究；</a:t>
            </a:r>
            <a:r>
              <a:rPr lang="en-US" altLang="ja-JP" dirty="0" smtClean="0"/>
              <a:t>CONSORT</a:t>
            </a:r>
            <a:endParaRPr lang="en-US" altLang="ja-JP" dirty="0"/>
          </a:p>
          <a:p>
            <a:pPr lvl="1"/>
            <a:r>
              <a:rPr lang="ja-JP" altLang="en-US" dirty="0"/>
              <a:t>観察研究；</a:t>
            </a:r>
            <a:r>
              <a:rPr lang="en-US" altLang="ja-JP" dirty="0"/>
              <a:t>STROBE</a:t>
            </a:r>
          </a:p>
          <a:p>
            <a:r>
              <a:rPr lang="ja-JP" altLang="en-US" dirty="0"/>
              <a:t>プロトコル中に記載すべき内容のガイド</a:t>
            </a:r>
          </a:p>
          <a:p>
            <a:pPr lvl="1"/>
            <a:r>
              <a:rPr lang="en-US" altLang="ja-JP" dirty="0"/>
              <a:t>SPIRIT</a:t>
            </a:r>
          </a:p>
          <a:p>
            <a:pPr lvl="1"/>
            <a:r>
              <a:rPr lang="en-US" altLang="ja-JP" dirty="0"/>
              <a:t>Draft Clinical Trial Protocol Template</a:t>
            </a:r>
            <a:br>
              <a:rPr lang="en-US" altLang="ja-JP" dirty="0"/>
            </a:br>
            <a:r>
              <a:rPr lang="en-US" altLang="ja-JP" dirty="0"/>
              <a:t> from the FDA and NIH</a:t>
            </a:r>
          </a:p>
          <a:p>
            <a:r>
              <a:rPr lang="en-US" altLang="ja-JP" dirty="0"/>
              <a:t>EQUATOR network</a:t>
            </a:r>
          </a:p>
          <a:p>
            <a:pPr lvl="1"/>
            <a:r>
              <a:rPr lang="ja-JP" altLang="en-US" dirty="0"/>
              <a:t>これらをまとめた</a:t>
            </a:r>
            <a:r>
              <a:rPr lang="en-US" altLang="ja-JP" dirty="0"/>
              <a:t>Web</a:t>
            </a:r>
            <a:r>
              <a:rPr lang="ja-JP" altLang="en-US" dirty="0"/>
              <a:t>サイト</a:t>
            </a:r>
            <a:endParaRPr lang="en-US" altLang="ja-JP" dirty="0"/>
          </a:p>
          <a:p>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17/03/17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8A974761-06A9-8F4D-9620-3B53A640FCC1}" type="slidenum">
              <a:rPr kumimoji="1" lang="ja-JP" altLang="en-US" smtClean="0"/>
              <a:t>63</a:t>
            </a:fld>
            <a:endParaRPr kumimoji="1" lang="ja-JP" altLang="en-US"/>
          </a:p>
        </p:txBody>
      </p:sp>
      <p:sp>
        <p:nvSpPr>
          <p:cNvPr id="8" name="テキスト ボックス 7"/>
          <p:cNvSpPr txBox="1"/>
          <p:nvPr/>
        </p:nvSpPr>
        <p:spPr>
          <a:xfrm>
            <a:off x="6019800" y="1473723"/>
            <a:ext cx="3051227" cy="338554"/>
          </a:xfrm>
          <a:prstGeom prst="rect">
            <a:avLst/>
          </a:prstGeom>
          <a:noFill/>
        </p:spPr>
        <p:txBody>
          <a:bodyPr wrap="square" rtlCol="0">
            <a:spAutoFit/>
          </a:bodyPr>
          <a:lstStyle/>
          <a:p>
            <a:r>
              <a:rPr kumimoji="1" lang="en-US" altLang="ja-JP" sz="1600" dirty="0" smtClean="0"/>
              <a:t>※</a:t>
            </a:r>
            <a:r>
              <a:rPr kumimoji="1" lang="ja-JP" altLang="en-US" sz="1600" dirty="0" smtClean="0"/>
              <a:t>リンク先参照のこと</a:t>
            </a:r>
            <a:endParaRPr kumimoji="1" lang="ja-JP" altLang="en-US" sz="1600" dirty="0"/>
          </a:p>
        </p:txBody>
      </p:sp>
      <p:sp>
        <p:nvSpPr>
          <p:cNvPr id="4" name="テキスト ボックス 3"/>
          <p:cNvSpPr txBox="1"/>
          <p:nvPr/>
        </p:nvSpPr>
        <p:spPr>
          <a:xfrm>
            <a:off x="4881522" y="2602787"/>
            <a:ext cx="4108823" cy="461665"/>
          </a:xfrm>
          <a:prstGeom prst="rect">
            <a:avLst/>
          </a:prstGeom>
          <a:noFill/>
        </p:spPr>
        <p:txBody>
          <a:bodyPr wrap="square" rtlCol="0">
            <a:spAutoFit/>
          </a:bodyPr>
          <a:lstStyle/>
          <a:p>
            <a:r>
              <a:rPr lang="en-US" altLang="ja-JP" sz="1200" dirty="0"/>
              <a:t>http://</a:t>
            </a:r>
            <a:r>
              <a:rPr lang="en-US" altLang="ja-JP" sz="1200" dirty="0" err="1"/>
              <a:t>www.equator-network.org</a:t>
            </a:r>
            <a:r>
              <a:rPr lang="en-US" altLang="ja-JP" sz="1200" dirty="0"/>
              <a:t>/reporting-guidelines/consort/</a:t>
            </a:r>
            <a:endParaRPr kumimoji="1" lang="ja-JP" altLang="en-US" sz="1200" dirty="0"/>
          </a:p>
        </p:txBody>
      </p:sp>
      <p:sp>
        <p:nvSpPr>
          <p:cNvPr id="9" name="テキスト ボックス 8"/>
          <p:cNvSpPr txBox="1"/>
          <p:nvPr/>
        </p:nvSpPr>
        <p:spPr>
          <a:xfrm>
            <a:off x="4645211" y="3092824"/>
            <a:ext cx="4425815" cy="461665"/>
          </a:xfrm>
          <a:prstGeom prst="rect">
            <a:avLst/>
          </a:prstGeom>
          <a:noFill/>
        </p:spPr>
        <p:txBody>
          <a:bodyPr wrap="square" rtlCol="0">
            <a:spAutoFit/>
          </a:bodyPr>
          <a:lstStyle/>
          <a:p>
            <a:r>
              <a:rPr lang="ja-JP" altLang="en-US" sz="1200" dirty="0">
                <a:solidFill>
                  <a:srgbClr val="000000"/>
                </a:solidFill>
                <a:latin typeface="ヒラギノ角ゴ ProN"/>
                <a:ea typeface="ヒラギノ角ゴ ProN"/>
                <a:cs typeface="ヒラギノ角ゴ ProN"/>
              </a:rPr>
              <a:t>http://www.equator-network.org/reporting-guidelines/strobe/</a:t>
            </a:r>
            <a:endParaRPr kumimoji="1" lang="ja-JP" altLang="en-US" sz="1200" dirty="0"/>
          </a:p>
        </p:txBody>
      </p:sp>
      <p:sp>
        <p:nvSpPr>
          <p:cNvPr id="10" name="テキスト ボックス 9"/>
          <p:cNvSpPr txBox="1"/>
          <p:nvPr/>
        </p:nvSpPr>
        <p:spPr>
          <a:xfrm>
            <a:off x="2590800" y="4063999"/>
            <a:ext cx="6239435" cy="461665"/>
          </a:xfrm>
          <a:prstGeom prst="rect">
            <a:avLst/>
          </a:prstGeom>
          <a:noFill/>
        </p:spPr>
        <p:txBody>
          <a:bodyPr wrap="square" rtlCol="0">
            <a:spAutoFit/>
          </a:bodyPr>
          <a:lstStyle/>
          <a:p>
            <a:r>
              <a:rPr lang="ja-JP" altLang="en-US" sz="1200" dirty="0">
                <a:solidFill>
                  <a:srgbClr val="000000"/>
                </a:solidFill>
                <a:latin typeface="ヒラギノ角ゴ ProN"/>
                <a:ea typeface="ヒラギノ角ゴ ProN"/>
                <a:cs typeface="ヒラギノ角ゴ ProN"/>
              </a:rPr>
              <a:t>http://www.equator-network.org/reporting-guidelines/spirit-2013-statement-defining-standard-protocol-items-for-clinical-trials/</a:t>
            </a:r>
            <a:endParaRPr kumimoji="1" lang="ja-JP" altLang="en-US" sz="1200" dirty="0"/>
          </a:p>
        </p:txBody>
      </p:sp>
      <p:sp>
        <p:nvSpPr>
          <p:cNvPr id="11" name="テキスト ボックス 10"/>
          <p:cNvSpPr txBox="1"/>
          <p:nvPr/>
        </p:nvSpPr>
        <p:spPr>
          <a:xfrm>
            <a:off x="5481680" y="4968696"/>
            <a:ext cx="3662320" cy="461665"/>
          </a:xfrm>
          <a:prstGeom prst="rect">
            <a:avLst/>
          </a:prstGeom>
          <a:noFill/>
        </p:spPr>
        <p:txBody>
          <a:bodyPr wrap="square" rtlCol="0">
            <a:spAutoFit/>
          </a:bodyPr>
          <a:lstStyle/>
          <a:p>
            <a:r>
              <a:rPr lang="ja-JP" altLang="en-US" sz="1200" dirty="0">
                <a:solidFill>
                  <a:srgbClr val="000000"/>
                </a:solidFill>
                <a:latin typeface="ヒラギノ角ゴ ProN"/>
                <a:ea typeface="ヒラギノ角ゴ ProN"/>
                <a:cs typeface="ヒラギノ角ゴ ProN"/>
              </a:rPr>
              <a:t>http://osp.od.nih.gov/sites/default/files/Protocol_Template_05Feb2016_508.pdf</a:t>
            </a:r>
            <a:endParaRPr kumimoji="1" lang="ja-JP" altLang="en-US" sz="1200" dirty="0"/>
          </a:p>
        </p:txBody>
      </p:sp>
      <p:sp>
        <p:nvSpPr>
          <p:cNvPr id="12" name="テキスト ボックス 11"/>
          <p:cNvSpPr txBox="1"/>
          <p:nvPr/>
        </p:nvSpPr>
        <p:spPr>
          <a:xfrm>
            <a:off x="4376270" y="5662706"/>
            <a:ext cx="4353859" cy="276999"/>
          </a:xfrm>
          <a:prstGeom prst="rect">
            <a:avLst/>
          </a:prstGeom>
          <a:noFill/>
        </p:spPr>
        <p:txBody>
          <a:bodyPr wrap="square" rtlCol="0">
            <a:spAutoFit/>
          </a:bodyPr>
          <a:lstStyle/>
          <a:p>
            <a:r>
              <a:rPr lang="ja-JP" altLang="en-US" sz="1200" dirty="0">
                <a:solidFill>
                  <a:srgbClr val="000000"/>
                </a:solidFill>
                <a:latin typeface="ヒラギノ角ゴ ProN"/>
                <a:ea typeface="ヒラギノ角ゴ ProN"/>
                <a:cs typeface="ヒラギノ角ゴ ProN"/>
              </a:rPr>
              <a:t>http://www.equator-network.org</a:t>
            </a:r>
            <a:endParaRPr kumimoji="1" lang="ja-JP" altLang="en-US" sz="1200" dirty="0"/>
          </a:p>
        </p:txBody>
      </p:sp>
    </p:spTree>
    <p:extLst>
      <p:ext uri="{BB962C8B-B14F-4D97-AF65-F5344CB8AC3E}">
        <p14:creationId xmlns:p14="http://schemas.microsoft.com/office/powerpoint/2010/main" val="343447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イントロダクション</a:t>
            </a:r>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dirty="0"/>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7</a:t>
            </a:fld>
            <a:endParaRPr kumimoji="1" lang="ja-JP" altLang="en-US"/>
          </a:p>
        </p:txBody>
      </p:sp>
      <p:graphicFrame>
        <p:nvGraphicFramePr>
          <p:cNvPr id="7" name="図表 6"/>
          <p:cNvGraphicFramePr/>
          <p:nvPr>
            <p:extLst>
              <p:ext uri="{D42A27DB-BD31-4B8C-83A1-F6EECF244321}">
                <p14:modId xmlns:p14="http://schemas.microsoft.com/office/powerpoint/2010/main" val="1706477978"/>
              </p:ext>
            </p:extLst>
          </p:nvPr>
        </p:nvGraphicFramePr>
        <p:xfrm>
          <a:off x="345989" y="899384"/>
          <a:ext cx="8542637" cy="493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左右矢印 8"/>
          <p:cNvSpPr/>
          <p:nvPr/>
        </p:nvSpPr>
        <p:spPr>
          <a:xfrm>
            <a:off x="271849" y="4670854"/>
            <a:ext cx="4258962"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71849" y="5209904"/>
            <a:ext cx="4213654" cy="1231106"/>
          </a:xfrm>
          <a:prstGeom prst="rect">
            <a:avLst/>
          </a:prstGeom>
          <a:noFill/>
        </p:spPr>
        <p:txBody>
          <a:bodyPr wrap="square" rtlCol="0">
            <a:spAutoFit/>
          </a:bodyPr>
          <a:lstStyle/>
          <a:p>
            <a:r>
              <a:rPr kumimoji="1" lang="ja-JP" altLang="en-US" dirty="0"/>
              <a:t>医療現場の課題に基づき、リサーチ・クエスチョン（仮説）を設定し、解決するための科学的に質の高い研究計画を設計する</a:t>
            </a:r>
            <a:r>
              <a:rPr kumimoji="1" lang="ja-JP" altLang="en-US" sz="2000" b="1" dirty="0">
                <a:solidFill>
                  <a:srgbClr val="C00000"/>
                </a:solidFill>
              </a:rPr>
              <a:t>研究デザイン</a:t>
            </a:r>
            <a:r>
              <a:rPr kumimoji="1" lang="ja-JP" altLang="en-US" dirty="0"/>
              <a:t>が重要</a:t>
            </a:r>
          </a:p>
        </p:txBody>
      </p:sp>
      <p:sp>
        <p:nvSpPr>
          <p:cNvPr id="11" name="左右矢印 10"/>
          <p:cNvSpPr/>
          <p:nvPr/>
        </p:nvSpPr>
        <p:spPr>
          <a:xfrm>
            <a:off x="4617307" y="3719384"/>
            <a:ext cx="4258962"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985949" y="4300060"/>
            <a:ext cx="3521677" cy="646331"/>
          </a:xfrm>
          <a:prstGeom prst="rect">
            <a:avLst/>
          </a:prstGeom>
          <a:noFill/>
        </p:spPr>
        <p:txBody>
          <a:bodyPr wrap="square" rtlCol="0">
            <a:spAutoFit/>
          </a:bodyPr>
          <a:lstStyle/>
          <a:p>
            <a:r>
              <a:rPr kumimoji="1" lang="ja-JP" altLang="en-US" dirty="0"/>
              <a:t>質の高い研究計画に基づき、粛々と実施</a:t>
            </a:r>
          </a:p>
        </p:txBody>
      </p:sp>
    </p:spTree>
    <p:extLst>
      <p:ext uri="{BB962C8B-B14F-4D97-AF65-F5344CB8AC3E}">
        <p14:creationId xmlns:p14="http://schemas.microsoft.com/office/powerpoint/2010/main" val="1014929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リサーチ・クエスチョン</a:t>
            </a:r>
            <a:r>
              <a:rPr kumimoji="1" lang="en-US" altLang="ja-JP" dirty="0"/>
              <a:t>(RQ)</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医療現場</a:t>
            </a:r>
            <a:r>
              <a:rPr lang="ja-JP" altLang="en-US" dirty="0"/>
              <a:t>の課題を臨床研究で解決可能な形式に変換したもの</a:t>
            </a:r>
            <a:endParaRPr lang="en-US" altLang="ja-JP" dirty="0"/>
          </a:p>
          <a:p>
            <a:r>
              <a:rPr lang="ja-JP" altLang="en-US" dirty="0"/>
              <a:t>研究計画の基本骨格</a:t>
            </a:r>
            <a:endParaRPr lang="en-US" altLang="ja-JP" dirty="0"/>
          </a:p>
          <a:p>
            <a:r>
              <a:rPr kumimoji="1" lang="ja-JP" altLang="en-US" dirty="0"/>
              <a:t>頭文字をとって</a:t>
            </a:r>
            <a:r>
              <a:rPr kumimoji="1" lang="en-US" altLang="ja-JP" dirty="0"/>
              <a:t>PICO/PECO</a:t>
            </a:r>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8</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2842550230"/>
              </p:ext>
            </p:extLst>
          </p:nvPr>
        </p:nvGraphicFramePr>
        <p:xfrm>
          <a:off x="737286" y="3650732"/>
          <a:ext cx="8489090" cy="2072640"/>
        </p:xfrm>
        <a:graphic>
          <a:graphicData uri="http://schemas.openxmlformats.org/drawingml/2006/table">
            <a:tbl>
              <a:tblPr firstRow="1" bandRow="1">
                <a:tableStyleId>{2D5ABB26-0587-4C30-8999-92F81FD0307C}</a:tableStyleId>
              </a:tblPr>
              <a:tblGrid>
                <a:gridCol w="3980760">
                  <a:extLst>
                    <a:ext uri="{9D8B030D-6E8A-4147-A177-3AD203B41FA5}">
                      <a16:colId xmlns="" xmlns:a16="http://schemas.microsoft.com/office/drawing/2014/main" val="498335695"/>
                    </a:ext>
                  </a:extLst>
                </a:gridCol>
                <a:gridCol w="1678633">
                  <a:extLst>
                    <a:ext uri="{9D8B030D-6E8A-4147-A177-3AD203B41FA5}">
                      <a16:colId xmlns="" xmlns:a16="http://schemas.microsoft.com/office/drawing/2014/main" val="2819888958"/>
                    </a:ext>
                  </a:extLst>
                </a:gridCol>
                <a:gridCol w="2829697">
                  <a:extLst>
                    <a:ext uri="{9D8B030D-6E8A-4147-A177-3AD203B41FA5}">
                      <a16:colId xmlns="" xmlns:a16="http://schemas.microsoft.com/office/drawing/2014/main" val="2204871671"/>
                    </a:ext>
                  </a:extLst>
                </a:gridCol>
              </a:tblGrid>
              <a:tr h="370840">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1" lang="en-US" altLang="ja-JP" sz="2800" b="1" u="none" strike="noStrike" kern="1200" cap="none" spc="0" normalizeH="0" baseline="0" noProof="0" dirty="0">
                          <a:ln>
                            <a:noFill/>
                          </a:ln>
                          <a:solidFill>
                            <a:srgbClr val="C00000"/>
                          </a:solidFill>
                          <a:effectLst/>
                          <a:uLnTx/>
                          <a:uFillTx/>
                        </a:rPr>
                        <a:t>P</a:t>
                      </a:r>
                      <a:r>
                        <a:rPr kumimoji="1" lang="en-US" altLang="ja-JP" sz="2800" u="none" strike="noStrike" kern="1200" cap="none" spc="0" normalizeH="0" baseline="0" noProof="0" dirty="0">
                          <a:ln>
                            <a:noFill/>
                          </a:ln>
                          <a:effectLst/>
                          <a:uLnTx/>
                          <a:uFillTx/>
                        </a:rPr>
                        <a:t>atient</a:t>
                      </a:r>
                      <a:endParaRPr kumimoji="1" lang="en-US" altLang="ja-JP" sz="2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kumimoji="1" lang="ja-JP" altLang="en-US" dirty="0"/>
                        <a:t>対象</a:t>
                      </a:r>
                    </a:p>
                  </a:txBody>
                  <a:tcPr/>
                </a:tc>
                <a:tc>
                  <a:txBody>
                    <a:bodyPr/>
                    <a:lstStyle/>
                    <a:p>
                      <a:r>
                        <a:rPr kumimoji="1" lang="ja-JP" altLang="en-US" dirty="0"/>
                        <a:t>誰に</a:t>
                      </a:r>
                    </a:p>
                  </a:txBody>
                  <a:tcPr/>
                </a:tc>
                <a:extLst>
                  <a:ext uri="{0D108BD9-81ED-4DB2-BD59-A6C34878D82A}">
                    <a16:rowId xmlns="" xmlns:a16="http://schemas.microsoft.com/office/drawing/2014/main" val="3160787276"/>
                  </a:ext>
                </a:extLst>
              </a:tr>
              <a:tr h="370840">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1" lang="en-US" altLang="ja-JP" sz="2800" b="1" u="none" strike="noStrike" kern="1200" cap="none" spc="0" normalizeH="0" baseline="0" noProof="0" dirty="0">
                          <a:ln>
                            <a:noFill/>
                          </a:ln>
                          <a:solidFill>
                            <a:srgbClr val="C00000"/>
                          </a:solidFill>
                          <a:effectLst/>
                          <a:uLnTx/>
                          <a:uFillTx/>
                        </a:rPr>
                        <a:t>I</a:t>
                      </a:r>
                      <a:r>
                        <a:rPr kumimoji="1" lang="en-US" altLang="ja-JP" sz="2800" u="none" strike="noStrike" kern="1200" cap="none" spc="0" normalizeH="0" baseline="0" noProof="0" dirty="0">
                          <a:ln>
                            <a:noFill/>
                          </a:ln>
                          <a:effectLst/>
                          <a:uLnTx/>
                          <a:uFillTx/>
                        </a:rPr>
                        <a:t>ntervention/</a:t>
                      </a:r>
                      <a:r>
                        <a:rPr kumimoji="1" lang="en-US" altLang="ja-JP" sz="2800" b="1" u="none" strike="noStrike" kern="1200" cap="none" spc="0" normalizeH="0" baseline="0" noProof="0" dirty="0">
                          <a:ln>
                            <a:noFill/>
                          </a:ln>
                          <a:solidFill>
                            <a:srgbClr val="C00000"/>
                          </a:solidFill>
                          <a:effectLst/>
                          <a:uLnTx/>
                          <a:uFillTx/>
                        </a:rPr>
                        <a:t>E</a:t>
                      </a:r>
                      <a:r>
                        <a:rPr kumimoji="1" lang="en-US" altLang="ja-JP" sz="2800" u="none" strike="noStrike" kern="1200" cap="none" spc="0" normalizeH="0" baseline="0" noProof="0" dirty="0">
                          <a:ln>
                            <a:noFill/>
                          </a:ln>
                          <a:effectLst/>
                          <a:uLnTx/>
                          <a:uFillTx/>
                        </a:rPr>
                        <a:t>xposure</a:t>
                      </a:r>
                      <a:endParaRPr kumimoji="1" lang="en-US" altLang="ja-JP" sz="2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kumimoji="1" lang="ja-JP" altLang="en-US" dirty="0"/>
                        <a:t>介入</a:t>
                      </a:r>
                      <a:r>
                        <a:rPr kumimoji="1" lang="en-US" altLang="ja-JP" dirty="0"/>
                        <a:t>/</a:t>
                      </a:r>
                      <a:r>
                        <a:rPr kumimoji="1" lang="ja-JP" altLang="en-US" dirty="0"/>
                        <a:t>要因</a:t>
                      </a:r>
                    </a:p>
                  </a:txBody>
                  <a:tcPr/>
                </a:tc>
                <a:tc>
                  <a:txBody>
                    <a:bodyPr/>
                    <a:lstStyle/>
                    <a:p>
                      <a:r>
                        <a:rPr kumimoji="1" lang="ja-JP" altLang="en-US" dirty="0"/>
                        <a:t>何を行うと</a:t>
                      </a:r>
                      <a:r>
                        <a:rPr kumimoji="1" lang="en-US" altLang="ja-JP" dirty="0"/>
                        <a:t>/</a:t>
                      </a:r>
                      <a:r>
                        <a:rPr kumimoji="1" lang="ja-JP" altLang="en-US" dirty="0"/>
                        <a:t>何があると</a:t>
                      </a:r>
                    </a:p>
                  </a:txBody>
                  <a:tcPr/>
                </a:tc>
                <a:extLst>
                  <a:ext uri="{0D108BD9-81ED-4DB2-BD59-A6C34878D82A}">
                    <a16:rowId xmlns="" xmlns:a16="http://schemas.microsoft.com/office/drawing/2014/main" val="748450569"/>
                  </a:ext>
                </a:extLst>
              </a:tr>
              <a:tr h="370840">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1" lang="en-US" altLang="ja-JP" sz="2800" b="1" u="none" strike="noStrike" kern="1200" cap="none" spc="0" normalizeH="0" baseline="0" noProof="0" dirty="0">
                          <a:ln>
                            <a:noFill/>
                          </a:ln>
                          <a:solidFill>
                            <a:srgbClr val="C00000"/>
                          </a:solidFill>
                          <a:effectLst/>
                          <a:uLnTx/>
                          <a:uFillTx/>
                        </a:rPr>
                        <a:t>C</a:t>
                      </a:r>
                      <a:r>
                        <a:rPr kumimoji="1" lang="en-US" altLang="ja-JP" sz="2800" u="none" strike="noStrike" kern="1200" cap="none" spc="0" normalizeH="0" baseline="0" noProof="0" dirty="0">
                          <a:ln>
                            <a:noFill/>
                          </a:ln>
                          <a:effectLst/>
                          <a:uLnTx/>
                          <a:uFillTx/>
                        </a:rPr>
                        <a:t>omparison</a:t>
                      </a:r>
                      <a:endParaRPr kumimoji="1" lang="en-US" altLang="ja-JP" sz="2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kumimoji="1" lang="ja-JP" altLang="en-US" dirty="0"/>
                        <a:t>比較対照</a:t>
                      </a:r>
                    </a:p>
                  </a:txBody>
                  <a:tcPr/>
                </a:tc>
                <a:tc>
                  <a:txBody>
                    <a:bodyPr/>
                    <a:lstStyle/>
                    <a:p>
                      <a:r>
                        <a:rPr kumimoji="1" lang="ja-JP" altLang="en-US" dirty="0"/>
                        <a:t>何と比べて</a:t>
                      </a:r>
                    </a:p>
                  </a:txBody>
                  <a:tcPr/>
                </a:tc>
                <a:extLst>
                  <a:ext uri="{0D108BD9-81ED-4DB2-BD59-A6C34878D82A}">
                    <a16:rowId xmlns="" xmlns:a16="http://schemas.microsoft.com/office/drawing/2014/main" val="3148378579"/>
                  </a:ext>
                </a:extLst>
              </a:tr>
              <a:tr h="370840">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1" lang="en-US" altLang="ja-JP" sz="2800" b="1" u="none" strike="noStrike" kern="1200" cap="none" spc="0" normalizeH="0" baseline="0" noProof="0" dirty="0">
                          <a:ln>
                            <a:noFill/>
                          </a:ln>
                          <a:solidFill>
                            <a:srgbClr val="C00000"/>
                          </a:solidFill>
                          <a:effectLst/>
                          <a:uLnTx/>
                          <a:uFillTx/>
                        </a:rPr>
                        <a:t>O</a:t>
                      </a:r>
                      <a:r>
                        <a:rPr kumimoji="1" lang="en-US" altLang="ja-JP" sz="2800" u="none" strike="noStrike" kern="1200" cap="none" spc="0" normalizeH="0" baseline="0" noProof="0" dirty="0">
                          <a:ln>
                            <a:noFill/>
                          </a:ln>
                          <a:effectLst/>
                          <a:uLnTx/>
                          <a:uFillTx/>
                        </a:rPr>
                        <a:t>utcome</a:t>
                      </a:r>
                      <a:endParaRPr kumimoji="1" lang="en-US" altLang="ja-JP" sz="2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kumimoji="1" lang="ja-JP" altLang="en-US" dirty="0"/>
                        <a:t>アウトカム</a:t>
                      </a:r>
                    </a:p>
                  </a:txBody>
                  <a:tcPr/>
                </a:tc>
                <a:tc>
                  <a:txBody>
                    <a:bodyPr/>
                    <a:lstStyle/>
                    <a:p>
                      <a:r>
                        <a:rPr kumimoji="1" lang="ja-JP" altLang="en-US" dirty="0"/>
                        <a:t>どうなるか</a:t>
                      </a:r>
                    </a:p>
                  </a:txBody>
                  <a:tcPr/>
                </a:tc>
                <a:extLst>
                  <a:ext uri="{0D108BD9-81ED-4DB2-BD59-A6C34878D82A}">
                    <a16:rowId xmlns="" xmlns:a16="http://schemas.microsoft.com/office/drawing/2014/main" val="3664271852"/>
                  </a:ext>
                </a:extLst>
              </a:tr>
            </a:tbl>
          </a:graphicData>
        </a:graphic>
      </p:graphicFrame>
    </p:spTree>
    <p:extLst>
      <p:ext uri="{BB962C8B-B14F-4D97-AF65-F5344CB8AC3E}">
        <p14:creationId xmlns:p14="http://schemas.microsoft.com/office/powerpoint/2010/main" val="354300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Intervention</a:t>
            </a:r>
            <a:r>
              <a:rPr kumimoji="1" lang="ja-JP" altLang="en-US" dirty="0"/>
              <a:t>と</a:t>
            </a:r>
            <a:r>
              <a:rPr kumimoji="1" lang="en-US" altLang="ja-JP" dirty="0"/>
              <a:t>Exposure</a:t>
            </a:r>
            <a:endParaRPr kumimoji="1" lang="ja-JP" altLang="en-US" dirty="0"/>
          </a:p>
        </p:txBody>
      </p:sp>
      <p:sp>
        <p:nvSpPr>
          <p:cNvPr id="3" name="コンテンツ プレースホルダー 2"/>
          <p:cNvSpPr>
            <a:spLocks noGrp="1"/>
          </p:cNvSpPr>
          <p:nvPr>
            <p:ph idx="1"/>
          </p:nvPr>
        </p:nvSpPr>
        <p:spPr/>
        <p:txBody>
          <a:bodyPr/>
          <a:lstStyle/>
          <a:p>
            <a:r>
              <a:rPr lang="ja-JP" altLang="en-US" dirty="0"/>
              <a:t>研究の型の大きな分岐点</a:t>
            </a:r>
            <a:endParaRPr lang="en-US" altLang="ja-JP" dirty="0"/>
          </a:p>
          <a:p>
            <a:r>
              <a:rPr kumimoji="1" lang="ja-JP" altLang="en-US" dirty="0"/>
              <a:t>介入するか（</a:t>
            </a:r>
            <a:r>
              <a:rPr lang="en-US" altLang="ja-JP" dirty="0"/>
              <a:t>intervention</a:t>
            </a:r>
            <a:r>
              <a:rPr lang="ja-JP" altLang="en-US" dirty="0"/>
              <a:t>）、観察するか（</a:t>
            </a:r>
            <a:r>
              <a:rPr lang="en-US" altLang="ja-JP" dirty="0"/>
              <a:t>observation</a:t>
            </a:r>
            <a:r>
              <a:rPr lang="ja-JP" altLang="en-US" dirty="0"/>
              <a:t>）</a:t>
            </a:r>
            <a:endParaRPr lang="en-US" altLang="ja-JP" dirty="0"/>
          </a:p>
          <a:p>
            <a:pPr lvl="1"/>
            <a:r>
              <a:rPr kumimoji="1" lang="ja-JP" altLang="en-US" dirty="0"/>
              <a:t>介入：研究のために治療を選択</a:t>
            </a:r>
            <a:endParaRPr kumimoji="1" lang="en-US" altLang="ja-JP" dirty="0"/>
          </a:p>
          <a:p>
            <a:pPr marL="457200" lvl="1" indent="0">
              <a:buNone/>
            </a:pPr>
            <a:r>
              <a:rPr lang="ja-JP" altLang="en-US" dirty="0"/>
              <a:t>   →</a:t>
            </a:r>
            <a:r>
              <a:rPr lang="en-US" altLang="ja-JP" dirty="0"/>
              <a:t>P</a:t>
            </a:r>
            <a:r>
              <a:rPr lang="en-US" altLang="ja-JP" sz="3600" b="1" dirty="0">
                <a:solidFill>
                  <a:srgbClr val="C00000"/>
                </a:solidFill>
              </a:rPr>
              <a:t>I</a:t>
            </a:r>
            <a:r>
              <a:rPr lang="en-US" altLang="ja-JP" dirty="0">
                <a:solidFill>
                  <a:srgbClr val="C00000"/>
                </a:solidFill>
              </a:rPr>
              <a:t>(intervention)</a:t>
            </a:r>
            <a:r>
              <a:rPr lang="en-US" altLang="ja-JP" dirty="0"/>
              <a:t>CO </a:t>
            </a:r>
            <a:endParaRPr kumimoji="1" lang="en-US" altLang="ja-JP" dirty="0"/>
          </a:p>
          <a:p>
            <a:pPr lvl="1"/>
            <a:r>
              <a:rPr kumimoji="1" lang="ja-JP" altLang="en-US" dirty="0"/>
              <a:t>観察：ありのまま</a:t>
            </a:r>
            <a:endParaRPr kumimoji="1" lang="en-US" altLang="ja-JP" dirty="0"/>
          </a:p>
          <a:p>
            <a:pPr marL="457200" lvl="1" indent="0">
              <a:buNone/>
            </a:pPr>
            <a:r>
              <a:rPr lang="en-US" altLang="ja-JP" dirty="0"/>
              <a:t>   </a:t>
            </a:r>
            <a:r>
              <a:rPr lang="ja-JP" altLang="en-US" dirty="0"/>
              <a:t>→</a:t>
            </a:r>
            <a:r>
              <a:rPr lang="en-US" altLang="ja-JP" dirty="0"/>
              <a:t>P</a:t>
            </a:r>
            <a:r>
              <a:rPr lang="en-US" altLang="ja-JP" sz="3600" b="1" dirty="0">
                <a:solidFill>
                  <a:srgbClr val="C00000"/>
                </a:solidFill>
              </a:rPr>
              <a:t>E</a:t>
            </a:r>
            <a:r>
              <a:rPr lang="en-US" altLang="ja-JP" dirty="0">
                <a:solidFill>
                  <a:srgbClr val="C00000"/>
                </a:solidFill>
              </a:rPr>
              <a:t>(exposure</a:t>
            </a:r>
            <a:r>
              <a:rPr lang="ja-JP" altLang="en-US" dirty="0">
                <a:solidFill>
                  <a:srgbClr val="C00000"/>
                </a:solidFill>
              </a:rPr>
              <a:t>：要因</a:t>
            </a:r>
            <a:r>
              <a:rPr lang="en-US" altLang="ja-JP" dirty="0">
                <a:solidFill>
                  <a:srgbClr val="C00000"/>
                </a:solidFill>
              </a:rPr>
              <a:t>)</a:t>
            </a:r>
            <a:r>
              <a:rPr lang="en-US" altLang="ja-JP" dirty="0"/>
              <a:t>CO</a:t>
            </a:r>
            <a:endParaRPr kumimoji="1" lang="en-US" altLang="ja-JP" dirty="0"/>
          </a:p>
        </p:txBody>
      </p:sp>
      <p:sp>
        <p:nvSpPr>
          <p:cNvPr id="4" name="日付プレースホルダー 3"/>
          <p:cNvSpPr>
            <a:spLocks noGrp="1"/>
          </p:cNvSpPr>
          <p:nvPr>
            <p:ph type="dt" sz="half" idx="10"/>
          </p:nvPr>
        </p:nvSpPr>
        <p:spPr/>
        <p:txBody>
          <a:bodyPr/>
          <a:lstStyle/>
          <a:p>
            <a:r>
              <a:rPr kumimoji="1" lang="en-US" altLang="ja-JP" smtClean="0"/>
              <a:t>17/03/17</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Hant" smtClean="0"/>
              <a:t>copyright </a:t>
            </a:r>
            <a:r>
              <a:rPr kumimoji="1" lang="zh-Hant" altLang="en-US" smtClean="0"/>
              <a:t>臨床研究教育</a:t>
            </a:r>
            <a:r>
              <a:rPr kumimoji="1" lang="en-US" altLang="zh-Hant" smtClean="0"/>
              <a:t>WG</a:t>
            </a:r>
            <a:r>
              <a:rPr kumimoji="1" lang="zh-Hant" altLang="en-US" smtClean="0"/>
              <a:t>＆日本医師会</a:t>
            </a:r>
            <a:r>
              <a:rPr kumimoji="1" lang="en-US" altLang="zh-Hant" smtClean="0"/>
              <a:t>,2017 All rights reserved</a:t>
            </a:r>
            <a:endParaRPr kumimoji="1" lang="ja-JP" altLang="en-US" dirty="0"/>
          </a:p>
        </p:txBody>
      </p:sp>
      <p:sp>
        <p:nvSpPr>
          <p:cNvPr id="6" name="スライド番号プレースホルダー 5"/>
          <p:cNvSpPr>
            <a:spLocks noGrp="1"/>
          </p:cNvSpPr>
          <p:nvPr>
            <p:ph type="sldNum" sz="quarter" idx="12"/>
          </p:nvPr>
        </p:nvSpPr>
        <p:spPr/>
        <p:txBody>
          <a:bodyPr/>
          <a:lstStyle/>
          <a:p>
            <a:fld id="{8A974761-06A9-8F4D-9620-3B53A640FCC1}" type="slidenum">
              <a:rPr kumimoji="1" lang="ja-JP" altLang="en-US" smtClean="0"/>
              <a:t>9</a:t>
            </a:fld>
            <a:endParaRPr kumimoji="1" lang="ja-JP" altLang="en-US"/>
          </a:p>
        </p:txBody>
      </p:sp>
    </p:spTree>
    <p:extLst>
      <p:ext uri="{BB962C8B-B14F-4D97-AF65-F5344CB8AC3E}">
        <p14:creationId xmlns:p14="http://schemas.microsoft.com/office/powerpoint/2010/main" val="765960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6002</Words>
  <Application>Microsoft Office PowerPoint</Application>
  <PresentationFormat>画面に合わせる (4:3)</PresentationFormat>
  <Paragraphs>904</Paragraphs>
  <Slides>63</Slides>
  <Notes>1</Notes>
  <HiddenSlides>0</HiddenSlides>
  <MMClips>0</MMClips>
  <ScaleCrop>false</ScaleCrop>
  <HeadingPairs>
    <vt:vector size="4" baseType="variant">
      <vt:variant>
        <vt:lpstr>テーマ</vt:lpstr>
      </vt:variant>
      <vt:variant>
        <vt:i4>1</vt:i4>
      </vt:variant>
      <vt:variant>
        <vt:lpstr>スライド タイトル</vt:lpstr>
      </vt:variant>
      <vt:variant>
        <vt:i4>63</vt:i4>
      </vt:variant>
    </vt:vector>
  </HeadingPairs>
  <TitlesOfParts>
    <vt:vector size="64" baseType="lpstr">
      <vt:lpstr>ホワイト</vt:lpstr>
      <vt:lpstr>医師主導臨床研究計画立案の要点  〜効果的な研究計画の実施のために〜</vt:lpstr>
      <vt:lpstr>目次</vt:lpstr>
      <vt:lpstr>本書の学習目標</vt:lpstr>
      <vt:lpstr>本書の対象読者</vt:lpstr>
      <vt:lpstr>プロトコルドラフト（シノプシス）作成のポイント</vt:lpstr>
      <vt:lpstr>クイズ：科学的な思考</vt:lpstr>
      <vt:lpstr>イントロダクション</vt:lpstr>
      <vt:lpstr>リサーチ・クエスチョン(RQ)</vt:lpstr>
      <vt:lpstr>InterventionとExposure</vt:lpstr>
      <vt:lpstr>Outcome（アウトカム）</vt:lpstr>
      <vt:lpstr>PECOへの構造化の例</vt:lpstr>
      <vt:lpstr>評価項目へのブラッシュアップ</vt:lpstr>
      <vt:lpstr>統計学的事項</vt:lpstr>
      <vt:lpstr>サンプルサイズ設計</vt:lpstr>
      <vt:lpstr>プロトコルシノプシスの完成</vt:lpstr>
      <vt:lpstr>出口を見据えたフルプロトコルへのブラッシュアップのポイント</vt:lpstr>
      <vt:lpstr>良い臨床試験を実施するためには？</vt:lpstr>
      <vt:lpstr>臨床試験の適正な実施に必要なリソース</vt:lpstr>
      <vt:lpstr>実施可能な臨床試験</vt:lpstr>
      <vt:lpstr>品質を見据えた実施計画書作成のステップ</vt:lpstr>
      <vt:lpstr>2. 出口目標・プロジェクト期間の設定 〜この研究の位置づけは何か？</vt:lpstr>
      <vt:lpstr>4. 品質目標の設定 〜臨床試験で求められる品質とは</vt:lpstr>
      <vt:lpstr>4. 品質目標の設定〜出口と品質の関係</vt:lpstr>
      <vt:lpstr>4. 品質目標の設定〜適切な品質目標の決定</vt:lpstr>
      <vt:lpstr>4. 品質目標の設定〜注意点</vt:lpstr>
      <vt:lpstr>4. 品質管理計画をたてる</vt:lpstr>
      <vt:lpstr>5.概算見積〜臨床研究経費の概算</vt:lpstr>
      <vt:lpstr>5.概算見積 〜プロトコル概要・リソースに関する情報</vt:lpstr>
      <vt:lpstr>5.概算見積〜見積の種類と実施時期</vt:lpstr>
      <vt:lpstr>6. 測定項目の決定〜データ項目の検討</vt:lpstr>
      <vt:lpstr>6. 測定項目の決定 〜測定項目（品質メトリクス）の決定</vt:lpstr>
      <vt:lpstr>7. リスク評価 〜想定されるリスクの洗い出し①</vt:lpstr>
      <vt:lpstr>7. リスク評価 〜想定されるリスクの洗い出し②</vt:lpstr>
      <vt:lpstr>7. リスク評価〜リスク評価表の利用（例）</vt:lpstr>
      <vt:lpstr>8. 品質管理計画のFix</vt:lpstr>
      <vt:lpstr>8. 品質管理計画のFix〜具体例</vt:lpstr>
      <vt:lpstr>品質管理計画書テンプレート</vt:lpstr>
      <vt:lpstr>9. プロジェクト計画の策定 〜臨床試験はプロジェクトです</vt:lpstr>
      <vt:lpstr>9. プロジェクト計画の策定 〜プロジェクト憲章</vt:lpstr>
      <vt:lpstr>9. プロジェクト計画の策定 〜プロジェクト憲章の例</vt:lpstr>
      <vt:lpstr>10.実施可能性の評価による プロトコル修正</vt:lpstr>
      <vt:lpstr>10.実施可能性の評価に基づく プロトコル修正：事例A</vt:lpstr>
      <vt:lpstr>10.実施可能性の評価に基づく プロトコル修正：事例A</vt:lpstr>
      <vt:lpstr>事例A：出口目標及び品質管理計画</vt:lpstr>
      <vt:lpstr>事例A：プロトコルへのフィードバック</vt:lpstr>
      <vt:lpstr>事例A：プロトコルへのフィードバック</vt:lpstr>
      <vt:lpstr>10.フルプロトコルの完成</vt:lpstr>
      <vt:lpstr>11.モニタリング計画書・DM計画書の完成</vt:lpstr>
      <vt:lpstr>11. モニタリングとデータマネジメント</vt:lpstr>
      <vt:lpstr>11.（参考）モニタリングと監査の関係</vt:lpstr>
      <vt:lpstr>11.モニタリング計画書・DM計画書の完成</vt:lpstr>
      <vt:lpstr>12.詳細見積：臨床試験実施の費用</vt:lpstr>
      <vt:lpstr>12.詳細見積：臨床研究の適正価格</vt:lpstr>
      <vt:lpstr>12.詳細見積：適正な方法・費用の検討</vt:lpstr>
      <vt:lpstr>12.詳細見積：見積予算の評価</vt:lpstr>
      <vt:lpstr>まとめ</vt:lpstr>
      <vt:lpstr>まとめ</vt:lpstr>
      <vt:lpstr>さらに学びを深めたい方へ</vt:lpstr>
      <vt:lpstr>本ツール作成メンバー</vt:lpstr>
      <vt:lpstr>参考資料</vt:lpstr>
      <vt:lpstr>参考：Conflict of Interest：COI</vt:lpstr>
      <vt:lpstr>参考：COIに関する基本的な考え方</vt:lpstr>
      <vt:lpstr>参考:臨床論文執筆ガイドライン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2017-04-20T06:29:11Z</dcterms:created>
  <dcterms:modified xsi:type="dcterms:W3CDTF">2017-04-20T07:11:28Z</dcterms:modified>
</cp:coreProperties>
</file>