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2" r:id="rId2"/>
    <p:sldId id="1378" r:id="rId3"/>
    <p:sldId id="1379" r:id="rId4"/>
    <p:sldId id="1409" r:id="rId5"/>
    <p:sldId id="1380" r:id="rId6"/>
    <p:sldId id="301" r:id="rId7"/>
    <p:sldId id="1381" r:id="rId8"/>
    <p:sldId id="1371" r:id="rId9"/>
    <p:sldId id="1366" r:id="rId10"/>
    <p:sldId id="1382" r:id="rId11"/>
    <p:sldId id="1398" r:id="rId12"/>
    <p:sldId id="1407" r:id="rId13"/>
    <p:sldId id="258" r:id="rId14"/>
    <p:sldId id="1395" r:id="rId15"/>
    <p:sldId id="260" r:id="rId16"/>
    <p:sldId id="261" r:id="rId17"/>
    <p:sldId id="1383" r:id="rId18"/>
    <p:sldId id="1368" r:id="rId19"/>
    <p:sldId id="1369" r:id="rId20"/>
    <p:sldId id="1370" r:id="rId21"/>
    <p:sldId id="792" r:id="rId22"/>
    <p:sldId id="1376" r:id="rId23"/>
    <p:sldId id="1391" r:id="rId24"/>
    <p:sldId id="1388" r:id="rId25"/>
    <p:sldId id="1367" r:id="rId26"/>
    <p:sldId id="1389" r:id="rId27"/>
    <p:sldId id="1396" r:id="rId28"/>
    <p:sldId id="1406" r:id="rId29"/>
    <p:sldId id="1390" r:id="rId30"/>
    <p:sldId id="1400" r:id="rId31"/>
    <p:sldId id="1392" r:id="rId32"/>
    <p:sldId id="1401" r:id="rId33"/>
    <p:sldId id="1385" r:id="rId34"/>
    <p:sldId id="1169" r:id="rId35"/>
    <p:sldId id="57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F3689-1D88-4530-A7EB-08FE68771F16}" type="datetimeFigureOut">
              <a:rPr kumimoji="1" lang="ja-JP" altLang="en-US" smtClean="0"/>
              <a:t>2021/12/8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9A39C-968F-4936-8E51-AD9A1F01AB42}" type="slidenum">
              <a:rPr kumimoji="1" lang="ja-JP" altLang="en-US" smtClean="0"/>
              <a:t>‹#›</a:t>
            </a:fld>
            <a:endParaRPr kumimoji="1" lang="ja-JP" altLang="en-US"/>
          </a:p>
        </p:txBody>
      </p:sp>
    </p:spTree>
    <p:extLst>
      <p:ext uri="{BB962C8B-B14F-4D97-AF65-F5344CB8AC3E}">
        <p14:creationId xmlns:p14="http://schemas.microsoft.com/office/powerpoint/2010/main" val="2385024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5013" indent="-282575"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1888" indent="-225425"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5913" indent="-225425"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8350" indent="-225425"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5550" indent="-225425"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52750" indent="-225425"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9950" indent="-225425"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7150" indent="-225425"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50000"/>
              </a:spcBef>
            </a:pPr>
            <a:fld id="{C2BEAC82-6DE9-4ECE-90F7-DB52E00D5482}" type="slidenum">
              <a:rPr lang="en-US" altLang="ja-JP">
                <a:ea typeface="ＭＳ Ｐゴシック" panose="020B0600070205080204" pitchFamily="50" charset="-128"/>
              </a:rPr>
              <a:pPr>
                <a:spcBef>
                  <a:spcPct val="50000"/>
                </a:spcBef>
              </a:pPr>
              <a:t>21</a:t>
            </a:fld>
            <a:endParaRPr lang="en-US" altLang="ja-JP">
              <a:ea typeface="ＭＳ Ｐゴシック" panose="020B0600070205080204" pitchFamily="50" charset="-128"/>
            </a:endParaRPr>
          </a:p>
        </p:txBody>
      </p:sp>
      <p:sp>
        <p:nvSpPr>
          <p:cNvPr id="46083" name="Rectangle 2"/>
          <p:cNvSpPr>
            <a:spLocks noGrp="1" noRot="1" noChangeAspect="1" noChangeArrowheads="1" noTextEdit="1"/>
          </p:cNvSpPr>
          <p:nvPr>
            <p:ph type="sldImg"/>
          </p:nvPr>
        </p:nvSpPr>
        <p:spPr>
          <a:xfrm>
            <a:off x="668338" y="806450"/>
            <a:ext cx="5354637" cy="4017963"/>
          </a:xfrm>
          <a:ln/>
        </p:spPr>
      </p:sp>
      <p:sp>
        <p:nvSpPr>
          <p:cNvPr id="46084" name="Rectangle 3"/>
          <p:cNvSpPr>
            <a:spLocks noGrp="1" noChangeArrowheads="1"/>
          </p:cNvSpPr>
          <p:nvPr>
            <p:ph type="body" idx="1"/>
          </p:nvPr>
        </p:nvSpPr>
        <p:spPr>
          <a:xfrm>
            <a:off x="891870" y="5093911"/>
            <a:ext cx="4902130" cy="48247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z="1400" dirty="0"/>
          </a:p>
        </p:txBody>
      </p:sp>
    </p:spTree>
    <p:extLst>
      <p:ext uri="{BB962C8B-B14F-4D97-AF65-F5344CB8AC3E}">
        <p14:creationId xmlns:p14="http://schemas.microsoft.com/office/powerpoint/2010/main" val="315928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349834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235084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190899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244267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335778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400923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107763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33807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26652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239101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C4CEEE-68EA-47C4-895F-7BEE28886759}" type="datetimeFigureOut">
              <a:rPr kumimoji="1" lang="ja-JP" altLang="en-US" smtClean="0"/>
              <a:t>2021/12/8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170379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4CEEE-68EA-47C4-895F-7BEE28886759}" type="datetimeFigureOut">
              <a:rPr kumimoji="1" lang="ja-JP" altLang="en-US" smtClean="0"/>
              <a:t>2021/12/8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45F07-B382-4E3A-9BD8-4054A1DA8E4E}" type="slidenum">
              <a:rPr kumimoji="1" lang="ja-JP" altLang="en-US" smtClean="0"/>
              <a:t>‹#›</a:t>
            </a:fld>
            <a:endParaRPr kumimoji="1" lang="ja-JP" altLang="en-US"/>
          </a:p>
        </p:txBody>
      </p:sp>
    </p:spTree>
    <p:extLst>
      <p:ext uri="{BB962C8B-B14F-4D97-AF65-F5344CB8AC3E}">
        <p14:creationId xmlns:p14="http://schemas.microsoft.com/office/powerpoint/2010/main" val="344097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257724"/>
            <a:ext cx="8928992" cy="1967655"/>
          </a:xfrm>
        </p:spPr>
        <p:txBody>
          <a:bodyPr>
            <a:noAutofit/>
          </a:bodyPr>
          <a:lstStyle/>
          <a:p>
            <a:pPr>
              <a:lnSpc>
                <a:spcPct val="150000"/>
              </a:lnSpc>
            </a:pPr>
            <a:r>
              <a:rPr lang="ja-JP" altLang="en-US" sz="2400" dirty="0">
                <a:effectLst/>
                <a:latin typeface="+mn-ea"/>
                <a:ea typeface="+mn-ea"/>
              </a:rPr>
              <a:t>医師主導治験に係る</a:t>
            </a:r>
            <a:br>
              <a:rPr lang="en-US" altLang="ja-JP" sz="2400" dirty="0">
                <a:effectLst/>
                <a:latin typeface="+mn-ea"/>
                <a:ea typeface="+mn-ea"/>
              </a:rPr>
            </a:br>
            <a:r>
              <a:rPr lang="ja-JP" altLang="ja-JP" sz="2400" dirty="0">
                <a:latin typeface="+mn-ea"/>
                <a:ea typeface="+mn-ea"/>
              </a:rPr>
              <a:t>データ</a:t>
            </a:r>
            <a:r>
              <a:rPr lang="ja-JP" altLang="en-US" sz="2400" dirty="0">
                <a:latin typeface="+mn-ea"/>
                <a:ea typeface="+mn-ea"/>
              </a:rPr>
              <a:t>マネジメント</a:t>
            </a:r>
            <a:r>
              <a:rPr lang="ja-JP" altLang="ja-JP" sz="2400" dirty="0">
                <a:latin typeface="+mn-ea"/>
                <a:ea typeface="+mn-ea"/>
              </a:rPr>
              <a:t>手順書</a:t>
            </a:r>
            <a:r>
              <a:rPr lang="ja-JP" altLang="en-US" sz="2400" dirty="0">
                <a:latin typeface="+mn-ea"/>
                <a:ea typeface="+mn-ea"/>
              </a:rPr>
              <a:t>・</a:t>
            </a:r>
            <a:r>
              <a:rPr lang="ja-JP" altLang="ja-JP" sz="2400" dirty="0">
                <a:latin typeface="+mn-ea"/>
                <a:ea typeface="+mn-ea"/>
              </a:rPr>
              <a:t>計画書の雛形</a:t>
            </a:r>
            <a:r>
              <a:rPr lang="ja-JP" altLang="en-US" sz="2400" dirty="0">
                <a:latin typeface="+mn-ea"/>
                <a:ea typeface="+mn-ea"/>
              </a:rPr>
              <a:t>、</a:t>
            </a:r>
            <a:br>
              <a:rPr lang="en-US" altLang="ja-JP" sz="2400" dirty="0">
                <a:latin typeface="+mn-ea"/>
                <a:ea typeface="+mn-ea"/>
              </a:rPr>
            </a:br>
            <a:r>
              <a:rPr lang="ja-JP" altLang="en-US" sz="2400" dirty="0">
                <a:latin typeface="+mn-ea"/>
                <a:ea typeface="+mn-ea"/>
              </a:rPr>
              <a:t>症例及びデータの取扱いに関する手順書・</a:t>
            </a:r>
            <a:br>
              <a:rPr lang="en-US" altLang="ja-JP" sz="2400" dirty="0">
                <a:latin typeface="+mn-ea"/>
                <a:ea typeface="+mn-ea"/>
              </a:rPr>
            </a:br>
            <a:r>
              <a:rPr lang="ja-JP" altLang="en-US" sz="2400" dirty="0">
                <a:latin typeface="+mn-ea"/>
                <a:ea typeface="+mn-ea"/>
              </a:rPr>
              <a:t>症例及びデータ取扱い基準の雛形の作成</a:t>
            </a:r>
            <a:r>
              <a:rPr lang="en-US" altLang="ja-JP" sz="2400" dirty="0">
                <a:latin typeface="+mn-ea"/>
                <a:ea typeface="+mn-ea"/>
              </a:rPr>
              <a:t>WG</a:t>
            </a:r>
            <a:endParaRPr lang="ja-JP" altLang="en-US" sz="2400" b="0" i="1" dirty="0">
              <a:effectLst/>
              <a:latin typeface="+mn-ea"/>
              <a:ea typeface="+mn-ea"/>
            </a:endParaRPr>
          </a:p>
        </p:txBody>
      </p:sp>
      <p:sp>
        <p:nvSpPr>
          <p:cNvPr id="5" name="字幕 4">
            <a:extLst>
              <a:ext uri="{FF2B5EF4-FFF2-40B4-BE49-F238E27FC236}">
                <a16:creationId xmlns:a16="http://schemas.microsoft.com/office/drawing/2014/main" id="{4036005F-BB24-40CD-BC70-419EA75516B5}"/>
              </a:ext>
            </a:extLst>
          </p:cNvPr>
          <p:cNvSpPr>
            <a:spLocks noGrp="1"/>
          </p:cNvSpPr>
          <p:nvPr>
            <p:ph type="subTitle" idx="1"/>
          </p:nvPr>
        </p:nvSpPr>
        <p:spPr>
          <a:xfrm>
            <a:off x="1143000" y="3943349"/>
            <a:ext cx="6858000" cy="971551"/>
          </a:xfrm>
        </p:spPr>
        <p:txBody>
          <a:bodyPr>
            <a:normAutofit/>
          </a:bodyPr>
          <a:lstStyle/>
          <a:p>
            <a:r>
              <a:rPr lang="ja-JP" altLang="en-US" sz="3600" dirty="0"/>
              <a:t>解説資料</a:t>
            </a:r>
          </a:p>
        </p:txBody>
      </p:sp>
    </p:spTree>
    <p:extLst>
      <p:ext uri="{BB962C8B-B14F-4D97-AF65-F5344CB8AC3E}">
        <p14:creationId xmlns:p14="http://schemas.microsoft.com/office/powerpoint/2010/main" val="3506306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解析計画、症例及びデータ取扱い</a:t>
            </a:r>
            <a:endParaRPr kumimoji="1" lang="ja-JP" altLang="en-US" sz="3200" dirty="0">
              <a:latin typeface="+mn-ea"/>
              <a:ea typeface="+mn-ea"/>
            </a:endParaRPr>
          </a:p>
        </p:txBody>
      </p:sp>
      <p:sp>
        <p:nvSpPr>
          <p:cNvPr id="3" name="テキスト プレースホルダー 2">
            <a:extLst>
              <a:ext uri="{FF2B5EF4-FFF2-40B4-BE49-F238E27FC236}">
                <a16:creationId xmlns:a16="http://schemas.microsoft.com/office/drawing/2014/main" id="{8ACC846E-41F8-4E54-ACAF-215D07E6A6C6}"/>
              </a:ext>
            </a:extLst>
          </p:cNvPr>
          <p:cNvSpPr>
            <a:spLocks noGrp="1"/>
          </p:cNvSpPr>
          <p:nvPr>
            <p:ph type="body" idx="1"/>
          </p:nvPr>
        </p:nvSpPr>
        <p:spPr>
          <a:xfrm>
            <a:off x="623888" y="3884614"/>
            <a:ext cx="7886700" cy="1401761"/>
          </a:xfrm>
        </p:spPr>
        <p:txBody>
          <a:bodyPr>
            <a:normAutofit/>
          </a:bodyPr>
          <a:lstStyle/>
          <a:p>
            <a:pPr algn="ctr"/>
            <a:r>
              <a:rPr kumimoji="1" lang="ja-JP" altLang="en-US" sz="2800" dirty="0"/>
              <a:t>医学統計の視点</a:t>
            </a:r>
            <a:endParaRPr kumimoji="1" lang="en-US" altLang="ja-JP" sz="2800" dirty="0"/>
          </a:p>
          <a:p>
            <a:pPr algn="ctr"/>
            <a:r>
              <a:rPr lang="ja-JP" altLang="en-US" sz="2800" dirty="0"/>
              <a:t>（</a:t>
            </a:r>
            <a:r>
              <a:rPr lang="en-US" altLang="ja-JP" sz="2800" dirty="0" err="1"/>
              <a:t>estimand</a:t>
            </a:r>
            <a:r>
              <a:rPr lang="ja-JP" altLang="en-US" sz="2800" dirty="0"/>
              <a:t>の解説を含む）</a:t>
            </a:r>
            <a:endParaRPr kumimoji="1" lang="ja-JP" altLang="en-US" sz="2800" dirty="0"/>
          </a:p>
        </p:txBody>
      </p:sp>
    </p:spTree>
    <p:extLst>
      <p:ext uri="{BB962C8B-B14F-4D97-AF65-F5344CB8AC3E}">
        <p14:creationId xmlns:p14="http://schemas.microsoft.com/office/powerpoint/2010/main" val="274047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797A187-69B3-454B-9ECA-3AA84E6F6884}"/>
              </a:ext>
            </a:extLst>
          </p:cNvPr>
          <p:cNvPicPr>
            <a:picLocks noChangeAspect="1"/>
          </p:cNvPicPr>
          <p:nvPr/>
        </p:nvPicPr>
        <p:blipFill rotWithShape="1">
          <a:blip r:embed="rId2"/>
          <a:srcRect r="6575" b="6601"/>
          <a:stretch/>
        </p:blipFill>
        <p:spPr>
          <a:xfrm>
            <a:off x="3795" y="1089695"/>
            <a:ext cx="9144000" cy="5142082"/>
          </a:xfrm>
          <a:prstGeom prst="rect">
            <a:avLst/>
          </a:prstGeom>
        </p:spPr>
      </p:pic>
      <p:sp>
        <p:nvSpPr>
          <p:cNvPr id="6" name="テキスト ボックス 5">
            <a:extLst>
              <a:ext uri="{FF2B5EF4-FFF2-40B4-BE49-F238E27FC236}">
                <a16:creationId xmlns:a16="http://schemas.microsoft.com/office/drawing/2014/main" id="{F675CB4D-2A0E-4D42-82C3-D6968F1AC43A}"/>
              </a:ext>
            </a:extLst>
          </p:cNvPr>
          <p:cNvSpPr txBox="1"/>
          <p:nvPr/>
        </p:nvSpPr>
        <p:spPr>
          <a:xfrm>
            <a:off x="1349404" y="6322700"/>
            <a:ext cx="7787208" cy="276999"/>
          </a:xfrm>
          <a:prstGeom prst="rect">
            <a:avLst/>
          </a:prstGeom>
          <a:noFill/>
        </p:spPr>
        <p:txBody>
          <a:bodyPr wrap="square" rtlCol="0">
            <a:spAutoFit/>
          </a:bodyPr>
          <a:lstStyle/>
          <a:p>
            <a:pPr algn="r"/>
            <a:r>
              <a:rPr lang="ja-JP" altLang="en-US" sz="1200" dirty="0"/>
              <a:t>（ 「独立行政法人医薬品医療機器総合機構（</a:t>
            </a:r>
            <a:r>
              <a:rPr lang="en-US" altLang="ja-JP" sz="1200" dirty="0"/>
              <a:t>PMDA</a:t>
            </a:r>
            <a:r>
              <a:rPr lang="ja-JP" altLang="en-US" sz="1200" dirty="0"/>
              <a:t>） ホームページ」より引用）</a:t>
            </a:r>
            <a:endParaRPr kumimoji="1" lang="ja-JP" altLang="en-US" sz="1200" dirty="0"/>
          </a:p>
        </p:txBody>
      </p:sp>
      <p:sp>
        <p:nvSpPr>
          <p:cNvPr id="7" name="タイトル 1">
            <a:extLst>
              <a:ext uri="{FF2B5EF4-FFF2-40B4-BE49-F238E27FC236}">
                <a16:creationId xmlns:a16="http://schemas.microsoft.com/office/drawing/2014/main" id="{35E9165E-7F2C-4874-A271-98F2628DC6CF}"/>
              </a:ext>
            </a:extLst>
          </p:cNvPr>
          <p:cNvSpPr txBox="1">
            <a:spLocks/>
          </p:cNvSpPr>
          <p:nvPr/>
        </p:nvSpPr>
        <p:spPr>
          <a:xfrm>
            <a:off x="457200" y="335707"/>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en-US" altLang="ja-JP" dirty="0">
                <a:solidFill>
                  <a:srgbClr val="3610A0"/>
                </a:solidFill>
              </a:rPr>
              <a:t>ICH</a:t>
            </a:r>
            <a:r>
              <a:rPr lang="ja-JP" altLang="en-US" dirty="0">
                <a:solidFill>
                  <a:srgbClr val="3610A0"/>
                </a:solidFill>
              </a:rPr>
              <a:t> </a:t>
            </a:r>
            <a:r>
              <a:rPr lang="en-US" altLang="ja-JP" dirty="0">
                <a:solidFill>
                  <a:srgbClr val="3610A0"/>
                </a:solidFill>
              </a:rPr>
              <a:t>E9(R1)</a:t>
            </a:r>
            <a:r>
              <a:rPr lang="ja-JP" altLang="en-US" dirty="0">
                <a:solidFill>
                  <a:srgbClr val="3610A0"/>
                </a:solidFill>
              </a:rPr>
              <a:t> 臨床試験のための統計的原則：</a:t>
            </a:r>
            <a:endParaRPr lang="en-US" altLang="ja-JP" dirty="0">
              <a:solidFill>
                <a:srgbClr val="3610A0"/>
              </a:solidFill>
            </a:endParaRPr>
          </a:p>
          <a:p>
            <a:r>
              <a:rPr lang="ja-JP" altLang="en-US" dirty="0">
                <a:solidFill>
                  <a:srgbClr val="3610A0"/>
                </a:solidFill>
              </a:rPr>
              <a:t>補遺（</a:t>
            </a:r>
            <a:r>
              <a:rPr lang="en-US" altLang="ja-JP" dirty="0" err="1">
                <a:solidFill>
                  <a:srgbClr val="3610A0"/>
                </a:solidFill>
              </a:rPr>
              <a:t>estimand</a:t>
            </a:r>
            <a:r>
              <a:rPr lang="ja-JP" altLang="en-US" dirty="0">
                <a:solidFill>
                  <a:srgbClr val="3610A0"/>
                </a:solidFill>
              </a:rPr>
              <a:t>と感度分析）</a:t>
            </a:r>
          </a:p>
        </p:txBody>
      </p:sp>
      <p:sp>
        <p:nvSpPr>
          <p:cNvPr id="9" name="スライド番号プレースホルダー 3">
            <a:extLst>
              <a:ext uri="{FF2B5EF4-FFF2-40B4-BE49-F238E27FC236}">
                <a16:creationId xmlns:a16="http://schemas.microsoft.com/office/drawing/2014/main" id="{BF01A1A5-AE4C-4C18-A33B-0361209DB807}"/>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11</a:t>
            </a:fld>
            <a:endParaRPr kumimoji="1" lang="ja-JP" altLang="en-US" dirty="0"/>
          </a:p>
        </p:txBody>
      </p:sp>
    </p:spTree>
    <p:extLst>
      <p:ext uri="{BB962C8B-B14F-4D97-AF65-F5344CB8AC3E}">
        <p14:creationId xmlns:p14="http://schemas.microsoft.com/office/powerpoint/2010/main" val="359234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コンテンツ プレースホルダー 2">
            <a:extLst>
              <a:ext uri="{FF2B5EF4-FFF2-40B4-BE49-F238E27FC236}">
                <a16:creationId xmlns:a16="http://schemas.microsoft.com/office/drawing/2014/main" id="{A41BC834-4AE3-4374-A8C2-08C72B305541}"/>
              </a:ext>
            </a:extLst>
          </p:cNvPr>
          <p:cNvSpPr>
            <a:spLocks noGrp="1"/>
          </p:cNvSpPr>
          <p:nvPr>
            <p:ph idx="1"/>
          </p:nvPr>
        </p:nvSpPr>
        <p:spPr>
          <a:xfrm>
            <a:off x="373260" y="1042814"/>
            <a:ext cx="8397479" cy="5698554"/>
          </a:xfrm>
        </p:spPr>
        <p:txBody>
          <a:bodyPr>
            <a:normAutofit/>
          </a:bodyPr>
          <a:lstStyle/>
          <a:p>
            <a:pPr eaLnBrk="1" hangingPunct="1">
              <a:lnSpc>
                <a:spcPct val="120000"/>
              </a:lnSpc>
              <a:spcBef>
                <a:spcPts val="600"/>
              </a:spcBef>
            </a:pPr>
            <a:r>
              <a:rPr lang="ja-JP" altLang="en-US" sz="2400" dirty="0"/>
              <a:t>臨床試験の一般的目的</a:t>
            </a:r>
            <a:endParaRPr lang="en-US" altLang="ja-JP" sz="2400" dirty="0"/>
          </a:p>
          <a:p>
            <a:pPr lvl="1" eaLnBrk="1" hangingPunct="1">
              <a:lnSpc>
                <a:spcPct val="120000"/>
              </a:lnSpc>
              <a:spcBef>
                <a:spcPts val="600"/>
              </a:spcBef>
            </a:pPr>
            <a:r>
              <a:rPr lang="ja-JP" altLang="en-US" sz="1900" dirty="0"/>
              <a:t>臨床試験は、被験者保護の下、有益な医薬品を患者が使いやすくするための情報を得ることを目的として実施される。</a:t>
            </a:r>
            <a:r>
              <a:rPr lang="en-US" altLang="ja-JP" sz="1900" dirty="0"/>
              <a:t>(ICH E8(R1)</a:t>
            </a:r>
            <a:r>
              <a:rPr lang="ja-JP" altLang="en-US" sz="1900" dirty="0"/>
              <a:t>一部改変</a:t>
            </a:r>
            <a:r>
              <a:rPr lang="en-US" altLang="ja-JP" sz="1900" dirty="0"/>
              <a:t>)</a:t>
            </a:r>
          </a:p>
        </p:txBody>
      </p:sp>
      <p:sp>
        <p:nvSpPr>
          <p:cNvPr id="4" name="タイトル 1">
            <a:extLst>
              <a:ext uri="{FF2B5EF4-FFF2-40B4-BE49-F238E27FC236}">
                <a16:creationId xmlns:a16="http://schemas.microsoft.com/office/drawing/2014/main" id="{D611653E-B1E2-48B4-B3CD-ABC7422B9DD6}"/>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臨床試験の一般的目的と固有の目的</a:t>
            </a:r>
          </a:p>
        </p:txBody>
      </p:sp>
      <p:sp>
        <p:nvSpPr>
          <p:cNvPr id="8" name="スライド番号プレースホルダー 3">
            <a:extLst>
              <a:ext uri="{FF2B5EF4-FFF2-40B4-BE49-F238E27FC236}">
                <a16:creationId xmlns:a16="http://schemas.microsoft.com/office/drawing/2014/main" id="{D74CF8C5-80EC-48E3-9798-8A73DCCFDCC3}"/>
              </a:ext>
            </a:extLst>
          </p:cNvPr>
          <p:cNvSpPr txBox="1">
            <a:spLocks/>
          </p:cNvSpPr>
          <p:nvPr/>
        </p:nvSpPr>
        <p:spPr>
          <a:xfrm>
            <a:off x="7067550" y="648017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C77728-9F1C-4A77-8128-19245B30AB38}" type="slidenum">
              <a:rPr kumimoji="1" lang="ja-JP" altLang="en-US" smtClean="0"/>
              <a:pPr/>
              <a:t>12</a:t>
            </a:fld>
            <a:endParaRPr kumimoji="1" lang="ja-JP" altLang="en-US" dirty="0"/>
          </a:p>
        </p:txBody>
      </p:sp>
      <p:sp>
        <p:nvSpPr>
          <p:cNvPr id="2" name="角丸四角形吹き出し 1"/>
          <p:cNvSpPr/>
          <p:nvPr/>
        </p:nvSpPr>
        <p:spPr>
          <a:xfrm>
            <a:off x="1581150" y="2479317"/>
            <a:ext cx="6200775" cy="714375"/>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試験には固有の目的がある</a:t>
            </a:r>
          </a:p>
        </p:txBody>
      </p:sp>
      <p:sp>
        <p:nvSpPr>
          <p:cNvPr id="3" name="円柱 2"/>
          <p:cNvSpPr/>
          <p:nvPr/>
        </p:nvSpPr>
        <p:spPr>
          <a:xfrm>
            <a:off x="209550" y="3457217"/>
            <a:ext cx="3657600" cy="178153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「薬物動態への食事の影響」</a:t>
            </a:r>
            <a:endParaRPr kumimoji="1" lang="en-US" altLang="ja-JP" dirty="0"/>
          </a:p>
          <a:p>
            <a:pPr algn="ctr"/>
            <a:r>
              <a:rPr kumimoji="1" lang="ja-JP" altLang="en-US" dirty="0"/>
              <a:t>薬も食事も適切に飲めた場合の食事の影響</a:t>
            </a:r>
          </a:p>
        </p:txBody>
      </p:sp>
      <p:sp>
        <p:nvSpPr>
          <p:cNvPr id="7" name="円柱 6"/>
          <p:cNvSpPr/>
          <p:nvPr/>
        </p:nvSpPr>
        <p:spPr>
          <a:xfrm>
            <a:off x="5162550" y="3457218"/>
            <a:ext cx="3524250" cy="1781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「ある薬を処方する効果」</a:t>
            </a:r>
            <a:endParaRPr kumimoji="1" lang="en-US" altLang="ja-JP" dirty="0"/>
          </a:p>
          <a:p>
            <a:pPr algn="ctr"/>
            <a:r>
              <a:rPr kumimoji="1" lang="ja-JP" altLang="en-US" dirty="0"/>
              <a:t>薬を飲めなくなることや別治療が加わることも含めた効果</a:t>
            </a:r>
          </a:p>
        </p:txBody>
      </p:sp>
      <p:sp>
        <p:nvSpPr>
          <p:cNvPr id="9" name="角丸四角形吹き出し 8"/>
          <p:cNvSpPr/>
          <p:nvPr/>
        </p:nvSpPr>
        <p:spPr>
          <a:xfrm>
            <a:off x="1471611" y="5701943"/>
            <a:ext cx="6200775" cy="714375"/>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いつ何を知りたいのか？</a:t>
            </a:r>
          </a:p>
        </p:txBody>
      </p:sp>
    </p:spTree>
    <p:extLst>
      <p:ext uri="{BB962C8B-B14F-4D97-AF65-F5344CB8AC3E}">
        <p14:creationId xmlns:p14="http://schemas.microsoft.com/office/powerpoint/2010/main" val="330295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コンテンツ プレースホルダー 2">
            <a:extLst>
              <a:ext uri="{FF2B5EF4-FFF2-40B4-BE49-F238E27FC236}">
                <a16:creationId xmlns:a16="http://schemas.microsoft.com/office/drawing/2014/main" id="{A41BC834-4AE3-4374-A8C2-08C72B305541}"/>
              </a:ext>
            </a:extLst>
          </p:cNvPr>
          <p:cNvSpPr>
            <a:spLocks noGrp="1"/>
          </p:cNvSpPr>
          <p:nvPr>
            <p:ph idx="1"/>
          </p:nvPr>
        </p:nvSpPr>
        <p:spPr>
          <a:xfrm>
            <a:off x="363735" y="890414"/>
            <a:ext cx="8397479" cy="5698554"/>
          </a:xfrm>
        </p:spPr>
        <p:txBody>
          <a:bodyPr>
            <a:normAutofit fontScale="92500" lnSpcReduction="20000"/>
          </a:bodyPr>
          <a:lstStyle/>
          <a:p>
            <a:pPr eaLnBrk="1" hangingPunct="1">
              <a:lnSpc>
                <a:spcPct val="120000"/>
              </a:lnSpc>
              <a:spcBef>
                <a:spcPts val="1200"/>
              </a:spcBef>
            </a:pPr>
            <a:r>
              <a:rPr lang="en-US" altLang="ja-JP" sz="2600" dirty="0" err="1"/>
              <a:t>estimand</a:t>
            </a:r>
            <a:r>
              <a:rPr lang="ja-JP" altLang="en-US" sz="2600" dirty="0"/>
              <a:t>：臨床試験で推定する治療効果の記述</a:t>
            </a:r>
            <a:endParaRPr lang="en-US" altLang="ja-JP" sz="2600" dirty="0"/>
          </a:p>
          <a:p>
            <a:pPr lvl="1" eaLnBrk="1" hangingPunct="1">
              <a:lnSpc>
                <a:spcPct val="120000"/>
              </a:lnSpc>
              <a:spcBef>
                <a:spcPts val="600"/>
              </a:spcBef>
            </a:pPr>
            <a:r>
              <a:rPr lang="ja-JP" altLang="en-US" sz="1900" dirty="0"/>
              <a:t>対象集団：通常／除外基準</a:t>
            </a:r>
            <a:endParaRPr lang="en-US" altLang="ja-JP" sz="1900" dirty="0"/>
          </a:p>
          <a:p>
            <a:pPr lvl="1" eaLnBrk="1" hangingPunct="1">
              <a:lnSpc>
                <a:spcPct val="120000"/>
              </a:lnSpc>
              <a:spcBef>
                <a:spcPts val="600"/>
              </a:spcBef>
            </a:pPr>
            <a:r>
              <a:rPr lang="ja-JP" altLang="en-US" sz="1900" dirty="0"/>
              <a:t>治療状況：治療レジメンや使用可能な併用治療薬</a:t>
            </a:r>
            <a:endParaRPr lang="en-US" altLang="ja-JP" sz="1900" dirty="0"/>
          </a:p>
          <a:p>
            <a:pPr lvl="1" eaLnBrk="1" hangingPunct="1">
              <a:lnSpc>
                <a:spcPct val="120000"/>
              </a:lnSpc>
              <a:spcBef>
                <a:spcPts val="600"/>
              </a:spcBef>
            </a:pPr>
            <a:r>
              <a:rPr lang="ja-JP" altLang="en-US" sz="1900" dirty="0"/>
              <a:t>評価項目：何をもって治療効果を測定するか</a:t>
            </a:r>
            <a:endParaRPr lang="en-US" altLang="ja-JP" sz="1900" dirty="0"/>
          </a:p>
          <a:p>
            <a:pPr lvl="1" eaLnBrk="1" hangingPunct="1">
              <a:lnSpc>
                <a:spcPct val="120000"/>
              </a:lnSpc>
              <a:spcBef>
                <a:spcPts val="600"/>
              </a:spcBef>
            </a:pPr>
            <a:r>
              <a:rPr lang="ja-JP" altLang="en-US" sz="1900" dirty="0"/>
              <a:t>中間事象：どのような治療効果を推定するかに影響する（後述）</a:t>
            </a:r>
            <a:endParaRPr lang="en-US" altLang="ja-JP" sz="1900" dirty="0"/>
          </a:p>
          <a:p>
            <a:pPr lvl="1" eaLnBrk="1" hangingPunct="1">
              <a:lnSpc>
                <a:spcPct val="120000"/>
              </a:lnSpc>
              <a:spcBef>
                <a:spcPts val="600"/>
              </a:spcBef>
            </a:pPr>
            <a:r>
              <a:rPr lang="ja-JP" altLang="en-US" sz="1900" dirty="0"/>
              <a:t>要約方法：治療効果のまとめかた</a:t>
            </a:r>
            <a:endParaRPr lang="en-US" altLang="ja-JP" sz="1900" dirty="0"/>
          </a:p>
          <a:p>
            <a:pPr eaLnBrk="1" hangingPunct="1">
              <a:lnSpc>
                <a:spcPct val="120000"/>
              </a:lnSpc>
              <a:spcBef>
                <a:spcPts val="1200"/>
              </a:spcBef>
            </a:pPr>
            <a:r>
              <a:rPr lang="ja-JP" altLang="en-US" sz="2600" dirty="0"/>
              <a:t>中間事象：測定値の解釈と存在に影響を及ぼす事象</a:t>
            </a:r>
            <a:endParaRPr lang="en-US" altLang="ja-JP" sz="2600" dirty="0"/>
          </a:p>
          <a:p>
            <a:pPr lvl="1">
              <a:lnSpc>
                <a:spcPct val="120000"/>
              </a:lnSpc>
              <a:spcBef>
                <a:spcPts val="600"/>
              </a:spcBef>
            </a:pPr>
            <a:r>
              <a:rPr lang="ja-JP" altLang="en-US" sz="1900" dirty="0"/>
              <a:t>ある期間治療を継続することが計画されているならば「治療の途絶」は測定値の解釈に影響していると言える</a:t>
            </a:r>
            <a:endParaRPr lang="en-US" altLang="ja-JP" sz="1900" dirty="0"/>
          </a:p>
          <a:p>
            <a:pPr lvl="1">
              <a:lnSpc>
                <a:spcPct val="120000"/>
              </a:lnSpc>
              <a:spcBef>
                <a:spcPts val="600"/>
              </a:spcBef>
            </a:pPr>
            <a:r>
              <a:rPr lang="ja-JP" altLang="en-US" sz="1900" dirty="0"/>
              <a:t>「治療の途絶」という中間事象をどのように扱うかによって推定される治療効果が異なる</a:t>
            </a:r>
            <a:endParaRPr lang="en-US" altLang="ja-JP" sz="1900" dirty="0"/>
          </a:p>
          <a:p>
            <a:pPr lvl="2">
              <a:lnSpc>
                <a:spcPct val="120000"/>
              </a:lnSpc>
              <a:spcBef>
                <a:spcPts val="600"/>
              </a:spcBef>
            </a:pPr>
            <a:r>
              <a:rPr lang="ja-JP" altLang="en-US" sz="1500" dirty="0"/>
              <a:t>もし途絶していなかったら→治療を継続した場合の治療効果</a:t>
            </a:r>
            <a:endParaRPr lang="en-US" altLang="ja-JP" sz="1500" dirty="0"/>
          </a:p>
          <a:p>
            <a:pPr lvl="2">
              <a:lnSpc>
                <a:spcPct val="120000"/>
              </a:lnSpc>
              <a:spcBef>
                <a:spcPts val="600"/>
              </a:spcBef>
            </a:pPr>
            <a:r>
              <a:rPr lang="ja-JP" altLang="en-US" sz="1500" dirty="0"/>
              <a:t>途絶も治療の一部→治療を開始した場合の治療効果（途中は問わない）</a:t>
            </a:r>
            <a:endParaRPr lang="en-US" altLang="ja-JP" sz="1500" dirty="0"/>
          </a:p>
          <a:p>
            <a:pPr lvl="1" eaLnBrk="1" hangingPunct="1">
              <a:lnSpc>
                <a:spcPct val="120000"/>
              </a:lnSpc>
              <a:spcBef>
                <a:spcPts val="600"/>
              </a:spcBef>
            </a:pPr>
            <a:r>
              <a:rPr lang="ja-JP" altLang="en-US" sz="1900" dirty="0"/>
              <a:t>例）</a:t>
            </a:r>
            <a:r>
              <a:rPr lang="en-US" altLang="ja-JP" sz="1900" dirty="0"/>
              <a:t>24</a:t>
            </a:r>
            <a:r>
              <a:rPr lang="ja-JP" altLang="en-US" sz="1900" dirty="0"/>
              <a:t>週時点の</a:t>
            </a:r>
            <a:r>
              <a:rPr lang="en-US" altLang="ja-JP" sz="1900" dirty="0"/>
              <a:t>HbAc1</a:t>
            </a:r>
            <a:r>
              <a:rPr lang="ja-JP" altLang="en-US" sz="1900" dirty="0"/>
              <a:t>が測定された。</a:t>
            </a:r>
            <a:endParaRPr lang="en-US" altLang="ja-JP" sz="1900" dirty="0"/>
          </a:p>
          <a:p>
            <a:pPr lvl="2">
              <a:lnSpc>
                <a:spcPct val="120000"/>
              </a:lnSpc>
              <a:spcBef>
                <a:spcPts val="600"/>
              </a:spcBef>
            </a:pPr>
            <a:r>
              <a:rPr lang="ja-JP" altLang="en-US" sz="1500" dirty="0"/>
              <a:t>レスキュー治療が行われていた：そのまま使う？レスキュー後の値は使わない？</a:t>
            </a:r>
            <a:endParaRPr lang="en-US" altLang="ja-JP" sz="1500" dirty="0"/>
          </a:p>
          <a:p>
            <a:pPr lvl="2">
              <a:lnSpc>
                <a:spcPct val="120000"/>
              </a:lnSpc>
              <a:spcBef>
                <a:spcPts val="600"/>
              </a:spcBef>
            </a:pPr>
            <a:r>
              <a:rPr lang="ja-JP" altLang="en-US" sz="1500" dirty="0"/>
              <a:t>治療が途絶していた：そのまま使う？治療が途絶した後の値は使わない？</a:t>
            </a:r>
            <a:endParaRPr lang="en-US" altLang="ja-JP" sz="1500" dirty="0"/>
          </a:p>
        </p:txBody>
      </p:sp>
      <p:sp>
        <p:nvSpPr>
          <p:cNvPr id="4" name="タイトル 1">
            <a:extLst>
              <a:ext uri="{FF2B5EF4-FFF2-40B4-BE49-F238E27FC236}">
                <a16:creationId xmlns:a16="http://schemas.microsoft.com/office/drawing/2014/main" id="{D611653E-B1E2-48B4-B3CD-ABC7422B9DD6}"/>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en-US" altLang="ja-JP" dirty="0" err="1">
                <a:solidFill>
                  <a:srgbClr val="3610A0"/>
                </a:solidFill>
              </a:rPr>
              <a:t>estimand</a:t>
            </a:r>
            <a:r>
              <a:rPr lang="ja-JP" altLang="en-US" dirty="0">
                <a:solidFill>
                  <a:srgbClr val="3610A0"/>
                </a:solidFill>
              </a:rPr>
              <a:t>と中間事象</a:t>
            </a:r>
          </a:p>
        </p:txBody>
      </p:sp>
      <p:sp>
        <p:nvSpPr>
          <p:cNvPr id="8" name="スライド番号プレースホルダー 3">
            <a:extLst>
              <a:ext uri="{FF2B5EF4-FFF2-40B4-BE49-F238E27FC236}">
                <a16:creationId xmlns:a16="http://schemas.microsoft.com/office/drawing/2014/main" id="{D74CF8C5-80EC-48E3-9798-8A73DCCFDCC3}"/>
              </a:ext>
            </a:extLst>
          </p:cNvPr>
          <p:cNvSpPr txBox="1">
            <a:spLocks/>
          </p:cNvSpPr>
          <p:nvPr/>
        </p:nvSpPr>
        <p:spPr>
          <a:xfrm>
            <a:off x="7067550" y="648017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C77728-9F1C-4A77-8128-19245B30AB38}" type="slidenum">
              <a:rPr kumimoji="1" lang="ja-JP" altLang="en-US" smtClean="0"/>
              <a:pPr/>
              <a:t>13</a:t>
            </a:fld>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88ACDE14-F745-48AD-A335-FB5D2965515E}"/>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臨床試験の目的と</a:t>
            </a:r>
            <a:r>
              <a:rPr lang="en-US" altLang="ja-JP" dirty="0" err="1">
                <a:solidFill>
                  <a:srgbClr val="3610A0"/>
                </a:solidFill>
              </a:rPr>
              <a:t>estimand</a:t>
            </a:r>
            <a:r>
              <a:rPr lang="ja-JP" altLang="en-US" dirty="0">
                <a:solidFill>
                  <a:srgbClr val="3610A0"/>
                </a:solidFill>
              </a:rPr>
              <a:t>の関係</a:t>
            </a:r>
          </a:p>
        </p:txBody>
      </p:sp>
      <p:sp>
        <p:nvSpPr>
          <p:cNvPr id="6" name="テキスト ボックス 5">
            <a:extLst>
              <a:ext uri="{FF2B5EF4-FFF2-40B4-BE49-F238E27FC236}">
                <a16:creationId xmlns:a16="http://schemas.microsoft.com/office/drawing/2014/main" id="{5FD26BB6-85F9-410D-8FC9-54A0CB979EF3}"/>
              </a:ext>
            </a:extLst>
          </p:cNvPr>
          <p:cNvSpPr txBox="1"/>
          <p:nvPr/>
        </p:nvSpPr>
        <p:spPr>
          <a:xfrm>
            <a:off x="1197004" y="6004516"/>
            <a:ext cx="7787208" cy="276999"/>
          </a:xfrm>
          <a:prstGeom prst="rect">
            <a:avLst/>
          </a:prstGeom>
          <a:noFill/>
        </p:spPr>
        <p:txBody>
          <a:bodyPr wrap="square" rtlCol="0">
            <a:spAutoFit/>
          </a:bodyPr>
          <a:lstStyle/>
          <a:p>
            <a:pPr algn="r"/>
            <a:r>
              <a:rPr lang="ja-JP" altLang="en-US" sz="1200" dirty="0"/>
              <a:t>（「</a:t>
            </a:r>
            <a:r>
              <a:rPr lang="en-US" altLang="ja-JP" sz="1200" dirty="0"/>
              <a:t>ICH</a:t>
            </a:r>
            <a:r>
              <a:rPr lang="ja-JP" altLang="en-US" sz="1200" dirty="0"/>
              <a:t> </a:t>
            </a:r>
            <a:r>
              <a:rPr lang="en-US" altLang="ja-JP" sz="1200" dirty="0"/>
              <a:t>E9(R1)</a:t>
            </a:r>
            <a:r>
              <a:rPr lang="ja-JP" altLang="en-US" sz="1200" dirty="0"/>
              <a:t>」より引用）</a:t>
            </a:r>
            <a:endParaRPr kumimoji="1" lang="ja-JP" altLang="en-US" sz="1200" dirty="0"/>
          </a:p>
        </p:txBody>
      </p:sp>
      <p:sp>
        <p:nvSpPr>
          <p:cNvPr id="7" name="スライド番号プレースホルダー 3">
            <a:extLst>
              <a:ext uri="{FF2B5EF4-FFF2-40B4-BE49-F238E27FC236}">
                <a16:creationId xmlns:a16="http://schemas.microsoft.com/office/drawing/2014/main" id="{3A23C673-E2A0-4EEB-8F59-1410CB3BF922}"/>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14</a:t>
            </a:fld>
            <a:endParaRPr kumimoji="1" lang="ja-JP" altLang="en-US" dirty="0"/>
          </a:p>
        </p:txBody>
      </p:sp>
      <p:pic>
        <p:nvPicPr>
          <p:cNvPr id="3" name="図 2"/>
          <p:cNvPicPr>
            <a:picLocks noChangeAspect="1"/>
          </p:cNvPicPr>
          <p:nvPr/>
        </p:nvPicPr>
        <p:blipFill>
          <a:blip r:embed="rId2"/>
          <a:stretch>
            <a:fillRect/>
          </a:stretch>
        </p:blipFill>
        <p:spPr>
          <a:xfrm>
            <a:off x="697292" y="1057274"/>
            <a:ext cx="7387465" cy="4748581"/>
          </a:xfrm>
          <a:prstGeom prst="rect">
            <a:avLst/>
          </a:prstGeom>
        </p:spPr>
      </p:pic>
      <p:sp>
        <p:nvSpPr>
          <p:cNvPr id="8" name="角丸四角形吹き出し 7"/>
          <p:cNvSpPr/>
          <p:nvPr/>
        </p:nvSpPr>
        <p:spPr>
          <a:xfrm>
            <a:off x="3533776" y="1639841"/>
            <a:ext cx="2285999" cy="619124"/>
          </a:xfrm>
          <a:prstGeom prst="wedgeRoundRectCallout">
            <a:avLst>
              <a:gd name="adj1" fmla="val -60688"/>
              <a:gd name="adj2" fmla="val 55231"/>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試験の目的に</a:t>
            </a:r>
            <a:endParaRPr kumimoji="1" lang="en-US" altLang="ja-JP" dirty="0"/>
          </a:p>
          <a:p>
            <a:pPr algn="ctr"/>
            <a:r>
              <a:rPr kumimoji="1" lang="ja-JP" altLang="en-US" dirty="0"/>
              <a:t>整合する</a:t>
            </a:r>
            <a:r>
              <a:rPr kumimoji="1" lang="en-US" altLang="ja-JP" dirty="0" err="1"/>
              <a:t>estimand</a:t>
            </a:r>
            <a:endParaRPr kumimoji="1" lang="ja-JP" altLang="en-US" dirty="0"/>
          </a:p>
        </p:txBody>
      </p:sp>
      <p:sp>
        <p:nvSpPr>
          <p:cNvPr id="9" name="角丸四角形吹き出し 8"/>
          <p:cNvSpPr/>
          <p:nvPr/>
        </p:nvSpPr>
        <p:spPr>
          <a:xfrm>
            <a:off x="3457576" y="2529689"/>
            <a:ext cx="2019299" cy="704048"/>
          </a:xfrm>
          <a:prstGeom prst="wedgeRoundRectCallout">
            <a:avLst>
              <a:gd name="adj1" fmla="val -56341"/>
              <a:gd name="adj2" fmla="val 97808"/>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Estimand</a:t>
            </a:r>
            <a:r>
              <a:rPr kumimoji="1" lang="ja-JP" altLang="en-US" dirty="0"/>
              <a:t>に</a:t>
            </a:r>
            <a:endParaRPr kumimoji="1" lang="en-US" altLang="ja-JP" dirty="0"/>
          </a:p>
          <a:p>
            <a:pPr algn="ctr"/>
            <a:r>
              <a:rPr kumimoji="1" lang="ja-JP" altLang="en-US" dirty="0"/>
              <a:t>整合する推定量</a:t>
            </a:r>
            <a:endParaRPr kumimoji="1" lang="en-US" altLang="ja-JP" dirty="0"/>
          </a:p>
        </p:txBody>
      </p:sp>
      <p:sp>
        <p:nvSpPr>
          <p:cNvPr id="10" name="角丸四角形吹き出し 9"/>
          <p:cNvSpPr/>
          <p:nvPr/>
        </p:nvSpPr>
        <p:spPr>
          <a:xfrm>
            <a:off x="5819775" y="2503678"/>
            <a:ext cx="2724149" cy="865973"/>
          </a:xfrm>
          <a:prstGeom prst="wedgeRoundRectCallout">
            <a:avLst>
              <a:gd name="adj1" fmla="val -56341"/>
              <a:gd name="adj2" fmla="val 97808"/>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主とする推定量が必要とする仮定に対して感度分析を行う．</a:t>
            </a:r>
            <a:r>
              <a:rPr kumimoji="1" lang="en-US" altLang="ja-JP" sz="1600" dirty="0" err="1"/>
              <a:t>Estimand</a:t>
            </a:r>
            <a:r>
              <a:rPr kumimoji="1" lang="ja-JP" altLang="en-US" sz="1600" dirty="0"/>
              <a:t>は同じ</a:t>
            </a:r>
            <a:endParaRPr kumimoji="1" lang="en-US" altLang="ja-JP" sz="1600" dirty="0"/>
          </a:p>
        </p:txBody>
      </p:sp>
    </p:spTree>
    <p:extLst>
      <p:ext uri="{BB962C8B-B14F-4D97-AF65-F5344CB8AC3E}">
        <p14:creationId xmlns:p14="http://schemas.microsoft.com/office/powerpoint/2010/main" val="26294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コンテンツ プレースホルダー 2">
            <a:extLst>
              <a:ext uri="{FF2B5EF4-FFF2-40B4-BE49-F238E27FC236}">
                <a16:creationId xmlns:a16="http://schemas.microsoft.com/office/drawing/2014/main" id="{19940C82-CDDB-4FD9-B195-E4279197324B}"/>
              </a:ext>
            </a:extLst>
          </p:cNvPr>
          <p:cNvSpPr>
            <a:spLocks noGrp="1"/>
          </p:cNvSpPr>
          <p:nvPr>
            <p:ph idx="1"/>
          </p:nvPr>
        </p:nvSpPr>
        <p:spPr>
          <a:xfrm>
            <a:off x="361950" y="890414"/>
            <a:ext cx="8515350" cy="5870004"/>
          </a:xfrm>
        </p:spPr>
        <p:txBody>
          <a:bodyPr>
            <a:normAutofit fontScale="92500"/>
          </a:bodyPr>
          <a:lstStyle/>
          <a:p>
            <a:pPr eaLnBrk="1" hangingPunct="1">
              <a:lnSpc>
                <a:spcPct val="100000"/>
              </a:lnSpc>
              <a:spcBef>
                <a:spcPts val="600"/>
              </a:spcBef>
            </a:pPr>
            <a:r>
              <a:rPr lang="ja-JP" altLang="en-US" dirty="0"/>
              <a:t>治療状況の例</a:t>
            </a:r>
            <a:endParaRPr lang="en-US" altLang="ja-JP" dirty="0"/>
          </a:p>
          <a:p>
            <a:pPr lvl="1">
              <a:lnSpc>
                <a:spcPct val="100000"/>
              </a:lnSpc>
              <a:spcBef>
                <a:spcPts val="600"/>
              </a:spcBef>
            </a:pPr>
            <a:r>
              <a:rPr lang="ja-JP" altLang="en-US" dirty="0"/>
              <a:t>治療</a:t>
            </a:r>
            <a:r>
              <a:rPr lang="en-US" altLang="ja-JP" dirty="0"/>
              <a:t>A</a:t>
            </a:r>
            <a:r>
              <a:rPr lang="ja-JP" altLang="en-US" dirty="0"/>
              <a:t>を服用した場合の効果</a:t>
            </a:r>
            <a:endParaRPr lang="en-US" altLang="ja-JP" dirty="0"/>
          </a:p>
          <a:p>
            <a:pPr lvl="1">
              <a:lnSpc>
                <a:spcPct val="100000"/>
              </a:lnSpc>
              <a:spcBef>
                <a:spcPts val="600"/>
              </a:spcBef>
            </a:pPr>
            <a:r>
              <a:rPr lang="ja-JP" altLang="en-US" dirty="0"/>
              <a:t>治療</a:t>
            </a:r>
            <a:r>
              <a:rPr lang="en-US" altLang="ja-JP" dirty="0"/>
              <a:t>A</a:t>
            </a:r>
            <a:r>
              <a:rPr lang="ja-JP" altLang="en-US" dirty="0"/>
              <a:t>と必要に応じたレスキュー治療による効果</a:t>
            </a:r>
            <a:endParaRPr lang="en-US" altLang="ja-JP" dirty="0"/>
          </a:p>
          <a:p>
            <a:pPr lvl="1">
              <a:lnSpc>
                <a:spcPct val="100000"/>
              </a:lnSpc>
              <a:spcBef>
                <a:spcPts val="600"/>
              </a:spcBef>
            </a:pPr>
            <a:r>
              <a:rPr lang="ja-JP" altLang="en-US" dirty="0"/>
              <a:t>治療</a:t>
            </a:r>
            <a:r>
              <a:rPr lang="en-US" altLang="ja-JP" dirty="0"/>
              <a:t>A</a:t>
            </a:r>
            <a:r>
              <a:rPr lang="ja-JP" altLang="en-US" dirty="0"/>
              <a:t>を投与された場合の効果（服用中止は治療の一部）</a:t>
            </a:r>
            <a:endParaRPr lang="en-US" altLang="ja-JP" dirty="0"/>
          </a:p>
          <a:p>
            <a:pPr eaLnBrk="1" hangingPunct="1">
              <a:lnSpc>
                <a:spcPct val="120000"/>
              </a:lnSpc>
              <a:spcBef>
                <a:spcPts val="1200"/>
              </a:spcBef>
            </a:pPr>
            <a:r>
              <a:rPr lang="ja-JP" altLang="en-US" dirty="0"/>
              <a:t>中間事象の考慮</a:t>
            </a:r>
            <a:endParaRPr lang="en-US" altLang="ja-JP" dirty="0"/>
          </a:p>
          <a:p>
            <a:pPr lvl="1" eaLnBrk="1" hangingPunct="1">
              <a:lnSpc>
                <a:spcPct val="100000"/>
              </a:lnSpc>
              <a:spcBef>
                <a:spcPts val="600"/>
              </a:spcBef>
            </a:pPr>
            <a:r>
              <a:rPr lang="ja-JP" altLang="en-US" dirty="0"/>
              <a:t>試験計画段階で生じる可能性のある中間事象を検討する</a:t>
            </a:r>
            <a:endParaRPr lang="en-US" altLang="ja-JP" dirty="0"/>
          </a:p>
          <a:p>
            <a:pPr lvl="2" eaLnBrk="1" hangingPunct="1">
              <a:lnSpc>
                <a:spcPct val="100000"/>
              </a:lnSpc>
              <a:spcBef>
                <a:spcPts val="600"/>
              </a:spcBef>
            </a:pPr>
            <a:r>
              <a:rPr lang="ja-JP" altLang="en-US" sz="2100" dirty="0"/>
              <a:t>有害事象による服用中止、無効による服用中止、別治療の開始による服用中止、服用中の別治療の追加、など</a:t>
            </a:r>
            <a:endParaRPr lang="en-US" altLang="ja-JP" sz="2100" dirty="0"/>
          </a:p>
          <a:p>
            <a:pPr lvl="1">
              <a:lnSpc>
                <a:spcPct val="100000"/>
              </a:lnSpc>
              <a:spcBef>
                <a:spcPts val="600"/>
              </a:spcBef>
            </a:pPr>
            <a:r>
              <a:rPr lang="ja-JP" altLang="en-US" sz="2500" dirty="0"/>
              <a:t>それぞれの中間事象の取り扱いを検討する</a:t>
            </a:r>
            <a:endParaRPr lang="en-US" altLang="ja-JP" sz="2500" dirty="0"/>
          </a:p>
          <a:p>
            <a:pPr lvl="2">
              <a:lnSpc>
                <a:spcPct val="100000"/>
              </a:lnSpc>
              <a:spcBef>
                <a:spcPts val="600"/>
              </a:spcBef>
            </a:pPr>
            <a:r>
              <a:rPr lang="ja-JP" altLang="en-US" sz="2100" dirty="0"/>
              <a:t>有害事象による服用中止</a:t>
            </a:r>
            <a:endParaRPr lang="en-US" altLang="ja-JP" sz="2100" dirty="0"/>
          </a:p>
          <a:p>
            <a:pPr lvl="3">
              <a:lnSpc>
                <a:spcPct val="100000"/>
              </a:lnSpc>
              <a:spcBef>
                <a:spcPts val="600"/>
              </a:spcBef>
            </a:pPr>
            <a:r>
              <a:rPr lang="ja-JP" altLang="en-US" sz="1900" dirty="0"/>
              <a:t>将来有害事象の発現が予防できるか，臨床試験だからこそ服薬中止が生じたならば、この中間事象が無かったとした場合の治療効果を考えることは自然</a:t>
            </a:r>
            <a:endParaRPr lang="en-US" altLang="ja-JP" sz="1900" dirty="0"/>
          </a:p>
          <a:p>
            <a:pPr lvl="3">
              <a:lnSpc>
                <a:spcPct val="100000"/>
              </a:lnSpc>
              <a:spcBef>
                <a:spcPts val="600"/>
              </a:spcBef>
            </a:pPr>
            <a:r>
              <a:rPr lang="ja-JP" altLang="en-US" sz="1900" dirty="0"/>
              <a:t>将来も有害事象が生じ得て、実臨床でも服薬が中止されるならば，中間事象は治療効果の一部と考える方が自然</a:t>
            </a:r>
          </a:p>
          <a:p>
            <a:pPr lvl="2" eaLnBrk="1" hangingPunct="1">
              <a:lnSpc>
                <a:spcPct val="100000"/>
              </a:lnSpc>
              <a:spcBef>
                <a:spcPts val="600"/>
              </a:spcBef>
            </a:pPr>
            <a:endParaRPr lang="en-US" altLang="ja-JP" dirty="0"/>
          </a:p>
          <a:p>
            <a:pPr eaLnBrk="1" hangingPunct="1">
              <a:lnSpc>
                <a:spcPct val="100000"/>
              </a:lnSpc>
              <a:spcBef>
                <a:spcPts val="600"/>
              </a:spcBef>
            </a:pPr>
            <a:endParaRPr lang="en-US" altLang="ja-JP" dirty="0"/>
          </a:p>
          <a:p>
            <a:pPr lvl="1" eaLnBrk="1" hangingPunct="1">
              <a:lnSpc>
                <a:spcPct val="100000"/>
              </a:lnSpc>
              <a:spcBef>
                <a:spcPts val="600"/>
              </a:spcBef>
            </a:pPr>
            <a:endParaRPr lang="en-US" altLang="ja-JP" dirty="0"/>
          </a:p>
          <a:p>
            <a:pPr lvl="2" eaLnBrk="1" hangingPunct="1">
              <a:lnSpc>
                <a:spcPct val="100000"/>
              </a:lnSpc>
              <a:spcBef>
                <a:spcPts val="600"/>
              </a:spcBef>
            </a:pPr>
            <a:endParaRPr lang="en-US" altLang="ja-JP" dirty="0"/>
          </a:p>
          <a:p>
            <a:pPr eaLnBrk="1" hangingPunct="1">
              <a:lnSpc>
                <a:spcPct val="100000"/>
              </a:lnSpc>
              <a:spcBef>
                <a:spcPts val="600"/>
              </a:spcBef>
            </a:pPr>
            <a:endParaRPr lang="ja-JP" altLang="en-US" dirty="0"/>
          </a:p>
        </p:txBody>
      </p:sp>
      <p:sp>
        <p:nvSpPr>
          <p:cNvPr id="4" name="タイトル 1">
            <a:extLst>
              <a:ext uri="{FF2B5EF4-FFF2-40B4-BE49-F238E27FC236}">
                <a16:creationId xmlns:a16="http://schemas.microsoft.com/office/drawing/2014/main" id="{F620E7C5-57C5-4789-8CA3-2F925637101F}"/>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en-US" altLang="ja-JP" dirty="0" err="1">
                <a:solidFill>
                  <a:srgbClr val="3610A0"/>
                </a:solidFill>
              </a:rPr>
              <a:t>estimand</a:t>
            </a:r>
            <a:r>
              <a:rPr lang="ja-JP" altLang="en-US" dirty="0">
                <a:solidFill>
                  <a:srgbClr val="3610A0"/>
                </a:solidFill>
              </a:rPr>
              <a:t>：関心のある治療状況</a:t>
            </a:r>
          </a:p>
        </p:txBody>
      </p:sp>
      <p:sp>
        <p:nvSpPr>
          <p:cNvPr id="8" name="スライド番号プレースホルダー 3">
            <a:extLst>
              <a:ext uri="{FF2B5EF4-FFF2-40B4-BE49-F238E27FC236}">
                <a16:creationId xmlns:a16="http://schemas.microsoft.com/office/drawing/2014/main" id="{9137D98B-6632-48D5-B0D2-A06583E9688B}"/>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15</a:t>
            </a:fld>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コンテンツ プレースホルダー 2">
            <a:extLst>
              <a:ext uri="{FF2B5EF4-FFF2-40B4-BE49-F238E27FC236}">
                <a16:creationId xmlns:a16="http://schemas.microsoft.com/office/drawing/2014/main" id="{DEBDA541-FB68-4874-B18F-6AA38537D76F}"/>
              </a:ext>
            </a:extLst>
          </p:cNvPr>
          <p:cNvSpPr>
            <a:spLocks noGrp="1"/>
          </p:cNvSpPr>
          <p:nvPr>
            <p:ph idx="1"/>
          </p:nvPr>
        </p:nvSpPr>
        <p:spPr>
          <a:xfrm>
            <a:off x="366712" y="860822"/>
            <a:ext cx="8505825" cy="4468428"/>
          </a:xfrm>
        </p:spPr>
        <p:txBody>
          <a:bodyPr>
            <a:normAutofit fontScale="85000" lnSpcReduction="20000"/>
          </a:bodyPr>
          <a:lstStyle/>
          <a:p>
            <a:pPr eaLnBrk="1" hangingPunct="1">
              <a:lnSpc>
                <a:spcPct val="140000"/>
              </a:lnSpc>
              <a:spcBef>
                <a:spcPts val="0"/>
              </a:spcBef>
            </a:pPr>
            <a:r>
              <a:rPr lang="ja-JP" altLang="en-US" dirty="0"/>
              <a:t>関心のある治療状況によって決まる</a:t>
            </a:r>
            <a:endParaRPr lang="en-US" altLang="ja-JP" dirty="0"/>
          </a:p>
          <a:p>
            <a:pPr lvl="1" eaLnBrk="1" hangingPunct="1">
              <a:lnSpc>
                <a:spcPct val="140000"/>
              </a:lnSpc>
              <a:spcBef>
                <a:spcPts val="0"/>
              </a:spcBef>
            </a:pPr>
            <a:r>
              <a:rPr lang="ja-JP" altLang="en-US" dirty="0"/>
              <a:t>症例が解析から除かれることは通常ない</a:t>
            </a:r>
            <a:endParaRPr lang="en-US" altLang="ja-JP" dirty="0"/>
          </a:p>
          <a:p>
            <a:pPr lvl="1" eaLnBrk="1" hangingPunct="1">
              <a:lnSpc>
                <a:spcPct val="140000"/>
              </a:lnSpc>
              <a:spcBef>
                <a:spcPts val="0"/>
              </a:spcBef>
            </a:pPr>
            <a:r>
              <a:rPr lang="ja-JP" altLang="en-US" dirty="0"/>
              <a:t>データは</a:t>
            </a:r>
            <a:r>
              <a:rPr lang="en-US" altLang="ja-JP" dirty="0" err="1"/>
              <a:t>estimand</a:t>
            </a:r>
            <a:r>
              <a:rPr lang="ja-JP" altLang="en-US" dirty="0"/>
              <a:t>によって扱いが異なる</a:t>
            </a:r>
            <a:endParaRPr lang="en-US" altLang="ja-JP" dirty="0"/>
          </a:p>
          <a:p>
            <a:pPr lvl="1" eaLnBrk="1" hangingPunct="1">
              <a:lnSpc>
                <a:spcPct val="140000"/>
              </a:lnSpc>
              <a:spcBef>
                <a:spcPts val="0"/>
              </a:spcBef>
            </a:pPr>
            <a:r>
              <a:rPr lang="ja-JP" altLang="en-US" dirty="0"/>
              <a:t>中間事象毎の取り扱いは試験開始前に決めておく</a:t>
            </a:r>
            <a:endParaRPr lang="en-US" altLang="ja-JP" dirty="0"/>
          </a:p>
          <a:p>
            <a:pPr lvl="2">
              <a:lnSpc>
                <a:spcPct val="140000"/>
              </a:lnSpc>
              <a:spcBef>
                <a:spcPts val="0"/>
              </a:spcBef>
            </a:pPr>
            <a:r>
              <a:rPr lang="ja-JP" altLang="en-US" dirty="0"/>
              <a:t>生じた事象がどの中間事象に当てはまるかを検討するための会（症例検討会）はあり得る</a:t>
            </a:r>
            <a:endParaRPr lang="en-US" altLang="ja-JP" dirty="0"/>
          </a:p>
          <a:p>
            <a:pPr eaLnBrk="1" hangingPunct="1">
              <a:lnSpc>
                <a:spcPct val="140000"/>
              </a:lnSpc>
              <a:spcBef>
                <a:spcPts val="0"/>
              </a:spcBef>
            </a:pPr>
            <a:r>
              <a:rPr lang="ja-JP" altLang="en-US" dirty="0"/>
              <a:t>想定しきれない逸脱は存在する</a:t>
            </a:r>
            <a:endParaRPr lang="en-US" altLang="ja-JP" dirty="0"/>
          </a:p>
          <a:p>
            <a:pPr lvl="1" eaLnBrk="1" hangingPunct="1">
              <a:lnSpc>
                <a:spcPct val="140000"/>
              </a:lnSpc>
              <a:spcBef>
                <a:spcPts val="0"/>
              </a:spcBef>
            </a:pPr>
            <a:r>
              <a:rPr lang="en-US" altLang="ja-JP" dirty="0" err="1"/>
              <a:t>estimand</a:t>
            </a:r>
            <a:r>
              <a:rPr lang="ja-JP" altLang="en-US" dirty="0"/>
              <a:t>に則して扱いは決まることが多いが、例外はある</a:t>
            </a:r>
            <a:endParaRPr lang="en-US" altLang="ja-JP" dirty="0"/>
          </a:p>
          <a:p>
            <a:pPr lvl="2" eaLnBrk="1" hangingPunct="1">
              <a:lnSpc>
                <a:spcPct val="140000"/>
              </a:lnSpc>
              <a:spcBef>
                <a:spcPts val="0"/>
              </a:spcBef>
            </a:pPr>
            <a:r>
              <a:rPr lang="ja-JP" altLang="en-US" dirty="0"/>
              <a:t>糖尿病の臨床試験実施中に、膵島移植を実施した。</a:t>
            </a:r>
            <a:endParaRPr lang="en-US" altLang="ja-JP" dirty="0"/>
          </a:p>
          <a:p>
            <a:pPr lvl="2" eaLnBrk="1" hangingPunct="1">
              <a:lnSpc>
                <a:spcPct val="140000"/>
              </a:lnSpc>
              <a:spcBef>
                <a:spcPts val="0"/>
              </a:spcBef>
            </a:pPr>
            <a:r>
              <a:rPr lang="ja-JP" altLang="en-US" dirty="0"/>
              <a:t>臨床試験実施中に、別の臨床試験に参加した。</a:t>
            </a:r>
            <a:endParaRPr lang="en-US" altLang="ja-JP" dirty="0"/>
          </a:p>
          <a:p>
            <a:pPr lvl="1">
              <a:lnSpc>
                <a:spcPct val="140000"/>
              </a:lnSpc>
              <a:spcBef>
                <a:spcPts val="0"/>
              </a:spcBef>
            </a:pPr>
            <a:r>
              <a:rPr lang="ja-JP" altLang="en-US" dirty="0"/>
              <a:t>例外への対応は</a:t>
            </a:r>
            <a:r>
              <a:rPr lang="en-US" altLang="ja-JP" dirty="0" err="1"/>
              <a:t>esimand</a:t>
            </a:r>
            <a:r>
              <a:rPr lang="ja-JP" altLang="en-US" dirty="0"/>
              <a:t>に即して考える、</a:t>
            </a:r>
            <a:r>
              <a:rPr lang="en-US" altLang="ja-JP" dirty="0"/>
              <a:t> </a:t>
            </a:r>
            <a:r>
              <a:rPr lang="ja-JP" altLang="en-US" dirty="0"/>
              <a:t>評価項目のデータを見ずに決めるべき</a:t>
            </a:r>
            <a:endParaRPr lang="en-US" altLang="ja-JP" dirty="0"/>
          </a:p>
        </p:txBody>
      </p:sp>
      <p:sp>
        <p:nvSpPr>
          <p:cNvPr id="4" name="タイトル 1">
            <a:extLst>
              <a:ext uri="{FF2B5EF4-FFF2-40B4-BE49-F238E27FC236}">
                <a16:creationId xmlns:a16="http://schemas.microsoft.com/office/drawing/2014/main" id="{90D921DA-8980-4077-BAB6-53C1966E312E}"/>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en-US" altLang="ja-JP" dirty="0" err="1">
                <a:solidFill>
                  <a:srgbClr val="3610A0"/>
                </a:solidFill>
              </a:rPr>
              <a:t>estimand</a:t>
            </a:r>
            <a:r>
              <a:rPr lang="ja-JP" altLang="en-US" dirty="0">
                <a:solidFill>
                  <a:srgbClr val="3610A0"/>
                </a:solidFill>
              </a:rPr>
              <a:t>：症例及びデータ取扱い</a:t>
            </a:r>
          </a:p>
        </p:txBody>
      </p:sp>
      <p:sp>
        <p:nvSpPr>
          <p:cNvPr id="8" name="スライド番号プレースホルダー 3">
            <a:extLst>
              <a:ext uri="{FF2B5EF4-FFF2-40B4-BE49-F238E27FC236}">
                <a16:creationId xmlns:a16="http://schemas.microsoft.com/office/drawing/2014/main" id="{55B0DAB6-4D7C-470A-A6E1-C5DE95E53257}"/>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16</a:t>
            </a:fld>
            <a:endParaRPr kumimoji="1" lang="ja-JP" altLang="en-US" dirty="0"/>
          </a:p>
        </p:txBody>
      </p:sp>
      <p:grpSp>
        <p:nvGrpSpPr>
          <p:cNvPr id="3" name="グループ化 2">
            <a:extLst>
              <a:ext uri="{FF2B5EF4-FFF2-40B4-BE49-F238E27FC236}">
                <a16:creationId xmlns:a16="http://schemas.microsoft.com/office/drawing/2014/main" id="{4DCFA27F-A3FE-41D3-9EFF-20180D370EF6}"/>
              </a:ext>
            </a:extLst>
          </p:cNvPr>
          <p:cNvGrpSpPr/>
          <p:nvPr/>
        </p:nvGrpSpPr>
        <p:grpSpPr>
          <a:xfrm>
            <a:off x="457200" y="5117301"/>
            <a:ext cx="8064000" cy="1728000"/>
            <a:chOff x="457200" y="5117301"/>
            <a:chExt cx="8064000" cy="1728000"/>
          </a:xfrm>
        </p:grpSpPr>
        <p:sp>
          <p:nvSpPr>
            <p:cNvPr id="7" name="スクロール: 横 6">
              <a:extLst>
                <a:ext uri="{FF2B5EF4-FFF2-40B4-BE49-F238E27FC236}">
                  <a16:creationId xmlns:a16="http://schemas.microsoft.com/office/drawing/2014/main" id="{6CA024A4-007D-457D-9042-4333C7C060F2}"/>
                </a:ext>
              </a:extLst>
            </p:cNvPr>
            <p:cNvSpPr/>
            <p:nvPr/>
          </p:nvSpPr>
          <p:spPr>
            <a:xfrm>
              <a:off x="457200" y="5117301"/>
              <a:ext cx="8064000" cy="1728000"/>
            </a:xfrm>
            <a:prstGeom prst="horizontalScroll">
              <a:avLst>
                <a:gd name="adj" fmla="val 10484"/>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472874E-3494-4C12-B6DC-A8095FC115FA}"/>
                </a:ext>
              </a:extLst>
            </p:cNvPr>
            <p:cNvSpPr txBox="1"/>
            <p:nvPr/>
          </p:nvSpPr>
          <p:spPr>
            <a:xfrm>
              <a:off x="692248" y="5405450"/>
              <a:ext cx="7689152" cy="1169551"/>
            </a:xfrm>
            <a:prstGeom prst="rect">
              <a:avLst/>
            </a:prstGeom>
            <a:noFill/>
          </p:spPr>
          <p:txBody>
            <a:bodyPr wrap="square" rtlCol="0">
              <a:spAutoFit/>
            </a:bodyPr>
            <a:lstStyle/>
            <a:p>
              <a:pPr>
                <a:spcBef>
                  <a:spcPts val="600"/>
                </a:spcBef>
              </a:pPr>
              <a:r>
                <a:rPr lang="en-US" altLang="ja-JP" sz="2000" b="1" dirty="0" err="1">
                  <a:solidFill>
                    <a:srgbClr val="FF0000"/>
                  </a:solidFill>
                </a:rPr>
                <a:t>estimand</a:t>
              </a:r>
              <a:r>
                <a:rPr lang="ja-JP" altLang="ja-JP" sz="2000" b="1" dirty="0">
                  <a:solidFill>
                    <a:srgbClr val="FF0000"/>
                  </a:solidFill>
                </a:rPr>
                <a:t>を理解して必要なデータを過不足なく収集</a:t>
              </a:r>
              <a:r>
                <a:rPr lang="ja-JP" altLang="ja-JP" sz="2000" dirty="0"/>
                <a:t>するため</a:t>
              </a:r>
              <a:r>
                <a:rPr lang="ja-JP" altLang="en-US" sz="2000" dirty="0"/>
                <a:t>には、</a:t>
              </a:r>
              <a:endParaRPr lang="ja-JP" altLang="ja-JP" sz="2000" dirty="0"/>
            </a:p>
            <a:p>
              <a:pPr>
                <a:spcBef>
                  <a:spcPts val="600"/>
                </a:spcBef>
              </a:pPr>
              <a:r>
                <a:rPr lang="ja-JP" altLang="en-US" sz="2000" b="1" dirty="0">
                  <a:solidFill>
                    <a:srgbClr val="0033CC"/>
                  </a:solidFill>
                </a:rPr>
                <a:t>データマネジメント担当者と統計解析担当者</a:t>
              </a:r>
              <a:r>
                <a:rPr lang="ja-JP" altLang="ja-JP" sz="2000" b="1" dirty="0">
                  <a:solidFill>
                    <a:srgbClr val="0033CC"/>
                  </a:solidFill>
                </a:rPr>
                <a:t>が協力して</a:t>
              </a:r>
              <a:r>
                <a:rPr lang="ja-JP" altLang="en-US" sz="2000" b="1" dirty="0">
                  <a:solidFill>
                    <a:srgbClr val="0033CC"/>
                  </a:solidFill>
                </a:rPr>
                <a:t>、データ</a:t>
              </a:r>
              <a:endParaRPr lang="en-US" altLang="ja-JP" sz="2000" b="1" dirty="0">
                <a:solidFill>
                  <a:srgbClr val="0033CC"/>
                </a:solidFill>
              </a:endParaRPr>
            </a:p>
            <a:p>
              <a:pPr>
                <a:spcBef>
                  <a:spcPts val="600"/>
                </a:spcBef>
              </a:pPr>
              <a:r>
                <a:rPr lang="ja-JP" altLang="en-US" sz="2000" b="1" dirty="0">
                  <a:solidFill>
                    <a:srgbClr val="0033CC"/>
                  </a:solidFill>
                </a:rPr>
                <a:t>マネジメント計画書を</a:t>
              </a:r>
              <a:r>
                <a:rPr lang="ja-JP" altLang="ja-JP" sz="2000" b="1" dirty="0">
                  <a:solidFill>
                    <a:srgbClr val="0033CC"/>
                  </a:solidFill>
                </a:rPr>
                <a:t>作成</a:t>
              </a:r>
              <a:r>
                <a:rPr lang="ja-JP" altLang="ja-JP" sz="2000" dirty="0"/>
                <a:t>することが望ましい</a:t>
              </a:r>
              <a:r>
                <a:rPr lang="ja-JP" altLang="en-US" sz="2000" dirty="0"/>
                <a:t>。</a:t>
              </a:r>
              <a:endParaRPr kumimoji="1" lang="ja-JP" alt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解析計画、症例及びデータ取扱い</a:t>
            </a:r>
            <a:endParaRPr kumimoji="1" lang="ja-JP" altLang="en-US" sz="3200" dirty="0">
              <a:latin typeface="+mn-ea"/>
              <a:ea typeface="+mn-ea"/>
            </a:endParaRPr>
          </a:p>
        </p:txBody>
      </p:sp>
      <p:sp>
        <p:nvSpPr>
          <p:cNvPr id="3" name="テキスト プレースホルダー 2">
            <a:extLst>
              <a:ext uri="{FF2B5EF4-FFF2-40B4-BE49-F238E27FC236}">
                <a16:creationId xmlns:a16="http://schemas.microsoft.com/office/drawing/2014/main" id="{8ACC846E-41F8-4E54-ACAF-215D07E6A6C6}"/>
              </a:ext>
            </a:extLst>
          </p:cNvPr>
          <p:cNvSpPr>
            <a:spLocks noGrp="1"/>
          </p:cNvSpPr>
          <p:nvPr>
            <p:ph type="body" idx="1"/>
          </p:nvPr>
        </p:nvSpPr>
        <p:spPr>
          <a:xfrm>
            <a:off x="623888" y="3884614"/>
            <a:ext cx="7886700" cy="1401761"/>
          </a:xfrm>
        </p:spPr>
        <p:txBody>
          <a:bodyPr>
            <a:normAutofit/>
          </a:bodyPr>
          <a:lstStyle/>
          <a:p>
            <a:pPr algn="ctr"/>
            <a:r>
              <a:rPr lang="ja-JP" altLang="en-US" sz="2800" dirty="0"/>
              <a:t>プロジェクトマネジメント</a:t>
            </a:r>
            <a:r>
              <a:rPr kumimoji="1" lang="ja-JP" altLang="en-US" sz="2800" dirty="0"/>
              <a:t>の視点</a:t>
            </a:r>
            <a:endParaRPr kumimoji="1" lang="en-US" altLang="ja-JP" sz="2800" dirty="0"/>
          </a:p>
        </p:txBody>
      </p:sp>
    </p:spTree>
    <p:extLst>
      <p:ext uri="{BB962C8B-B14F-4D97-AF65-F5344CB8AC3E}">
        <p14:creationId xmlns:p14="http://schemas.microsoft.com/office/powerpoint/2010/main" val="390680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5">
            <a:extLst>
              <a:ext uri="{FF2B5EF4-FFF2-40B4-BE49-F238E27FC236}">
                <a16:creationId xmlns:a16="http://schemas.microsoft.com/office/drawing/2014/main" id="{4E65631D-FF38-4BE8-AF82-2EA16C87905A}"/>
              </a:ext>
            </a:extLst>
          </p:cNvPr>
          <p:cNvSpPr>
            <a:spLocks noChangeArrowheads="1"/>
          </p:cNvSpPr>
          <p:nvPr/>
        </p:nvSpPr>
        <p:spPr bwMode="auto">
          <a:xfrm>
            <a:off x="649288" y="4844302"/>
            <a:ext cx="8353425"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58" name="AutoShape 4">
            <a:extLst>
              <a:ext uri="{FF2B5EF4-FFF2-40B4-BE49-F238E27FC236}">
                <a16:creationId xmlns:a16="http://schemas.microsoft.com/office/drawing/2014/main" id="{0C2655DF-8BF3-4C2F-B3E2-215E7B0965A5}"/>
              </a:ext>
            </a:extLst>
          </p:cNvPr>
          <p:cNvSpPr>
            <a:spLocks noChangeArrowheads="1"/>
          </p:cNvSpPr>
          <p:nvPr/>
        </p:nvSpPr>
        <p:spPr bwMode="auto">
          <a:xfrm>
            <a:off x="1874208" y="2924705"/>
            <a:ext cx="647700" cy="266700"/>
          </a:xfrm>
          <a:prstGeom prst="rightArrow">
            <a:avLst>
              <a:gd name="adj1" fmla="val 50000"/>
              <a:gd name="adj2" fmla="val 121440"/>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grpSp>
        <p:nvGrpSpPr>
          <p:cNvPr id="59" name="Group 5">
            <a:extLst>
              <a:ext uri="{FF2B5EF4-FFF2-40B4-BE49-F238E27FC236}">
                <a16:creationId xmlns:a16="http://schemas.microsoft.com/office/drawing/2014/main" id="{0FA34AFD-1B8F-476C-9DAB-0B8475626D93}"/>
              </a:ext>
            </a:extLst>
          </p:cNvPr>
          <p:cNvGrpSpPr>
            <a:grpSpLocks/>
          </p:cNvGrpSpPr>
          <p:nvPr/>
        </p:nvGrpSpPr>
        <p:grpSpPr bwMode="auto">
          <a:xfrm>
            <a:off x="697322" y="1649591"/>
            <a:ext cx="946150" cy="1512000"/>
            <a:chOff x="463" y="1036"/>
            <a:chExt cx="596" cy="1084"/>
          </a:xfrm>
        </p:grpSpPr>
        <p:sp>
          <p:nvSpPr>
            <p:cNvPr id="60" name="AutoShape 6">
              <a:extLst>
                <a:ext uri="{FF2B5EF4-FFF2-40B4-BE49-F238E27FC236}">
                  <a16:creationId xmlns:a16="http://schemas.microsoft.com/office/drawing/2014/main" id="{35AE26F2-B7E4-4E17-B37B-35FAB9FA5F40}"/>
                </a:ext>
              </a:extLst>
            </p:cNvPr>
            <p:cNvSpPr>
              <a:spLocks noChangeArrowheads="1"/>
            </p:cNvSpPr>
            <p:nvPr/>
          </p:nvSpPr>
          <p:spPr bwMode="auto">
            <a:xfrm>
              <a:off x="463" y="1036"/>
              <a:ext cx="596" cy="1084"/>
            </a:xfrm>
            <a:prstGeom prst="roundRect">
              <a:avLst>
                <a:gd name="adj" fmla="val 12495"/>
              </a:avLst>
            </a:prstGeom>
            <a:solidFill>
              <a:schemeClr val="bg1"/>
            </a:solidFill>
            <a:ln w="12700">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61" name="Rectangle 7">
              <a:extLst>
                <a:ext uri="{FF2B5EF4-FFF2-40B4-BE49-F238E27FC236}">
                  <a16:creationId xmlns:a16="http://schemas.microsoft.com/office/drawing/2014/main" id="{2FDD9D02-876F-47F4-AA8F-9CEE25692783}"/>
                </a:ext>
              </a:extLst>
            </p:cNvPr>
            <p:cNvSpPr>
              <a:spLocks noChangeArrowheads="1"/>
            </p:cNvSpPr>
            <p:nvPr/>
          </p:nvSpPr>
          <p:spPr bwMode="auto">
            <a:xfrm>
              <a:off x="463" y="1447"/>
              <a:ext cx="59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lnSpc>
                  <a:spcPct val="50000"/>
                </a:lnSpc>
                <a:spcBef>
                  <a:spcPct val="50000"/>
                </a:spcBef>
                <a:buClrTx/>
                <a:buSzTx/>
                <a:buFontTx/>
                <a:buNone/>
              </a:pPr>
              <a:r>
                <a:rPr lang="ja-JP" altLang="en-US" sz="1400" b="1" dirty="0">
                  <a:latin typeface="HG丸ｺﾞｼｯｸM-PRO" pitchFamily="50" charset="-128"/>
                  <a:ea typeface="HG丸ｺﾞｼｯｸM-PRO" pitchFamily="50" charset="-128"/>
                </a:rPr>
                <a:t>治験実施</a:t>
              </a:r>
            </a:p>
            <a:p>
              <a:pPr algn="ctr" eaLnBrk="1" hangingPunct="1">
                <a:lnSpc>
                  <a:spcPct val="50000"/>
                </a:lnSpc>
                <a:spcBef>
                  <a:spcPct val="50000"/>
                </a:spcBef>
                <a:buClrTx/>
                <a:buSzTx/>
                <a:buFontTx/>
                <a:buNone/>
              </a:pPr>
              <a:r>
                <a:rPr lang="ja-JP" altLang="en-US" sz="1400" b="1" dirty="0">
                  <a:latin typeface="HG丸ｺﾞｼｯｸM-PRO" pitchFamily="50" charset="-128"/>
                  <a:ea typeface="HG丸ｺﾞｼｯｸM-PRO" pitchFamily="50" charset="-128"/>
                </a:rPr>
                <a:t>計画書</a:t>
              </a:r>
            </a:p>
          </p:txBody>
        </p:sp>
      </p:grpSp>
      <p:sp>
        <p:nvSpPr>
          <p:cNvPr id="63" name="Rectangle 9">
            <a:extLst>
              <a:ext uri="{FF2B5EF4-FFF2-40B4-BE49-F238E27FC236}">
                <a16:creationId xmlns:a16="http://schemas.microsoft.com/office/drawing/2014/main" id="{726B842F-A750-4C40-8211-BB6BBDE4DA87}"/>
              </a:ext>
            </a:extLst>
          </p:cNvPr>
          <p:cNvSpPr>
            <a:spLocks noChangeArrowheads="1"/>
          </p:cNvSpPr>
          <p:nvPr/>
        </p:nvSpPr>
        <p:spPr bwMode="auto">
          <a:xfrm flipH="1">
            <a:off x="2776947" y="2927529"/>
            <a:ext cx="933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lnSpc>
                <a:spcPct val="50000"/>
              </a:lnSpc>
              <a:spcBef>
                <a:spcPct val="50000"/>
              </a:spcBef>
              <a:buClrTx/>
              <a:buSzTx/>
              <a:buFontTx/>
              <a:buNone/>
            </a:pPr>
            <a:r>
              <a:rPr lang="ja-JP" altLang="en-US" sz="1400">
                <a:latin typeface="HG丸ｺﾞｼｯｸM-PRO" pitchFamily="50" charset="-128"/>
                <a:ea typeface="HG丸ｺﾞｼｯｸM-PRO" pitchFamily="50" charset="-128"/>
              </a:rPr>
              <a:t>解析</a:t>
            </a:r>
          </a:p>
          <a:p>
            <a:pPr algn="ctr" eaLnBrk="1" hangingPunct="1">
              <a:lnSpc>
                <a:spcPct val="50000"/>
              </a:lnSpc>
              <a:spcBef>
                <a:spcPct val="50000"/>
              </a:spcBef>
              <a:buClrTx/>
              <a:buSzTx/>
              <a:buFontTx/>
              <a:buNone/>
            </a:pPr>
            <a:r>
              <a:rPr lang="ja-JP" altLang="en-US" sz="1400">
                <a:latin typeface="HG丸ｺﾞｼｯｸM-PRO" pitchFamily="50" charset="-128"/>
                <a:ea typeface="HG丸ｺﾞｼｯｸM-PRO" pitchFamily="50" charset="-128"/>
              </a:rPr>
              <a:t>計画書</a:t>
            </a:r>
          </a:p>
        </p:txBody>
      </p:sp>
      <p:grpSp>
        <p:nvGrpSpPr>
          <p:cNvPr id="4" name="グループ化 3">
            <a:extLst>
              <a:ext uri="{FF2B5EF4-FFF2-40B4-BE49-F238E27FC236}">
                <a16:creationId xmlns:a16="http://schemas.microsoft.com/office/drawing/2014/main" id="{4BB901CA-64CF-4C3A-B787-E02FAC2B7B89}"/>
              </a:ext>
            </a:extLst>
          </p:cNvPr>
          <p:cNvGrpSpPr/>
          <p:nvPr/>
        </p:nvGrpSpPr>
        <p:grpSpPr>
          <a:xfrm>
            <a:off x="7878805" y="2544153"/>
            <a:ext cx="950480" cy="1512000"/>
            <a:chOff x="7878805" y="2544153"/>
            <a:chExt cx="950480" cy="1512000"/>
          </a:xfrm>
        </p:grpSpPr>
        <p:sp>
          <p:nvSpPr>
            <p:cNvPr id="64" name="AutoShape 11">
              <a:extLst>
                <a:ext uri="{FF2B5EF4-FFF2-40B4-BE49-F238E27FC236}">
                  <a16:creationId xmlns:a16="http://schemas.microsoft.com/office/drawing/2014/main" id="{0273F9B7-4306-4AFA-807F-1AA661945000}"/>
                </a:ext>
              </a:extLst>
            </p:cNvPr>
            <p:cNvSpPr>
              <a:spLocks noChangeArrowheads="1"/>
            </p:cNvSpPr>
            <p:nvPr/>
          </p:nvSpPr>
          <p:spPr bwMode="auto">
            <a:xfrm>
              <a:off x="7878805" y="2544153"/>
              <a:ext cx="946150" cy="1512000"/>
            </a:xfrm>
            <a:prstGeom prst="roundRect">
              <a:avLst>
                <a:gd name="adj" fmla="val 12495"/>
              </a:avLst>
            </a:prstGeom>
            <a:solidFill>
              <a:schemeClr val="bg1"/>
            </a:solidFill>
            <a:ln w="12700">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65" name="Rectangle 12">
              <a:extLst>
                <a:ext uri="{FF2B5EF4-FFF2-40B4-BE49-F238E27FC236}">
                  <a16:creationId xmlns:a16="http://schemas.microsoft.com/office/drawing/2014/main" id="{83DFBD73-A73B-4922-BEE6-F1D0099029C1}"/>
                </a:ext>
              </a:extLst>
            </p:cNvPr>
            <p:cNvSpPr>
              <a:spLocks noChangeArrowheads="1"/>
            </p:cNvSpPr>
            <p:nvPr/>
          </p:nvSpPr>
          <p:spPr bwMode="auto">
            <a:xfrm>
              <a:off x="7895835" y="3063266"/>
              <a:ext cx="933450" cy="41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lnSpc>
                  <a:spcPct val="50000"/>
                </a:lnSpc>
                <a:spcBef>
                  <a:spcPct val="50000"/>
                </a:spcBef>
                <a:buClrTx/>
                <a:buSzTx/>
                <a:buFontTx/>
                <a:buNone/>
              </a:pPr>
              <a:r>
                <a:rPr lang="ja-JP" altLang="en-US" sz="1400" b="1" dirty="0">
                  <a:solidFill>
                    <a:srgbClr val="3366FF"/>
                  </a:solidFill>
                  <a:latin typeface="HG丸ｺﾞｼｯｸM-PRO" pitchFamily="50" charset="-128"/>
                  <a:ea typeface="HG丸ｺﾞｼｯｸM-PRO" pitchFamily="50" charset="-128"/>
                </a:rPr>
                <a:t>解析</a:t>
              </a:r>
            </a:p>
            <a:p>
              <a:pPr algn="ctr" eaLnBrk="1" hangingPunct="1">
                <a:lnSpc>
                  <a:spcPct val="50000"/>
                </a:lnSpc>
                <a:spcBef>
                  <a:spcPct val="50000"/>
                </a:spcBef>
                <a:buClrTx/>
                <a:buSzTx/>
                <a:buFontTx/>
                <a:buNone/>
              </a:pPr>
              <a:r>
                <a:rPr lang="ja-JP" altLang="en-US" sz="1400" b="1" dirty="0">
                  <a:solidFill>
                    <a:srgbClr val="3366FF"/>
                  </a:solidFill>
                  <a:latin typeface="HG丸ｺﾞｼｯｸM-PRO" pitchFamily="50" charset="-128"/>
                  <a:ea typeface="HG丸ｺﾞｼｯｸM-PRO" pitchFamily="50" charset="-128"/>
                </a:rPr>
                <a:t>報告書</a:t>
              </a:r>
            </a:p>
          </p:txBody>
        </p:sp>
      </p:grpSp>
      <p:grpSp>
        <p:nvGrpSpPr>
          <p:cNvPr id="66" name="Group 13">
            <a:extLst>
              <a:ext uri="{FF2B5EF4-FFF2-40B4-BE49-F238E27FC236}">
                <a16:creationId xmlns:a16="http://schemas.microsoft.com/office/drawing/2014/main" id="{8C008C21-799B-445A-98D5-2ACE1F65508C}"/>
              </a:ext>
            </a:extLst>
          </p:cNvPr>
          <p:cNvGrpSpPr>
            <a:grpSpLocks/>
          </p:cNvGrpSpPr>
          <p:nvPr/>
        </p:nvGrpSpPr>
        <p:grpSpPr bwMode="auto">
          <a:xfrm>
            <a:off x="414338" y="4763339"/>
            <a:ext cx="8275637" cy="1784350"/>
            <a:chOff x="245" y="2793"/>
            <a:chExt cx="5213" cy="1124"/>
          </a:xfrm>
        </p:grpSpPr>
        <p:sp>
          <p:nvSpPr>
            <p:cNvPr id="67" name="AutoShape 14">
              <a:extLst>
                <a:ext uri="{FF2B5EF4-FFF2-40B4-BE49-F238E27FC236}">
                  <a16:creationId xmlns:a16="http://schemas.microsoft.com/office/drawing/2014/main" id="{8550E69D-E4CE-4137-82AD-CBBC7BF94F4B}"/>
                </a:ext>
              </a:extLst>
            </p:cNvPr>
            <p:cNvSpPr>
              <a:spLocks noChangeArrowheads="1"/>
            </p:cNvSpPr>
            <p:nvPr/>
          </p:nvSpPr>
          <p:spPr bwMode="auto">
            <a:xfrm>
              <a:off x="245" y="2870"/>
              <a:ext cx="2492" cy="1047"/>
            </a:xfrm>
            <a:prstGeom prst="cube">
              <a:avLst>
                <a:gd name="adj" fmla="val 50292"/>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68" name="AutoShape 15">
              <a:extLst>
                <a:ext uri="{FF2B5EF4-FFF2-40B4-BE49-F238E27FC236}">
                  <a16:creationId xmlns:a16="http://schemas.microsoft.com/office/drawing/2014/main" id="{7ED47BAF-F35E-44A5-B8DC-E17A4E6DF0CE}"/>
                </a:ext>
              </a:extLst>
            </p:cNvPr>
            <p:cNvSpPr>
              <a:spLocks noChangeArrowheads="1"/>
            </p:cNvSpPr>
            <p:nvPr/>
          </p:nvSpPr>
          <p:spPr bwMode="auto">
            <a:xfrm>
              <a:off x="2490" y="2884"/>
              <a:ext cx="712" cy="1008"/>
            </a:xfrm>
            <a:prstGeom prst="cube">
              <a:avLst>
                <a:gd name="adj" fmla="val 67894"/>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69" name="AutoShape 16">
              <a:extLst>
                <a:ext uri="{FF2B5EF4-FFF2-40B4-BE49-F238E27FC236}">
                  <a16:creationId xmlns:a16="http://schemas.microsoft.com/office/drawing/2014/main" id="{49674BD4-9AB6-4583-80AB-1A819E47282A}"/>
                </a:ext>
              </a:extLst>
            </p:cNvPr>
            <p:cNvSpPr>
              <a:spLocks noChangeArrowheads="1"/>
            </p:cNvSpPr>
            <p:nvPr/>
          </p:nvSpPr>
          <p:spPr bwMode="auto">
            <a:xfrm>
              <a:off x="2976" y="2836"/>
              <a:ext cx="1086" cy="1038"/>
            </a:xfrm>
            <a:prstGeom prst="cube">
              <a:avLst>
                <a:gd name="adj" fmla="val 50292"/>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70" name="AutoShape 17">
              <a:extLst>
                <a:ext uri="{FF2B5EF4-FFF2-40B4-BE49-F238E27FC236}">
                  <a16:creationId xmlns:a16="http://schemas.microsoft.com/office/drawing/2014/main" id="{B895ADEB-7728-4EAF-89B9-090567D459DE}"/>
                </a:ext>
              </a:extLst>
            </p:cNvPr>
            <p:cNvSpPr>
              <a:spLocks noChangeArrowheads="1"/>
            </p:cNvSpPr>
            <p:nvPr/>
          </p:nvSpPr>
          <p:spPr bwMode="auto">
            <a:xfrm>
              <a:off x="3671" y="2842"/>
              <a:ext cx="847" cy="1046"/>
            </a:xfrm>
            <a:prstGeom prst="cube">
              <a:avLst>
                <a:gd name="adj" fmla="val 60394"/>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71" name="Rectangle 18">
              <a:extLst>
                <a:ext uri="{FF2B5EF4-FFF2-40B4-BE49-F238E27FC236}">
                  <a16:creationId xmlns:a16="http://schemas.microsoft.com/office/drawing/2014/main" id="{40581D98-7C3C-4827-BDCB-0AC503FB8A47}"/>
                </a:ext>
              </a:extLst>
            </p:cNvPr>
            <p:cNvSpPr>
              <a:spLocks noChangeArrowheads="1"/>
            </p:cNvSpPr>
            <p:nvPr/>
          </p:nvSpPr>
          <p:spPr bwMode="auto">
            <a:xfrm>
              <a:off x="1062" y="3062"/>
              <a:ext cx="11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600">
                  <a:latin typeface="HG丸ｺﾞｼｯｸM-PRO" pitchFamily="50" charset="-128"/>
                  <a:ea typeface="HG丸ｺﾞｼｯｸM-PRO" pitchFamily="50" charset="-128"/>
                </a:rPr>
                <a:t>治験のデザイン</a:t>
              </a:r>
            </a:p>
          </p:txBody>
        </p:sp>
        <p:sp>
          <p:nvSpPr>
            <p:cNvPr id="72" name="Rectangle 19">
              <a:extLst>
                <a:ext uri="{FF2B5EF4-FFF2-40B4-BE49-F238E27FC236}">
                  <a16:creationId xmlns:a16="http://schemas.microsoft.com/office/drawing/2014/main" id="{7F0D807F-4279-4821-8C20-8930122EA268}"/>
                </a:ext>
              </a:extLst>
            </p:cNvPr>
            <p:cNvSpPr>
              <a:spLocks noChangeArrowheads="1"/>
            </p:cNvSpPr>
            <p:nvPr/>
          </p:nvSpPr>
          <p:spPr bwMode="auto">
            <a:xfrm rot="2760000">
              <a:off x="2688" y="2848"/>
              <a:ext cx="21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000">
                  <a:latin typeface="HG丸ｺﾞｼｯｸM-PRO" pitchFamily="50" charset="-128"/>
                  <a:ea typeface="HG丸ｺﾞｼｯｸM-PRO" pitchFamily="50" charset="-128"/>
                </a:rPr>
                <a:t>治験対象患者</a:t>
              </a:r>
            </a:p>
          </p:txBody>
        </p:sp>
        <p:sp>
          <p:nvSpPr>
            <p:cNvPr id="73" name="Rectangle 20">
              <a:extLst>
                <a:ext uri="{FF2B5EF4-FFF2-40B4-BE49-F238E27FC236}">
                  <a16:creationId xmlns:a16="http://schemas.microsoft.com/office/drawing/2014/main" id="{9AC5843C-08D2-44CC-AD13-83C30DF42811}"/>
                </a:ext>
              </a:extLst>
            </p:cNvPr>
            <p:cNvSpPr>
              <a:spLocks noChangeArrowheads="1"/>
            </p:cNvSpPr>
            <p:nvPr/>
          </p:nvSpPr>
          <p:spPr bwMode="auto">
            <a:xfrm>
              <a:off x="751" y="3547"/>
              <a:ext cx="1181"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1</a:t>
              </a:r>
              <a:r>
                <a:rPr lang="ja-JP" altLang="en-US" sz="1600" dirty="0">
                  <a:latin typeface="HG丸ｺﾞｼｯｸM-PRO" pitchFamily="50" charset="-128"/>
                  <a:ea typeface="HG丸ｺﾞｼｯｸM-PRO" pitchFamily="50" charset="-128"/>
                </a:rPr>
                <a:t>章～９章）</a:t>
              </a:r>
            </a:p>
          </p:txBody>
        </p:sp>
        <p:sp>
          <p:nvSpPr>
            <p:cNvPr id="74" name="Rectangle 21">
              <a:extLst>
                <a:ext uri="{FF2B5EF4-FFF2-40B4-BE49-F238E27FC236}">
                  <a16:creationId xmlns:a16="http://schemas.microsoft.com/office/drawing/2014/main" id="{DDCAB6E7-BD7C-4043-815C-C7C40060E07A}"/>
                </a:ext>
              </a:extLst>
            </p:cNvPr>
            <p:cNvSpPr>
              <a:spLocks noChangeArrowheads="1"/>
            </p:cNvSpPr>
            <p:nvPr/>
          </p:nvSpPr>
          <p:spPr bwMode="auto">
            <a:xfrm>
              <a:off x="2394" y="3547"/>
              <a:ext cx="62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10</a:t>
              </a:r>
              <a:r>
                <a:rPr lang="ja-JP" altLang="en-US" sz="1200" dirty="0">
                  <a:latin typeface="HG丸ｺﾞｼｯｸM-PRO" pitchFamily="50" charset="-128"/>
                  <a:ea typeface="HG丸ｺﾞｼｯｸM-PRO" pitchFamily="50" charset="-128"/>
                </a:rPr>
                <a:t>章）</a:t>
              </a:r>
            </a:p>
          </p:txBody>
        </p:sp>
        <p:sp>
          <p:nvSpPr>
            <p:cNvPr id="75" name="Rectangle 22">
              <a:extLst>
                <a:ext uri="{FF2B5EF4-FFF2-40B4-BE49-F238E27FC236}">
                  <a16:creationId xmlns:a16="http://schemas.microsoft.com/office/drawing/2014/main" id="{36C9F6C1-81E4-4B18-B275-C226FC8E0EA3}"/>
                </a:ext>
              </a:extLst>
            </p:cNvPr>
            <p:cNvSpPr>
              <a:spLocks noChangeArrowheads="1"/>
            </p:cNvSpPr>
            <p:nvPr/>
          </p:nvSpPr>
          <p:spPr bwMode="auto">
            <a:xfrm rot="2640000">
              <a:off x="3411" y="2793"/>
              <a:ext cx="231"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200">
                  <a:latin typeface="HG丸ｺﾞｼｯｸM-PRO" pitchFamily="50" charset="-128"/>
                  <a:ea typeface="HG丸ｺﾞｼｯｸM-PRO" pitchFamily="50" charset="-128"/>
                </a:rPr>
                <a:t>有効性の評価</a:t>
              </a:r>
            </a:p>
          </p:txBody>
        </p:sp>
        <p:sp>
          <p:nvSpPr>
            <p:cNvPr id="76" name="Rectangle 23">
              <a:extLst>
                <a:ext uri="{FF2B5EF4-FFF2-40B4-BE49-F238E27FC236}">
                  <a16:creationId xmlns:a16="http://schemas.microsoft.com/office/drawing/2014/main" id="{6061B602-19CD-4115-BFAA-9F0A79215F73}"/>
                </a:ext>
              </a:extLst>
            </p:cNvPr>
            <p:cNvSpPr>
              <a:spLocks noChangeArrowheads="1"/>
            </p:cNvSpPr>
            <p:nvPr/>
          </p:nvSpPr>
          <p:spPr bwMode="auto">
            <a:xfrm rot="2700000">
              <a:off x="3953" y="2813"/>
              <a:ext cx="231"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200">
                  <a:latin typeface="HG丸ｺﾞｼｯｸM-PRO" pitchFamily="50" charset="-128"/>
                  <a:ea typeface="HG丸ｺﾞｼｯｸM-PRO" pitchFamily="50" charset="-128"/>
                </a:rPr>
                <a:t>安全性の評価</a:t>
              </a:r>
            </a:p>
          </p:txBody>
        </p:sp>
        <p:sp>
          <p:nvSpPr>
            <p:cNvPr id="77" name="Rectangle 24">
              <a:extLst>
                <a:ext uri="{FF2B5EF4-FFF2-40B4-BE49-F238E27FC236}">
                  <a16:creationId xmlns:a16="http://schemas.microsoft.com/office/drawing/2014/main" id="{47293459-D4BE-4F81-B982-50165E031482}"/>
                </a:ext>
              </a:extLst>
            </p:cNvPr>
            <p:cNvSpPr>
              <a:spLocks noChangeArrowheads="1"/>
            </p:cNvSpPr>
            <p:nvPr/>
          </p:nvSpPr>
          <p:spPr bwMode="auto">
            <a:xfrm>
              <a:off x="2987" y="3555"/>
              <a:ext cx="62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11</a:t>
              </a:r>
              <a:r>
                <a:rPr lang="ja-JP" altLang="en-US" sz="1200" dirty="0">
                  <a:latin typeface="HG丸ｺﾞｼｯｸM-PRO" pitchFamily="50" charset="-128"/>
                  <a:ea typeface="HG丸ｺﾞｼｯｸM-PRO" pitchFamily="50" charset="-128"/>
                </a:rPr>
                <a:t>章）</a:t>
              </a:r>
            </a:p>
          </p:txBody>
        </p:sp>
        <p:sp>
          <p:nvSpPr>
            <p:cNvPr id="78" name="Rectangle 25">
              <a:extLst>
                <a:ext uri="{FF2B5EF4-FFF2-40B4-BE49-F238E27FC236}">
                  <a16:creationId xmlns:a16="http://schemas.microsoft.com/office/drawing/2014/main" id="{9D141392-E1ED-4AFE-821B-B6E6CDD07706}"/>
                </a:ext>
              </a:extLst>
            </p:cNvPr>
            <p:cNvSpPr>
              <a:spLocks noChangeArrowheads="1"/>
            </p:cNvSpPr>
            <p:nvPr/>
          </p:nvSpPr>
          <p:spPr bwMode="auto">
            <a:xfrm>
              <a:off x="3584" y="3552"/>
              <a:ext cx="62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12</a:t>
              </a:r>
              <a:r>
                <a:rPr lang="ja-JP" altLang="en-US" sz="1200" dirty="0">
                  <a:latin typeface="HG丸ｺﾞｼｯｸM-PRO" pitchFamily="50" charset="-128"/>
                  <a:ea typeface="HG丸ｺﾞｼｯｸM-PRO" pitchFamily="50" charset="-128"/>
                </a:rPr>
                <a:t>章）</a:t>
              </a:r>
            </a:p>
          </p:txBody>
        </p:sp>
        <p:sp>
          <p:nvSpPr>
            <p:cNvPr id="79" name="AutoShape 26">
              <a:extLst>
                <a:ext uri="{FF2B5EF4-FFF2-40B4-BE49-F238E27FC236}">
                  <a16:creationId xmlns:a16="http://schemas.microsoft.com/office/drawing/2014/main" id="{EE7FB573-367A-4112-A634-0F52F05DFABD}"/>
                </a:ext>
              </a:extLst>
            </p:cNvPr>
            <p:cNvSpPr>
              <a:spLocks noChangeArrowheads="1"/>
            </p:cNvSpPr>
            <p:nvPr/>
          </p:nvSpPr>
          <p:spPr bwMode="auto">
            <a:xfrm>
              <a:off x="4172" y="2827"/>
              <a:ext cx="711" cy="1026"/>
            </a:xfrm>
            <a:prstGeom prst="cube">
              <a:avLst>
                <a:gd name="adj" fmla="val 73093"/>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80" name="Rectangle 27">
              <a:extLst>
                <a:ext uri="{FF2B5EF4-FFF2-40B4-BE49-F238E27FC236}">
                  <a16:creationId xmlns:a16="http://schemas.microsoft.com/office/drawing/2014/main" id="{C81D791E-2BF5-4685-9F09-0DD0C4294BDA}"/>
                </a:ext>
              </a:extLst>
            </p:cNvPr>
            <p:cNvSpPr>
              <a:spLocks noChangeArrowheads="1"/>
            </p:cNvSpPr>
            <p:nvPr/>
          </p:nvSpPr>
          <p:spPr bwMode="auto">
            <a:xfrm rot="2700000">
              <a:off x="4419" y="2766"/>
              <a:ext cx="204"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900" dirty="0">
                  <a:latin typeface="HG丸ｺﾞｼｯｸM-PRO" pitchFamily="50" charset="-128"/>
                  <a:ea typeface="HG丸ｺﾞｼｯｸM-PRO" pitchFamily="50" charset="-128"/>
                </a:rPr>
                <a:t>考察と全般的結論</a:t>
              </a:r>
            </a:p>
          </p:txBody>
        </p:sp>
        <p:sp>
          <p:nvSpPr>
            <p:cNvPr id="81" name="Rectangle 28">
              <a:extLst>
                <a:ext uri="{FF2B5EF4-FFF2-40B4-BE49-F238E27FC236}">
                  <a16:creationId xmlns:a16="http://schemas.microsoft.com/office/drawing/2014/main" id="{5C114721-50A5-497D-8295-6D9527B160E8}"/>
                </a:ext>
              </a:extLst>
            </p:cNvPr>
            <p:cNvSpPr>
              <a:spLocks noChangeArrowheads="1"/>
            </p:cNvSpPr>
            <p:nvPr/>
          </p:nvSpPr>
          <p:spPr bwMode="auto">
            <a:xfrm>
              <a:off x="4051" y="3557"/>
              <a:ext cx="59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13</a:t>
              </a:r>
              <a:r>
                <a:rPr lang="ja-JP" altLang="en-US" sz="1200" dirty="0">
                  <a:latin typeface="HG丸ｺﾞｼｯｸM-PRO" pitchFamily="50" charset="-128"/>
                  <a:ea typeface="HG丸ｺﾞｼｯｸM-PRO" pitchFamily="50" charset="-128"/>
                </a:rPr>
                <a:t>章）</a:t>
              </a:r>
            </a:p>
          </p:txBody>
        </p:sp>
        <p:sp>
          <p:nvSpPr>
            <p:cNvPr id="82" name="AutoShape 29">
              <a:extLst>
                <a:ext uri="{FF2B5EF4-FFF2-40B4-BE49-F238E27FC236}">
                  <a16:creationId xmlns:a16="http://schemas.microsoft.com/office/drawing/2014/main" id="{0AB10446-AB71-47A7-8173-654AFF3E8BB4}"/>
                </a:ext>
              </a:extLst>
            </p:cNvPr>
            <p:cNvSpPr>
              <a:spLocks noChangeArrowheads="1"/>
            </p:cNvSpPr>
            <p:nvPr/>
          </p:nvSpPr>
          <p:spPr bwMode="auto">
            <a:xfrm>
              <a:off x="4611" y="2804"/>
              <a:ext cx="847" cy="1046"/>
            </a:xfrm>
            <a:prstGeom prst="cube">
              <a:avLst>
                <a:gd name="adj" fmla="val 60394"/>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83" name="Rectangle 30">
              <a:extLst>
                <a:ext uri="{FF2B5EF4-FFF2-40B4-BE49-F238E27FC236}">
                  <a16:creationId xmlns:a16="http://schemas.microsoft.com/office/drawing/2014/main" id="{243DF280-2147-43DF-BCCD-04E9DFFB08B4}"/>
                </a:ext>
              </a:extLst>
            </p:cNvPr>
            <p:cNvSpPr>
              <a:spLocks noChangeArrowheads="1"/>
            </p:cNvSpPr>
            <p:nvPr/>
          </p:nvSpPr>
          <p:spPr bwMode="auto">
            <a:xfrm rot="2460000">
              <a:off x="4858" y="2799"/>
              <a:ext cx="330"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100" dirty="0">
                  <a:latin typeface="HG丸ｺﾞｼｯｸM-PRO" pitchFamily="50" charset="-128"/>
                  <a:ea typeface="HG丸ｺﾞｼｯｸM-PRO" pitchFamily="50" charset="-128"/>
                </a:rPr>
                <a:t>図表・引用文献・付録</a:t>
              </a:r>
            </a:p>
          </p:txBody>
        </p:sp>
        <p:sp>
          <p:nvSpPr>
            <p:cNvPr id="84" name="Rectangle 31">
              <a:extLst>
                <a:ext uri="{FF2B5EF4-FFF2-40B4-BE49-F238E27FC236}">
                  <a16:creationId xmlns:a16="http://schemas.microsoft.com/office/drawing/2014/main" id="{C93EDB33-A971-4F99-ACFB-41BA39D6704F}"/>
                </a:ext>
              </a:extLst>
            </p:cNvPr>
            <p:cNvSpPr>
              <a:spLocks noChangeArrowheads="1"/>
            </p:cNvSpPr>
            <p:nvPr/>
          </p:nvSpPr>
          <p:spPr bwMode="auto">
            <a:xfrm>
              <a:off x="4572" y="347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200" dirty="0">
                  <a:latin typeface="HG丸ｺﾞｼｯｸM-PRO" pitchFamily="50" charset="-128"/>
                  <a:ea typeface="HG丸ｺﾞｼｯｸM-PRO" pitchFamily="50" charset="-128"/>
                </a:rPr>
                <a:t>（</a:t>
              </a:r>
              <a:r>
                <a:rPr lang="en-US" altLang="ja-JP" sz="1200" dirty="0">
                  <a:latin typeface="HG丸ｺﾞｼｯｸM-PRO" pitchFamily="50" charset="-128"/>
                  <a:ea typeface="HG丸ｺﾞｼｯｸM-PRO" pitchFamily="50" charset="-128"/>
                </a:rPr>
                <a:t>14</a:t>
              </a:r>
              <a:r>
                <a:rPr lang="ja-JP" altLang="en-US" sz="1200" dirty="0">
                  <a:latin typeface="HG丸ｺﾞｼｯｸM-PRO" pitchFamily="50" charset="-128"/>
                  <a:ea typeface="HG丸ｺﾞｼｯｸM-PRO" pitchFamily="50" charset="-128"/>
                </a:rPr>
                <a:t>～</a:t>
              </a:r>
              <a:endParaRPr lang="en-US" altLang="ja-JP" sz="1200" dirty="0">
                <a:latin typeface="HG丸ｺﾞｼｯｸM-PRO" pitchFamily="50" charset="-128"/>
                <a:ea typeface="HG丸ｺﾞｼｯｸM-PRO" pitchFamily="50" charset="-128"/>
              </a:endParaRPr>
            </a:p>
            <a:p>
              <a:pPr eaLnBrk="1" hangingPunct="1">
                <a:spcBef>
                  <a:spcPts val="300"/>
                </a:spcBef>
                <a:buClrTx/>
                <a:buSzTx/>
                <a:buFontTx/>
                <a:buNone/>
              </a:pPr>
              <a:r>
                <a:rPr lang="en-US" altLang="ja-JP" sz="1200" dirty="0">
                  <a:latin typeface="HG丸ｺﾞｼｯｸM-PRO" pitchFamily="50" charset="-128"/>
                  <a:ea typeface="HG丸ｺﾞｼｯｸM-PRO" pitchFamily="50" charset="-128"/>
                </a:rPr>
                <a:t>16</a:t>
              </a:r>
              <a:r>
                <a:rPr lang="ja-JP" altLang="en-US" sz="1200" dirty="0">
                  <a:latin typeface="HG丸ｺﾞｼｯｸM-PRO" pitchFamily="50" charset="-128"/>
                  <a:ea typeface="HG丸ｺﾞｼｯｸM-PRO" pitchFamily="50" charset="-128"/>
                </a:rPr>
                <a:t>章）</a:t>
              </a:r>
            </a:p>
          </p:txBody>
        </p:sp>
      </p:grpSp>
      <p:grpSp>
        <p:nvGrpSpPr>
          <p:cNvPr id="2" name="グループ化 1">
            <a:extLst>
              <a:ext uri="{FF2B5EF4-FFF2-40B4-BE49-F238E27FC236}">
                <a16:creationId xmlns:a16="http://schemas.microsoft.com/office/drawing/2014/main" id="{ABF0F015-BD96-42CF-824F-D72935855049}"/>
              </a:ext>
            </a:extLst>
          </p:cNvPr>
          <p:cNvGrpSpPr/>
          <p:nvPr/>
        </p:nvGrpSpPr>
        <p:grpSpPr>
          <a:xfrm>
            <a:off x="2761087" y="1386109"/>
            <a:ext cx="1101299" cy="1512000"/>
            <a:chOff x="2761087" y="1386109"/>
            <a:chExt cx="1101299" cy="1512000"/>
          </a:xfrm>
        </p:grpSpPr>
        <p:sp>
          <p:nvSpPr>
            <p:cNvPr id="62" name="AutoShape 8">
              <a:extLst>
                <a:ext uri="{FF2B5EF4-FFF2-40B4-BE49-F238E27FC236}">
                  <a16:creationId xmlns:a16="http://schemas.microsoft.com/office/drawing/2014/main" id="{55139FD5-F7B4-4B53-A6E6-BA177E6535CE}"/>
                </a:ext>
              </a:extLst>
            </p:cNvPr>
            <p:cNvSpPr>
              <a:spLocks noChangeArrowheads="1"/>
            </p:cNvSpPr>
            <p:nvPr/>
          </p:nvSpPr>
          <p:spPr bwMode="auto">
            <a:xfrm>
              <a:off x="2850451" y="1386109"/>
              <a:ext cx="946150" cy="1512000"/>
            </a:xfrm>
            <a:prstGeom prst="roundRect">
              <a:avLst>
                <a:gd name="adj" fmla="val 12495"/>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85" name="Rectangle 34">
              <a:extLst>
                <a:ext uri="{FF2B5EF4-FFF2-40B4-BE49-F238E27FC236}">
                  <a16:creationId xmlns:a16="http://schemas.microsoft.com/office/drawing/2014/main" id="{CBB49A08-2980-4674-AF8D-D384A2BEE1DE}"/>
                </a:ext>
              </a:extLst>
            </p:cNvPr>
            <p:cNvSpPr>
              <a:spLocks noChangeArrowheads="1"/>
            </p:cNvSpPr>
            <p:nvPr/>
          </p:nvSpPr>
          <p:spPr bwMode="auto">
            <a:xfrm flipH="1">
              <a:off x="2761087" y="1585910"/>
              <a:ext cx="1101299" cy="73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spcBef>
                  <a:spcPct val="50000"/>
                </a:spcBef>
                <a:buClrTx/>
                <a:buSzTx/>
                <a:buFontTx/>
                <a:buNone/>
              </a:pPr>
              <a:r>
                <a:rPr lang="ja-JP" altLang="en-US" sz="1400" b="1" dirty="0">
                  <a:latin typeface="HG丸ｺﾞｼｯｸM-PRO" pitchFamily="50" charset="-128"/>
                  <a:ea typeface="HG丸ｺﾞｼｯｸM-PRO" pitchFamily="50" charset="-128"/>
                </a:rPr>
                <a:t>症例及びデータ　　取扱い基準</a:t>
              </a:r>
            </a:p>
          </p:txBody>
        </p:sp>
      </p:grpSp>
      <p:grpSp>
        <p:nvGrpSpPr>
          <p:cNvPr id="5" name="グループ化 4">
            <a:extLst>
              <a:ext uri="{FF2B5EF4-FFF2-40B4-BE49-F238E27FC236}">
                <a16:creationId xmlns:a16="http://schemas.microsoft.com/office/drawing/2014/main" id="{80DC3E03-456E-4EED-9D37-C622638CF593}"/>
              </a:ext>
            </a:extLst>
          </p:cNvPr>
          <p:cNvGrpSpPr/>
          <p:nvPr/>
        </p:nvGrpSpPr>
        <p:grpSpPr>
          <a:xfrm>
            <a:off x="5842575" y="2749253"/>
            <a:ext cx="1404000" cy="1296000"/>
            <a:chOff x="5842575" y="2749253"/>
            <a:chExt cx="1404000" cy="1296000"/>
          </a:xfrm>
        </p:grpSpPr>
        <p:sp>
          <p:nvSpPr>
            <p:cNvPr id="86" name="Rectangle 36">
              <a:extLst>
                <a:ext uri="{FF2B5EF4-FFF2-40B4-BE49-F238E27FC236}">
                  <a16:creationId xmlns:a16="http://schemas.microsoft.com/office/drawing/2014/main" id="{082F8496-C734-4244-A75A-629625D2C6F8}"/>
                </a:ext>
              </a:extLst>
            </p:cNvPr>
            <p:cNvSpPr>
              <a:spLocks noChangeArrowheads="1"/>
            </p:cNvSpPr>
            <p:nvPr/>
          </p:nvSpPr>
          <p:spPr bwMode="auto">
            <a:xfrm>
              <a:off x="5881542" y="3249040"/>
              <a:ext cx="1287462" cy="41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lnSpc>
                  <a:spcPct val="50000"/>
                </a:lnSpc>
                <a:spcBef>
                  <a:spcPct val="50000"/>
                </a:spcBef>
                <a:buClrTx/>
                <a:buSzTx/>
                <a:buFontTx/>
                <a:buNone/>
              </a:pPr>
              <a:r>
                <a:rPr lang="ja-JP" altLang="en-US" sz="1400" b="1" dirty="0">
                  <a:solidFill>
                    <a:srgbClr val="3366FF"/>
                  </a:solidFill>
                  <a:latin typeface="HG丸ｺﾞｼｯｸM-PRO" pitchFamily="50" charset="-128"/>
                  <a:ea typeface="HG丸ｺﾞｼｯｸM-PRO" pitchFamily="50" charset="-128"/>
                </a:rPr>
                <a:t>データ解析</a:t>
              </a:r>
              <a:endParaRPr lang="en-US" altLang="ja-JP" sz="1400" b="1" dirty="0">
                <a:solidFill>
                  <a:srgbClr val="3366FF"/>
                </a:solidFill>
                <a:latin typeface="HG丸ｺﾞｼｯｸM-PRO" pitchFamily="50" charset="-128"/>
                <a:ea typeface="HG丸ｺﾞｼｯｸM-PRO" pitchFamily="50" charset="-128"/>
              </a:endParaRPr>
            </a:p>
            <a:p>
              <a:pPr algn="ctr" eaLnBrk="1" hangingPunct="1">
                <a:lnSpc>
                  <a:spcPct val="50000"/>
                </a:lnSpc>
                <a:spcBef>
                  <a:spcPct val="50000"/>
                </a:spcBef>
                <a:buClrTx/>
                <a:buSzTx/>
                <a:buFontTx/>
                <a:buNone/>
              </a:pPr>
              <a:r>
                <a:rPr lang="ja-JP" altLang="en-US" sz="1400" b="1" dirty="0">
                  <a:solidFill>
                    <a:srgbClr val="3366FF"/>
                  </a:solidFill>
                  <a:latin typeface="HG丸ｺﾞｼｯｸM-PRO" pitchFamily="50" charset="-128"/>
                  <a:ea typeface="HG丸ｺﾞｼｯｸM-PRO" pitchFamily="50" charset="-128"/>
                </a:rPr>
                <a:t>（図表）</a:t>
              </a:r>
            </a:p>
          </p:txBody>
        </p:sp>
        <p:sp>
          <p:nvSpPr>
            <p:cNvPr id="87" name="AutoShape 37">
              <a:extLst>
                <a:ext uri="{FF2B5EF4-FFF2-40B4-BE49-F238E27FC236}">
                  <a16:creationId xmlns:a16="http://schemas.microsoft.com/office/drawing/2014/main" id="{E6883C42-5340-4262-93A2-78B26EE4873C}"/>
                </a:ext>
              </a:extLst>
            </p:cNvPr>
            <p:cNvSpPr>
              <a:spLocks noChangeArrowheads="1"/>
            </p:cNvSpPr>
            <p:nvPr/>
          </p:nvSpPr>
          <p:spPr bwMode="auto">
            <a:xfrm>
              <a:off x="5842575" y="2749253"/>
              <a:ext cx="1404000" cy="1296000"/>
            </a:xfrm>
            <a:prstGeom prst="star16">
              <a:avLst>
                <a:gd name="adj" fmla="val 375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grpSp>
      <p:sp>
        <p:nvSpPr>
          <p:cNvPr id="88" name="AutoShape 38" descr="市松模様 (小)">
            <a:extLst>
              <a:ext uri="{FF2B5EF4-FFF2-40B4-BE49-F238E27FC236}">
                <a16:creationId xmlns:a16="http://schemas.microsoft.com/office/drawing/2014/main" id="{4DAF4299-325F-4B28-88E5-DC19C1E71262}"/>
              </a:ext>
            </a:extLst>
          </p:cNvPr>
          <p:cNvSpPr>
            <a:spLocks noChangeArrowheads="1"/>
          </p:cNvSpPr>
          <p:nvPr/>
        </p:nvSpPr>
        <p:spPr bwMode="auto">
          <a:xfrm rot="3180000">
            <a:off x="6514777" y="3961410"/>
            <a:ext cx="231775" cy="1116000"/>
          </a:xfrm>
          <a:prstGeom prst="downArrow">
            <a:avLst>
              <a:gd name="adj1" fmla="val 50000"/>
              <a:gd name="adj2" fmla="val 224336"/>
            </a:avLst>
          </a:prstGeom>
          <a:pattFill prst="smCheck">
            <a:fgClr>
              <a:schemeClr val="accent1"/>
            </a:fgClr>
            <a:bgClr>
              <a:schemeClr val="bg1"/>
            </a:bgClr>
          </a:pattFill>
          <a:ln w="12700">
            <a:solidFill>
              <a:schemeClr val="tx1"/>
            </a:solidFill>
            <a:miter lim="800000"/>
            <a:headEnd/>
            <a:tailEnd/>
          </a:ln>
        </p:spPr>
        <p:txBody>
          <a:bodyPr vert="eaVert"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89" name="AutoShape 39">
            <a:extLst>
              <a:ext uri="{FF2B5EF4-FFF2-40B4-BE49-F238E27FC236}">
                <a16:creationId xmlns:a16="http://schemas.microsoft.com/office/drawing/2014/main" id="{54D1A442-9648-4625-A719-3AD2A05C0D50}"/>
              </a:ext>
            </a:extLst>
          </p:cNvPr>
          <p:cNvSpPr>
            <a:spLocks noChangeArrowheads="1"/>
          </p:cNvSpPr>
          <p:nvPr/>
        </p:nvSpPr>
        <p:spPr bwMode="auto">
          <a:xfrm rot="1920000">
            <a:off x="7163458" y="4061780"/>
            <a:ext cx="231775" cy="792000"/>
          </a:xfrm>
          <a:prstGeom prst="downArrow">
            <a:avLst>
              <a:gd name="adj1" fmla="val 50000"/>
              <a:gd name="adj2" fmla="val 178784"/>
            </a:avLst>
          </a:prstGeom>
          <a:solidFill>
            <a:schemeClr val="bg1"/>
          </a:solidFill>
          <a:ln w="12700">
            <a:solidFill>
              <a:schemeClr val="tx1"/>
            </a:solidFill>
            <a:miter lim="800000"/>
            <a:headEnd/>
            <a:tailEnd/>
          </a:ln>
        </p:spPr>
        <p:txBody>
          <a:bodyPr vert="eaVert"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90" name="AutoShape 40">
            <a:extLst>
              <a:ext uri="{FF2B5EF4-FFF2-40B4-BE49-F238E27FC236}">
                <a16:creationId xmlns:a16="http://schemas.microsoft.com/office/drawing/2014/main" id="{8DE92036-C9C8-45A7-AF8F-816B6048B285}"/>
              </a:ext>
            </a:extLst>
          </p:cNvPr>
          <p:cNvSpPr>
            <a:spLocks noChangeArrowheads="1"/>
          </p:cNvSpPr>
          <p:nvPr/>
        </p:nvSpPr>
        <p:spPr bwMode="auto">
          <a:xfrm rot="360000">
            <a:off x="7620309" y="4180572"/>
            <a:ext cx="231775" cy="669925"/>
          </a:xfrm>
          <a:prstGeom prst="downArrow">
            <a:avLst>
              <a:gd name="adj1" fmla="val 50000"/>
              <a:gd name="adj2" fmla="val 144534"/>
            </a:avLst>
          </a:prstGeom>
          <a:solidFill>
            <a:schemeClr val="bg1"/>
          </a:solidFill>
          <a:ln w="12700">
            <a:solidFill>
              <a:schemeClr val="tx1"/>
            </a:solidFill>
            <a:miter lim="800000"/>
            <a:headEnd/>
            <a:tailEnd/>
          </a:ln>
        </p:spPr>
        <p:txBody>
          <a:bodyPr vert="eaVert"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91" name="AutoShape 41" descr="市松模様 (小)">
            <a:extLst>
              <a:ext uri="{FF2B5EF4-FFF2-40B4-BE49-F238E27FC236}">
                <a16:creationId xmlns:a16="http://schemas.microsoft.com/office/drawing/2014/main" id="{AF146F9D-538D-4AF4-9560-616182AEB4DC}"/>
              </a:ext>
            </a:extLst>
          </p:cNvPr>
          <p:cNvSpPr>
            <a:spLocks noChangeArrowheads="1"/>
          </p:cNvSpPr>
          <p:nvPr/>
        </p:nvSpPr>
        <p:spPr bwMode="auto">
          <a:xfrm rot="3720000">
            <a:off x="5746037" y="3712058"/>
            <a:ext cx="255588" cy="1620000"/>
          </a:xfrm>
          <a:prstGeom prst="downArrow">
            <a:avLst>
              <a:gd name="adj1" fmla="val 50000"/>
              <a:gd name="adj2" fmla="val 313072"/>
            </a:avLst>
          </a:prstGeom>
          <a:pattFill prst="smCheck">
            <a:fgClr>
              <a:schemeClr val="accent1"/>
            </a:fgClr>
            <a:bgClr>
              <a:schemeClr val="bg1"/>
            </a:bgClr>
          </a:pattFill>
          <a:ln w="12700">
            <a:solidFill>
              <a:schemeClr val="tx1"/>
            </a:solidFill>
            <a:miter lim="800000"/>
            <a:headEnd/>
            <a:tailEnd/>
          </a:ln>
        </p:spPr>
        <p:txBody>
          <a:bodyPr vert="eaVert"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92" name="AutoShape 42">
            <a:extLst>
              <a:ext uri="{FF2B5EF4-FFF2-40B4-BE49-F238E27FC236}">
                <a16:creationId xmlns:a16="http://schemas.microsoft.com/office/drawing/2014/main" id="{224F7F65-9038-4936-93B7-D0A47612ECFB}"/>
              </a:ext>
            </a:extLst>
          </p:cNvPr>
          <p:cNvSpPr>
            <a:spLocks noChangeArrowheads="1"/>
          </p:cNvSpPr>
          <p:nvPr/>
        </p:nvSpPr>
        <p:spPr bwMode="auto">
          <a:xfrm rot="-1260000">
            <a:off x="8134025" y="4148834"/>
            <a:ext cx="231775" cy="720000"/>
          </a:xfrm>
          <a:prstGeom prst="downArrow">
            <a:avLst>
              <a:gd name="adj1" fmla="val 50000"/>
              <a:gd name="adj2" fmla="val 173304"/>
            </a:avLst>
          </a:prstGeom>
          <a:solidFill>
            <a:schemeClr val="bg1"/>
          </a:solidFill>
          <a:ln w="12700">
            <a:solidFill>
              <a:schemeClr val="tx1"/>
            </a:solidFill>
            <a:miter lim="800000"/>
            <a:headEnd/>
            <a:tailEnd/>
          </a:ln>
        </p:spPr>
        <p:txBody>
          <a:bodyPr vert="eaVert"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93" name="AutoShape 43" descr="市松模様 (小)">
            <a:extLst>
              <a:ext uri="{FF2B5EF4-FFF2-40B4-BE49-F238E27FC236}">
                <a16:creationId xmlns:a16="http://schemas.microsoft.com/office/drawing/2014/main" id="{7311E4C6-4D90-4AE9-B076-F9A09D4A55FB}"/>
              </a:ext>
            </a:extLst>
          </p:cNvPr>
          <p:cNvSpPr>
            <a:spLocks noChangeArrowheads="1"/>
          </p:cNvSpPr>
          <p:nvPr/>
        </p:nvSpPr>
        <p:spPr bwMode="auto">
          <a:xfrm>
            <a:off x="1429256" y="4212056"/>
            <a:ext cx="1789113" cy="612000"/>
          </a:xfrm>
          <a:prstGeom prst="downArrow">
            <a:avLst>
              <a:gd name="adj1" fmla="val 45565"/>
              <a:gd name="adj2" fmla="val 46255"/>
            </a:avLst>
          </a:prstGeom>
          <a:pattFill prst="smCheck">
            <a:fgClr>
              <a:schemeClr val="accent1"/>
            </a:fgClr>
            <a:bgClr>
              <a:schemeClr val="bg1"/>
            </a:bgClr>
          </a:pattFill>
          <a:ln w="12700">
            <a:solidFill>
              <a:schemeClr val="tx1"/>
            </a:solidFill>
            <a:miter lim="800000"/>
            <a:headEnd/>
            <a:tailEnd/>
          </a:ln>
        </p:spPr>
        <p:txBody>
          <a:bodyPr vert="eaVert"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94" name="AutoShape 44">
            <a:extLst>
              <a:ext uri="{FF2B5EF4-FFF2-40B4-BE49-F238E27FC236}">
                <a16:creationId xmlns:a16="http://schemas.microsoft.com/office/drawing/2014/main" id="{8F9A5372-D5E8-4E07-B45D-9F46C53A601E}"/>
              </a:ext>
            </a:extLst>
          </p:cNvPr>
          <p:cNvSpPr>
            <a:spLocks noChangeArrowheads="1"/>
          </p:cNvSpPr>
          <p:nvPr/>
        </p:nvSpPr>
        <p:spPr bwMode="auto">
          <a:xfrm>
            <a:off x="1875796" y="1734080"/>
            <a:ext cx="658812" cy="215900"/>
          </a:xfrm>
          <a:prstGeom prst="rightArrow">
            <a:avLst>
              <a:gd name="adj1" fmla="val 50000"/>
              <a:gd name="adj2" fmla="val 15258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95" name="Rectangle 45">
            <a:extLst>
              <a:ext uri="{FF2B5EF4-FFF2-40B4-BE49-F238E27FC236}">
                <a16:creationId xmlns:a16="http://schemas.microsoft.com/office/drawing/2014/main" id="{7C1CBEAC-8619-42A7-A33C-B1EA304D130C}"/>
              </a:ext>
            </a:extLst>
          </p:cNvPr>
          <p:cNvSpPr>
            <a:spLocks noChangeArrowheads="1"/>
          </p:cNvSpPr>
          <p:nvPr/>
        </p:nvSpPr>
        <p:spPr bwMode="auto">
          <a:xfrm>
            <a:off x="3306432" y="4506270"/>
            <a:ext cx="1800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50000"/>
              </a:spcBef>
              <a:buClrTx/>
              <a:buSzTx/>
              <a:buFontTx/>
              <a:buNone/>
            </a:pPr>
            <a:r>
              <a:rPr lang="ja-JP" altLang="en-US" sz="1800" b="1" dirty="0">
                <a:solidFill>
                  <a:srgbClr val="3333FF"/>
                </a:solidFill>
                <a:latin typeface="HG丸ｺﾞｼｯｸM-PRO" pitchFamily="50" charset="-128"/>
                <a:ea typeface="HG丸ｺﾞｼｯｸM-PRO" pitchFamily="50" charset="-128"/>
              </a:rPr>
              <a:t>治験総括報告書</a:t>
            </a:r>
          </a:p>
        </p:txBody>
      </p:sp>
      <p:sp>
        <p:nvSpPr>
          <p:cNvPr id="99" name="AutoShape 51">
            <a:extLst>
              <a:ext uri="{FF2B5EF4-FFF2-40B4-BE49-F238E27FC236}">
                <a16:creationId xmlns:a16="http://schemas.microsoft.com/office/drawing/2014/main" id="{0544F979-9BAE-4F34-AB0B-426F57B43500}"/>
              </a:ext>
            </a:extLst>
          </p:cNvPr>
          <p:cNvSpPr>
            <a:spLocks noChangeArrowheads="1"/>
          </p:cNvSpPr>
          <p:nvPr/>
        </p:nvSpPr>
        <p:spPr bwMode="auto">
          <a:xfrm>
            <a:off x="7285613" y="3110709"/>
            <a:ext cx="392113" cy="266700"/>
          </a:xfrm>
          <a:prstGeom prst="rightArrow">
            <a:avLst>
              <a:gd name="adj1" fmla="val 50000"/>
              <a:gd name="adj2" fmla="val 73519"/>
            </a:avLst>
          </a:prstGeom>
          <a:solidFill>
            <a:schemeClr val="bg1"/>
          </a:solidFill>
          <a:ln w="12700">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grpSp>
        <p:nvGrpSpPr>
          <p:cNvPr id="3" name="グループ化 2">
            <a:extLst>
              <a:ext uri="{FF2B5EF4-FFF2-40B4-BE49-F238E27FC236}">
                <a16:creationId xmlns:a16="http://schemas.microsoft.com/office/drawing/2014/main" id="{B9D16FC9-1600-4B36-9086-D1295277EEEF}"/>
              </a:ext>
            </a:extLst>
          </p:cNvPr>
          <p:cNvGrpSpPr/>
          <p:nvPr/>
        </p:nvGrpSpPr>
        <p:grpSpPr>
          <a:xfrm>
            <a:off x="2695564" y="2453542"/>
            <a:ext cx="946150" cy="1512000"/>
            <a:chOff x="2695564" y="2453542"/>
            <a:chExt cx="946150" cy="1512000"/>
          </a:xfrm>
        </p:grpSpPr>
        <p:sp>
          <p:nvSpPr>
            <p:cNvPr id="100" name="AutoShape 52">
              <a:extLst>
                <a:ext uri="{FF2B5EF4-FFF2-40B4-BE49-F238E27FC236}">
                  <a16:creationId xmlns:a16="http://schemas.microsoft.com/office/drawing/2014/main" id="{27FB3941-76FE-4AF0-9B40-5D1564E5FA35}"/>
                </a:ext>
              </a:extLst>
            </p:cNvPr>
            <p:cNvSpPr>
              <a:spLocks noChangeArrowheads="1"/>
            </p:cNvSpPr>
            <p:nvPr/>
          </p:nvSpPr>
          <p:spPr bwMode="auto">
            <a:xfrm>
              <a:off x="2695564" y="2453542"/>
              <a:ext cx="946150" cy="1512000"/>
            </a:xfrm>
            <a:prstGeom prst="roundRect">
              <a:avLst>
                <a:gd name="adj" fmla="val 12495"/>
              </a:avLst>
            </a:prstGeom>
            <a:solidFill>
              <a:srgbClr val="99CCFF"/>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101" name="Rectangle 53">
              <a:extLst>
                <a:ext uri="{FF2B5EF4-FFF2-40B4-BE49-F238E27FC236}">
                  <a16:creationId xmlns:a16="http://schemas.microsoft.com/office/drawing/2014/main" id="{AE7AB208-18B2-4D1C-A45A-563A559D6D08}"/>
                </a:ext>
              </a:extLst>
            </p:cNvPr>
            <p:cNvSpPr>
              <a:spLocks noChangeArrowheads="1"/>
            </p:cNvSpPr>
            <p:nvPr/>
          </p:nvSpPr>
          <p:spPr bwMode="auto">
            <a:xfrm flipH="1">
              <a:off x="2702068" y="2967035"/>
              <a:ext cx="933450" cy="52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algn="ctr" eaLnBrk="1" hangingPunct="1">
                <a:lnSpc>
                  <a:spcPct val="50000"/>
                </a:lnSpc>
                <a:spcBef>
                  <a:spcPct val="50000"/>
                </a:spcBef>
                <a:buClrTx/>
                <a:buSzTx/>
                <a:buFontTx/>
                <a:buNone/>
              </a:pPr>
              <a:br>
                <a:rPr lang="ja-JP" altLang="en-US" sz="1400" dirty="0">
                  <a:latin typeface="HG丸ｺﾞｼｯｸM-PRO" pitchFamily="50" charset="-128"/>
                  <a:ea typeface="HG丸ｺﾞｼｯｸM-PRO" pitchFamily="50" charset="-128"/>
                </a:rPr>
              </a:br>
              <a:r>
                <a:rPr lang="ja-JP" altLang="en-US" sz="1400" b="1" dirty="0">
                  <a:latin typeface="HG丸ｺﾞｼｯｸM-PRO" pitchFamily="50" charset="-128"/>
                  <a:ea typeface="HG丸ｺﾞｼｯｸM-PRO" pitchFamily="50" charset="-128"/>
                </a:rPr>
                <a:t>解析</a:t>
              </a:r>
            </a:p>
            <a:p>
              <a:pPr algn="ctr" eaLnBrk="1" hangingPunct="1">
                <a:lnSpc>
                  <a:spcPct val="50000"/>
                </a:lnSpc>
                <a:spcBef>
                  <a:spcPct val="50000"/>
                </a:spcBef>
                <a:buClrTx/>
                <a:buSzTx/>
                <a:buFontTx/>
                <a:buNone/>
              </a:pPr>
              <a:r>
                <a:rPr lang="ja-JP" altLang="en-US" sz="1400" b="1" dirty="0">
                  <a:latin typeface="HG丸ｺﾞｼｯｸM-PRO" pitchFamily="50" charset="-128"/>
                  <a:ea typeface="HG丸ｺﾞｼｯｸM-PRO" pitchFamily="50" charset="-128"/>
                </a:rPr>
                <a:t>計画書</a:t>
              </a:r>
            </a:p>
          </p:txBody>
        </p:sp>
      </p:grpSp>
      <p:sp>
        <p:nvSpPr>
          <p:cNvPr id="102" name="楕円 101">
            <a:extLst>
              <a:ext uri="{FF2B5EF4-FFF2-40B4-BE49-F238E27FC236}">
                <a16:creationId xmlns:a16="http://schemas.microsoft.com/office/drawing/2014/main" id="{69CC3F14-0A20-4C18-8734-B6BD04A48CAA}"/>
              </a:ext>
            </a:extLst>
          </p:cNvPr>
          <p:cNvSpPr/>
          <p:nvPr/>
        </p:nvSpPr>
        <p:spPr>
          <a:xfrm>
            <a:off x="204711" y="1186345"/>
            <a:ext cx="4281909" cy="2907402"/>
          </a:xfrm>
          <a:prstGeom prst="ellipse">
            <a:avLst/>
          </a:prstGeom>
          <a:noFill/>
          <a:ln w="285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Text Box 30">
            <a:extLst>
              <a:ext uri="{FF2B5EF4-FFF2-40B4-BE49-F238E27FC236}">
                <a16:creationId xmlns:a16="http://schemas.microsoft.com/office/drawing/2014/main" id="{9D526C51-27D5-4A57-9F11-463413479309}"/>
              </a:ext>
            </a:extLst>
          </p:cNvPr>
          <p:cNvSpPr txBox="1">
            <a:spLocks noChangeArrowheads="1"/>
          </p:cNvSpPr>
          <p:nvPr/>
        </p:nvSpPr>
        <p:spPr bwMode="auto">
          <a:xfrm>
            <a:off x="1763688" y="6579415"/>
            <a:ext cx="711765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r" eaLnBrk="1" hangingPunct="1">
              <a:spcBef>
                <a:spcPct val="50000"/>
              </a:spcBef>
              <a:buClrTx/>
              <a:buSzTx/>
              <a:buFontTx/>
              <a:buNone/>
            </a:pPr>
            <a:r>
              <a:rPr lang="ja-JP" altLang="en-US" sz="1050" dirty="0">
                <a:latin typeface="+mj-lt"/>
                <a:ea typeface="+mj-ea"/>
              </a:rPr>
              <a:t>（「治験の総括報告書の構成と内容に関するガイドラインについて（平成</a:t>
            </a:r>
            <a:r>
              <a:rPr lang="en-US" altLang="ja-JP" sz="1050" dirty="0">
                <a:latin typeface="+mj-lt"/>
                <a:ea typeface="+mj-ea"/>
              </a:rPr>
              <a:t>8</a:t>
            </a:r>
            <a:r>
              <a:rPr lang="ja-JP" altLang="en-US" sz="1050" dirty="0">
                <a:latin typeface="+mj-lt"/>
                <a:ea typeface="+mj-ea"/>
              </a:rPr>
              <a:t>年</a:t>
            </a:r>
            <a:r>
              <a:rPr lang="en-US" altLang="ja-JP" sz="1050" dirty="0">
                <a:latin typeface="+mj-lt"/>
                <a:ea typeface="+mj-ea"/>
              </a:rPr>
              <a:t>5</a:t>
            </a:r>
            <a:r>
              <a:rPr lang="ja-JP" altLang="en-US" sz="1050" dirty="0">
                <a:latin typeface="+mj-lt"/>
                <a:ea typeface="+mj-ea"/>
              </a:rPr>
              <a:t>月</a:t>
            </a:r>
            <a:r>
              <a:rPr lang="en-US" altLang="ja-JP" sz="1050" dirty="0">
                <a:latin typeface="+mj-lt"/>
                <a:ea typeface="+mj-ea"/>
              </a:rPr>
              <a:t>1</a:t>
            </a:r>
            <a:r>
              <a:rPr lang="ja-JP" altLang="en-US" sz="1050" dirty="0">
                <a:latin typeface="+mj-lt"/>
                <a:ea typeface="+mj-ea"/>
              </a:rPr>
              <a:t>日 薬審第</a:t>
            </a:r>
            <a:r>
              <a:rPr lang="en-US" altLang="ja-JP" sz="1050" dirty="0">
                <a:latin typeface="+mj-lt"/>
                <a:ea typeface="+mj-ea"/>
              </a:rPr>
              <a:t>335</a:t>
            </a:r>
            <a:r>
              <a:rPr lang="ja-JP" altLang="en-US" sz="1050" dirty="0">
                <a:latin typeface="+mj-lt"/>
                <a:ea typeface="+mj-ea"/>
              </a:rPr>
              <a:t>号）」より引用） </a:t>
            </a:r>
          </a:p>
        </p:txBody>
      </p:sp>
      <p:sp>
        <p:nvSpPr>
          <p:cNvPr id="104" name="Line 15">
            <a:extLst>
              <a:ext uri="{FF2B5EF4-FFF2-40B4-BE49-F238E27FC236}">
                <a16:creationId xmlns:a16="http://schemas.microsoft.com/office/drawing/2014/main" id="{801065B6-0729-466E-BF13-300A113494A1}"/>
              </a:ext>
            </a:extLst>
          </p:cNvPr>
          <p:cNvSpPr>
            <a:spLocks noChangeShapeType="1"/>
          </p:cNvSpPr>
          <p:nvPr/>
        </p:nvSpPr>
        <p:spPr bwMode="auto">
          <a:xfrm>
            <a:off x="6586516" y="1878303"/>
            <a:ext cx="432000" cy="0"/>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ja-JP" altLang="en-US"/>
          </a:p>
        </p:txBody>
      </p:sp>
      <p:sp>
        <p:nvSpPr>
          <p:cNvPr id="105" name="AutoShape 6">
            <a:extLst>
              <a:ext uri="{FF2B5EF4-FFF2-40B4-BE49-F238E27FC236}">
                <a16:creationId xmlns:a16="http://schemas.microsoft.com/office/drawing/2014/main" id="{FECF0D52-718E-4208-B2BC-451EEF3E2D0D}"/>
              </a:ext>
            </a:extLst>
          </p:cNvPr>
          <p:cNvSpPr>
            <a:spLocks noChangeArrowheads="1"/>
          </p:cNvSpPr>
          <p:nvPr/>
        </p:nvSpPr>
        <p:spPr bwMode="auto">
          <a:xfrm>
            <a:off x="5141281" y="1407433"/>
            <a:ext cx="1296000" cy="900000"/>
          </a:xfrm>
          <a:prstGeom prst="foldedCorner">
            <a:avLst>
              <a:gd name="adj" fmla="val 12500"/>
            </a:avLst>
          </a:prstGeom>
          <a:solidFill>
            <a:srgbClr val="3366FF"/>
          </a:solidFill>
          <a:ln w="12700">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666FF"/>
              </a:buClr>
              <a:buSzPct val="80000"/>
              <a:buFont typeface="Wingdings" panose="05000000000000000000" pitchFamily="2" charset="2"/>
              <a:buChar char="p"/>
              <a:defRPr kumimoji="1" sz="2400">
                <a:solidFill>
                  <a:srgbClr val="000000"/>
                </a:solidFill>
                <a:latin typeface="Verdana" panose="020B0604030504040204" pitchFamily="34" charset="0"/>
                <a:ea typeface="ＭＳ Ｐゴシック" panose="020B0600070205080204" pitchFamily="50" charset="-128"/>
              </a:defRPr>
            </a:lvl1pPr>
            <a:lvl2pPr marL="742950" indent="-285750">
              <a:spcBef>
                <a:spcPct val="20000"/>
              </a:spcBef>
              <a:buClr>
                <a:srgbClr val="6666FF"/>
              </a:buClr>
              <a:buSzPct val="80000"/>
              <a:buFont typeface="Wingdings" panose="05000000000000000000" pitchFamily="2" charset="2"/>
              <a:buChar char="n"/>
              <a:defRPr kumimoji="1" sz="2400">
                <a:solidFill>
                  <a:srgbClr val="000000"/>
                </a:solidFill>
                <a:latin typeface="Verdana" panose="020B0604030504040204" pitchFamily="34" charset="0"/>
                <a:ea typeface="ＭＳ Ｐゴシック" panose="020B0600070205080204" pitchFamily="50" charset="-128"/>
              </a:defRPr>
            </a:lvl2pPr>
            <a:lvl3pPr marL="11430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3pPr>
            <a:lvl4pPr marL="1600200" indent="-228600">
              <a:spcBef>
                <a:spcPct val="20000"/>
              </a:spcBef>
              <a:buClr>
                <a:srgbClr val="6666FF"/>
              </a:buClr>
              <a:buSzPct val="80000"/>
              <a:buFont typeface="Wingdings" panose="05000000000000000000" pitchFamily="2" charset="2"/>
              <a:buChar char="n"/>
              <a:defRPr kumimoji="1" sz="2000">
                <a:solidFill>
                  <a:srgbClr val="080808"/>
                </a:solidFill>
                <a:latin typeface="Verdana" panose="020B0604030504040204" pitchFamily="34" charset="0"/>
                <a:ea typeface="ＭＳ Ｐゴシック" panose="020B0600070205080204" pitchFamily="50" charset="-128"/>
              </a:defRPr>
            </a:lvl4pPr>
            <a:lvl5pPr marL="20574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9pPr>
          </a:lstStyle>
          <a:p>
            <a:pPr algn="ctr">
              <a:spcBef>
                <a:spcPct val="0"/>
              </a:spcBef>
              <a:buClrTx/>
              <a:buSzTx/>
              <a:buFontTx/>
              <a:buNone/>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症例報告書</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spcBef>
                <a:spcPct val="0"/>
              </a:spcBef>
              <a:buClrTx/>
              <a:buSzTx/>
              <a:buFontTx/>
              <a:buNone/>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EDC</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6" name="AutoShape 13">
            <a:extLst>
              <a:ext uri="{FF2B5EF4-FFF2-40B4-BE49-F238E27FC236}">
                <a16:creationId xmlns:a16="http://schemas.microsoft.com/office/drawing/2014/main" id="{D7841EB2-F693-43F5-A5DB-77E492B181B1}"/>
              </a:ext>
            </a:extLst>
          </p:cNvPr>
          <p:cNvSpPr>
            <a:spLocks noChangeArrowheads="1"/>
          </p:cNvSpPr>
          <p:nvPr/>
        </p:nvSpPr>
        <p:spPr bwMode="auto">
          <a:xfrm>
            <a:off x="7189077" y="1402054"/>
            <a:ext cx="1260000" cy="900000"/>
          </a:xfrm>
          <a:prstGeom prst="can">
            <a:avLst>
              <a:gd name="adj" fmla="val 25000"/>
            </a:avLst>
          </a:prstGeom>
          <a:solidFill>
            <a:srgbClr val="3366FF"/>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666FF"/>
              </a:buClr>
              <a:buSzPct val="80000"/>
              <a:buFont typeface="Wingdings" panose="05000000000000000000" pitchFamily="2" charset="2"/>
              <a:buChar char="p"/>
              <a:defRPr kumimoji="1" sz="2400">
                <a:solidFill>
                  <a:srgbClr val="000000"/>
                </a:solidFill>
                <a:latin typeface="Verdana" panose="020B0604030504040204" pitchFamily="34" charset="0"/>
                <a:ea typeface="ＭＳ Ｐゴシック" panose="020B0600070205080204" pitchFamily="50" charset="-128"/>
              </a:defRPr>
            </a:lvl1pPr>
            <a:lvl2pPr marL="742950" indent="-285750">
              <a:spcBef>
                <a:spcPct val="20000"/>
              </a:spcBef>
              <a:buClr>
                <a:srgbClr val="6666FF"/>
              </a:buClr>
              <a:buSzPct val="80000"/>
              <a:buFont typeface="Wingdings" panose="05000000000000000000" pitchFamily="2" charset="2"/>
              <a:buChar char="n"/>
              <a:defRPr kumimoji="1" sz="2400">
                <a:solidFill>
                  <a:srgbClr val="000000"/>
                </a:solidFill>
                <a:latin typeface="Verdana" panose="020B0604030504040204" pitchFamily="34" charset="0"/>
                <a:ea typeface="ＭＳ Ｐゴシック" panose="020B0600070205080204" pitchFamily="50" charset="-128"/>
              </a:defRPr>
            </a:lvl2pPr>
            <a:lvl3pPr marL="11430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3pPr>
            <a:lvl4pPr marL="1600200" indent="-228600">
              <a:spcBef>
                <a:spcPct val="20000"/>
              </a:spcBef>
              <a:buClr>
                <a:srgbClr val="6666FF"/>
              </a:buClr>
              <a:buSzPct val="80000"/>
              <a:buFont typeface="Wingdings" panose="05000000000000000000" pitchFamily="2" charset="2"/>
              <a:buChar char="n"/>
              <a:defRPr kumimoji="1" sz="2000">
                <a:solidFill>
                  <a:srgbClr val="080808"/>
                </a:solidFill>
                <a:latin typeface="Verdana" panose="020B0604030504040204" pitchFamily="34" charset="0"/>
                <a:ea typeface="ＭＳ Ｐゴシック" panose="020B0600070205080204" pitchFamily="50" charset="-128"/>
              </a:defRPr>
            </a:lvl4pPr>
            <a:lvl5pPr marL="20574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9pPr>
          </a:lstStyle>
          <a:p>
            <a:pPr algn="ctr">
              <a:spcBef>
                <a:spcPct val="0"/>
              </a:spcBef>
              <a:buClrTx/>
              <a:buSzTx/>
              <a:buFontTx/>
              <a:buNone/>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データ</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spcBef>
                <a:spcPct val="0"/>
              </a:spcBef>
              <a:buClrTx/>
              <a:buSzTx/>
              <a:buFontTx/>
              <a:buNone/>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ベース</a:t>
            </a:r>
            <a:endParaRPr lang="en-US" altLang="ja-JP" sz="1600" b="1" dirty="0">
              <a:solidFill>
                <a:schemeClr val="bg1"/>
              </a:solidFill>
              <a:latin typeface="HG丸ｺﾞｼｯｸM-PRO" panose="020F0600000000000000" pitchFamily="50" charset="-128"/>
              <a:ea typeface="HG丸ｺﾞｼｯｸM-PRO" panose="020F0600000000000000" pitchFamily="50" charset="-128"/>
            </a:endParaRPr>
          </a:p>
          <a:p>
            <a:pPr algn="ctr">
              <a:spcBef>
                <a:spcPct val="0"/>
              </a:spcBef>
              <a:buClrTx/>
              <a:buSzTx/>
              <a:buFontTx/>
              <a:buNone/>
            </a:pPr>
            <a:r>
              <a:rPr lang="ja-JP" altLang="en-US" sz="1600" b="1" dirty="0">
                <a:solidFill>
                  <a:schemeClr val="bg1"/>
                </a:solidFill>
                <a:latin typeface="HG丸ｺﾞｼｯｸM-PRO" panose="020F0600000000000000" pitchFamily="50" charset="-128"/>
                <a:ea typeface="HG丸ｺﾞｼｯｸM-PRO" panose="020F0600000000000000" pitchFamily="50" charset="-128"/>
              </a:rPr>
              <a:t>（</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DB</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a:t>
            </a:r>
          </a:p>
        </p:txBody>
      </p:sp>
      <p:sp>
        <p:nvSpPr>
          <p:cNvPr id="107" name="AutoShape 44">
            <a:extLst>
              <a:ext uri="{FF2B5EF4-FFF2-40B4-BE49-F238E27FC236}">
                <a16:creationId xmlns:a16="http://schemas.microsoft.com/office/drawing/2014/main" id="{B117E36F-1DC2-4F0D-8D9E-D581FABA1F2F}"/>
              </a:ext>
            </a:extLst>
          </p:cNvPr>
          <p:cNvSpPr>
            <a:spLocks noChangeArrowheads="1"/>
          </p:cNvSpPr>
          <p:nvPr/>
        </p:nvSpPr>
        <p:spPr bwMode="auto">
          <a:xfrm>
            <a:off x="4237312" y="1740824"/>
            <a:ext cx="658812" cy="215900"/>
          </a:xfrm>
          <a:prstGeom prst="rightArrow">
            <a:avLst>
              <a:gd name="adj1" fmla="val 50000"/>
              <a:gd name="adj2" fmla="val 15258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108" name="AutoShape 39">
            <a:extLst>
              <a:ext uri="{FF2B5EF4-FFF2-40B4-BE49-F238E27FC236}">
                <a16:creationId xmlns:a16="http://schemas.microsoft.com/office/drawing/2014/main" id="{33514AF3-8DC0-43C7-B7E9-FCBA4A21008D}"/>
              </a:ext>
            </a:extLst>
          </p:cNvPr>
          <p:cNvSpPr>
            <a:spLocks noChangeArrowheads="1"/>
          </p:cNvSpPr>
          <p:nvPr/>
        </p:nvSpPr>
        <p:spPr bwMode="auto">
          <a:xfrm rot="1920000">
            <a:off x="6999383" y="2324499"/>
            <a:ext cx="231775" cy="648000"/>
          </a:xfrm>
          <a:prstGeom prst="downArrow">
            <a:avLst>
              <a:gd name="adj1" fmla="val 50000"/>
              <a:gd name="adj2" fmla="val 178784"/>
            </a:avLst>
          </a:prstGeom>
          <a:solidFill>
            <a:schemeClr val="bg1"/>
          </a:solidFill>
          <a:ln w="12700">
            <a:solidFill>
              <a:schemeClr val="tx1"/>
            </a:solidFill>
            <a:miter lim="800000"/>
            <a:headEnd/>
            <a:tailEnd/>
          </a:ln>
        </p:spPr>
        <p:txBody>
          <a:bodyPr vert="eaVert"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charset="-128"/>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charset="-128"/>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charset="-128"/>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charset="-128"/>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charset="-128"/>
              </a:defRPr>
            </a:lvl9pPr>
          </a:lstStyle>
          <a:p>
            <a:pPr eaLnBrk="1" hangingPunct="1">
              <a:spcBef>
                <a:spcPct val="0"/>
              </a:spcBef>
              <a:buClrTx/>
              <a:buSzTx/>
              <a:buFontTx/>
              <a:buNone/>
            </a:pPr>
            <a:endParaRPr lang="ja-JP" altLang="en-US"/>
          </a:p>
        </p:txBody>
      </p:sp>
      <p:sp>
        <p:nvSpPr>
          <p:cNvPr id="56" name="タイトル 1">
            <a:extLst>
              <a:ext uri="{FF2B5EF4-FFF2-40B4-BE49-F238E27FC236}">
                <a16:creationId xmlns:a16="http://schemas.microsoft.com/office/drawing/2014/main" id="{582DCE93-4319-4F8C-B463-0D2D5F32F321}"/>
              </a:ext>
            </a:extLst>
          </p:cNvPr>
          <p:cNvSpPr txBox="1">
            <a:spLocks/>
          </p:cNvSpPr>
          <p:nvPr/>
        </p:nvSpPr>
        <p:spPr>
          <a:xfrm>
            <a:off x="0" y="640507"/>
            <a:ext cx="9144000"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sz="2000" dirty="0"/>
              <a:t>治験実施計画書、解析計画書、症例及びデータ取扱い基準と</a:t>
            </a:r>
            <a:endParaRPr lang="en-US" altLang="ja-JP" sz="2000" dirty="0"/>
          </a:p>
          <a:p>
            <a:r>
              <a:rPr lang="ja-JP" altLang="en-US" sz="2000" dirty="0"/>
              <a:t>治験総括報告書との関わり</a:t>
            </a:r>
          </a:p>
        </p:txBody>
      </p:sp>
      <p:sp>
        <p:nvSpPr>
          <p:cNvPr id="54" name="タイトル 1">
            <a:extLst>
              <a:ext uri="{FF2B5EF4-FFF2-40B4-BE49-F238E27FC236}">
                <a16:creationId xmlns:a16="http://schemas.microsoft.com/office/drawing/2014/main" id="{842EE679-EAFF-4CFC-9263-7671473DA171}"/>
              </a:ext>
            </a:extLst>
          </p:cNvPr>
          <p:cNvSpPr txBox="1">
            <a:spLocks/>
          </p:cNvSpPr>
          <p:nvPr/>
        </p:nvSpPr>
        <p:spPr>
          <a:xfrm>
            <a:off x="0" y="116632"/>
            <a:ext cx="9144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解析計画、症例及びデータ取扱い</a:t>
            </a:r>
          </a:p>
        </p:txBody>
      </p:sp>
      <p:sp>
        <p:nvSpPr>
          <p:cNvPr id="55" name="スライド番号プレースホルダー 3">
            <a:extLst>
              <a:ext uri="{FF2B5EF4-FFF2-40B4-BE49-F238E27FC236}">
                <a16:creationId xmlns:a16="http://schemas.microsoft.com/office/drawing/2014/main" id="{5B467CD8-B237-489D-8CBF-00752E468BD1}"/>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18</a:t>
            </a:fld>
            <a:endParaRPr kumimoji="1" lang="ja-JP" altLang="en-US" dirty="0"/>
          </a:p>
        </p:txBody>
      </p:sp>
    </p:spTree>
    <p:extLst>
      <p:ext uri="{BB962C8B-B14F-4D97-AF65-F5344CB8AC3E}">
        <p14:creationId xmlns:p14="http://schemas.microsoft.com/office/powerpoint/2010/main" val="380515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線矢印コネクタ 108">
            <a:extLst>
              <a:ext uri="{FF2B5EF4-FFF2-40B4-BE49-F238E27FC236}">
                <a16:creationId xmlns:a16="http://schemas.microsoft.com/office/drawing/2014/main" id="{ACA02004-53F0-4D2C-AA69-5720D9404451}"/>
              </a:ext>
            </a:extLst>
          </p:cNvPr>
          <p:cNvCxnSpPr/>
          <p:nvPr/>
        </p:nvCxnSpPr>
        <p:spPr>
          <a:xfrm>
            <a:off x="449677" y="1274975"/>
            <a:ext cx="86400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12" name="テキスト ボックス 111">
            <a:extLst>
              <a:ext uri="{FF2B5EF4-FFF2-40B4-BE49-F238E27FC236}">
                <a16:creationId xmlns:a16="http://schemas.microsoft.com/office/drawing/2014/main" id="{D58284CF-B26F-4149-B474-5B6FA4F2AA2C}"/>
              </a:ext>
            </a:extLst>
          </p:cNvPr>
          <p:cNvSpPr txBox="1"/>
          <p:nvPr/>
        </p:nvSpPr>
        <p:spPr>
          <a:xfrm>
            <a:off x="3011188" y="1409212"/>
            <a:ext cx="1440000" cy="338554"/>
          </a:xfrm>
          <a:prstGeom prst="rect">
            <a:avLst/>
          </a:prstGeom>
          <a:noFill/>
        </p:spPr>
        <p:txBody>
          <a:bodyPr wrap="square" rtlCol="0">
            <a:spAutoFit/>
          </a:bodyPr>
          <a:lstStyle/>
          <a:p>
            <a:pPr algn="ctr"/>
            <a:r>
              <a:rPr kumimoji="1" lang="ja-JP" altLang="en-US" sz="1600" dirty="0"/>
              <a:t>仮固定</a:t>
            </a:r>
          </a:p>
        </p:txBody>
      </p:sp>
      <p:sp>
        <p:nvSpPr>
          <p:cNvPr id="113" name="テキスト ボックス 112">
            <a:extLst>
              <a:ext uri="{FF2B5EF4-FFF2-40B4-BE49-F238E27FC236}">
                <a16:creationId xmlns:a16="http://schemas.microsoft.com/office/drawing/2014/main" id="{E45BC440-6F99-45F1-A418-F917EE74A1A9}"/>
              </a:ext>
            </a:extLst>
          </p:cNvPr>
          <p:cNvSpPr txBox="1"/>
          <p:nvPr/>
        </p:nvSpPr>
        <p:spPr>
          <a:xfrm>
            <a:off x="5392360" y="1413276"/>
            <a:ext cx="1440000" cy="338554"/>
          </a:xfrm>
          <a:prstGeom prst="rect">
            <a:avLst/>
          </a:prstGeom>
          <a:noFill/>
        </p:spPr>
        <p:txBody>
          <a:bodyPr wrap="square" rtlCol="0">
            <a:spAutoFit/>
          </a:bodyPr>
          <a:lstStyle/>
          <a:p>
            <a:pPr algn="ctr"/>
            <a:r>
              <a:rPr kumimoji="1" lang="ja-JP" altLang="en-US" sz="1600" dirty="0"/>
              <a:t>固定</a:t>
            </a:r>
          </a:p>
        </p:txBody>
      </p:sp>
      <p:sp>
        <p:nvSpPr>
          <p:cNvPr id="114" name="星 5 10">
            <a:extLst>
              <a:ext uri="{FF2B5EF4-FFF2-40B4-BE49-F238E27FC236}">
                <a16:creationId xmlns:a16="http://schemas.microsoft.com/office/drawing/2014/main" id="{35E3F39B-872B-493E-A8B6-E8584DE855DD}"/>
              </a:ext>
            </a:extLst>
          </p:cNvPr>
          <p:cNvSpPr/>
          <p:nvPr/>
        </p:nvSpPr>
        <p:spPr>
          <a:xfrm>
            <a:off x="4601491" y="2402843"/>
            <a:ext cx="360000" cy="3600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411A9BAA-C7A9-49CF-92F4-4357CEC46377}"/>
              </a:ext>
            </a:extLst>
          </p:cNvPr>
          <p:cNvSpPr txBox="1"/>
          <p:nvPr/>
        </p:nvSpPr>
        <p:spPr>
          <a:xfrm>
            <a:off x="118538" y="1394062"/>
            <a:ext cx="461665" cy="2160000"/>
          </a:xfrm>
          <a:prstGeom prst="rect">
            <a:avLst/>
          </a:prstGeom>
          <a:noFill/>
        </p:spPr>
        <p:txBody>
          <a:bodyPr vert="eaVert" wrap="square" rtlCol="0">
            <a:spAutoFit/>
          </a:bodyPr>
          <a:lstStyle/>
          <a:p>
            <a:pPr algn="ctr"/>
            <a:r>
              <a:rPr kumimoji="1" lang="en-US" altLang="ja-JP" dirty="0">
                <a:solidFill>
                  <a:srgbClr val="441BF1"/>
                </a:solidFill>
              </a:rPr>
              <a:t>【</a:t>
            </a:r>
            <a:r>
              <a:rPr kumimoji="1" lang="ja-JP" altLang="en-US" dirty="0">
                <a:solidFill>
                  <a:srgbClr val="441BF1"/>
                </a:solidFill>
              </a:rPr>
              <a:t>データ固定</a:t>
            </a:r>
            <a:r>
              <a:rPr kumimoji="1" lang="en-US" altLang="ja-JP" dirty="0">
                <a:solidFill>
                  <a:srgbClr val="441BF1"/>
                </a:solidFill>
              </a:rPr>
              <a:t>】</a:t>
            </a:r>
            <a:endParaRPr kumimoji="1" lang="ja-JP" altLang="en-US" dirty="0">
              <a:solidFill>
                <a:srgbClr val="441BF1"/>
              </a:solidFill>
            </a:endParaRPr>
          </a:p>
        </p:txBody>
      </p:sp>
      <p:sp>
        <p:nvSpPr>
          <p:cNvPr id="116" name="テキスト ボックス 115">
            <a:extLst>
              <a:ext uri="{FF2B5EF4-FFF2-40B4-BE49-F238E27FC236}">
                <a16:creationId xmlns:a16="http://schemas.microsoft.com/office/drawing/2014/main" id="{B5C22A57-955D-4790-AB27-A5AC58304A96}"/>
              </a:ext>
            </a:extLst>
          </p:cNvPr>
          <p:cNvSpPr txBox="1"/>
          <p:nvPr/>
        </p:nvSpPr>
        <p:spPr>
          <a:xfrm>
            <a:off x="118538" y="4168380"/>
            <a:ext cx="461665" cy="1836000"/>
          </a:xfrm>
          <a:prstGeom prst="rect">
            <a:avLst/>
          </a:prstGeom>
          <a:noFill/>
        </p:spPr>
        <p:txBody>
          <a:bodyPr vert="eaVert" wrap="square" rtlCol="0">
            <a:spAutoFit/>
          </a:bodyPr>
          <a:lstStyle/>
          <a:p>
            <a:pPr algn="ctr"/>
            <a:r>
              <a:rPr kumimoji="1" lang="en-US" altLang="ja-JP" dirty="0">
                <a:solidFill>
                  <a:srgbClr val="441BF1"/>
                </a:solidFill>
              </a:rPr>
              <a:t>【</a:t>
            </a:r>
            <a:r>
              <a:rPr kumimoji="1" lang="ja-JP" altLang="en-US" dirty="0">
                <a:solidFill>
                  <a:srgbClr val="441BF1"/>
                </a:solidFill>
              </a:rPr>
              <a:t>統計解析</a:t>
            </a:r>
            <a:r>
              <a:rPr kumimoji="1" lang="en-US" altLang="ja-JP" dirty="0">
                <a:solidFill>
                  <a:srgbClr val="441BF1"/>
                </a:solidFill>
              </a:rPr>
              <a:t>】</a:t>
            </a:r>
            <a:endParaRPr kumimoji="1" lang="ja-JP" altLang="en-US" dirty="0">
              <a:solidFill>
                <a:srgbClr val="441BF1"/>
              </a:solidFill>
            </a:endParaRPr>
          </a:p>
        </p:txBody>
      </p:sp>
      <p:sp>
        <p:nvSpPr>
          <p:cNvPr id="117" name="山形 14">
            <a:extLst>
              <a:ext uri="{FF2B5EF4-FFF2-40B4-BE49-F238E27FC236}">
                <a16:creationId xmlns:a16="http://schemas.microsoft.com/office/drawing/2014/main" id="{B1247C37-6410-4359-A0BC-2DB22CB90469}"/>
              </a:ext>
            </a:extLst>
          </p:cNvPr>
          <p:cNvSpPr/>
          <p:nvPr/>
        </p:nvSpPr>
        <p:spPr>
          <a:xfrm>
            <a:off x="638186" y="2145743"/>
            <a:ext cx="3096000" cy="576000"/>
          </a:xfrm>
          <a:prstGeom prst="chevron">
            <a:avLst/>
          </a:prstGeom>
          <a:solidFill>
            <a:schemeClr val="accent1">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a:solidFill>
                  <a:schemeClr val="tx1"/>
                </a:solidFill>
              </a:rPr>
              <a:t>データマネジメント</a:t>
            </a:r>
            <a:r>
              <a:rPr kumimoji="1" lang="en-US" altLang="ja-JP" dirty="0">
                <a:solidFill>
                  <a:schemeClr val="tx1"/>
                </a:solidFill>
              </a:rPr>
              <a:t>/</a:t>
            </a:r>
            <a:r>
              <a:rPr kumimoji="1" lang="ja-JP" altLang="en-US" dirty="0">
                <a:solidFill>
                  <a:schemeClr val="tx1"/>
                </a:solidFill>
              </a:rPr>
              <a:t>データクリーンアップ</a:t>
            </a:r>
          </a:p>
        </p:txBody>
      </p:sp>
      <p:cxnSp>
        <p:nvCxnSpPr>
          <p:cNvPr id="118" name="直線コネクタ 117">
            <a:extLst>
              <a:ext uri="{FF2B5EF4-FFF2-40B4-BE49-F238E27FC236}">
                <a16:creationId xmlns:a16="http://schemas.microsoft.com/office/drawing/2014/main" id="{4176F4FE-E876-4A0A-A9C4-24C2E992653F}"/>
              </a:ext>
            </a:extLst>
          </p:cNvPr>
          <p:cNvCxnSpPr>
            <a:cxnSpLocks/>
          </p:cNvCxnSpPr>
          <p:nvPr/>
        </p:nvCxnSpPr>
        <p:spPr>
          <a:xfrm rot="-60000" flipH="1">
            <a:off x="3732786" y="2069823"/>
            <a:ext cx="10509" cy="792000"/>
          </a:xfrm>
          <a:prstGeom prst="line">
            <a:avLst/>
          </a:prstGeom>
          <a:ln/>
        </p:spPr>
        <p:style>
          <a:lnRef idx="3">
            <a:schemeClr val="accent3"/>
          </a:lnRef>
          <a:fillRef idx="0">
            <a:schemeClr val="accent3"/>
          </a:fillRef>
          <a:effectRef idx="2">
            <a:schemeClr val="accent3"/>
          </a:effectRef>
          <a:fontRef idx="minor">
            <a:schemeClr val="tx1"/>
          </a:fontRef>
        </p:style>
      </p:cxnSp>
      <p:sp>
        <p:nvSpPr>
          <p:cNvPr id="119" name="テキスト ボックス 118">
            <a:extLst>
              <a:ext uri="{FF2B5EF4-FFF2-40B4-BE49-F238E27FC236}">
                <a16:creationId xmlns:a16="http://schemas.microsoft.com/office/drawing/2014/main" id="{49C559D8-B808-4987-B654-883DBB3A969D}"/>
              </a:ext>
            </a:extLst>
          </p:cNvPr>
          <p:cNvSpPr txBox="1"/>
          <p:nvPr/>
        </p:nvSpPr>
        <p:spPr>
          <a:xfrm>
            <a:off x="3907228" y="1862061"/>
            <a:ext cx="1800000" cy="584775"/>
          </a:xfrm>
          <a:prstGeom prst="rect">
            <a:avLst/>
          </a:prstGeom>
          <a:noFill/>
        </p:spPr>
        <p:txBody>
          <a:bodyPr wrap="square" rtlCol="0">
            <a:spAutoFit/>
          </a:bodyPr>
          <a:lstStyle/>
          <a:p>
            <a:pPr algn="ctr"/>
            <a:r>
              <a:rPr kumimoji="1" lang="ja-JP" altLang="en-US" sz="1600" dirty="0">
                <a:solidFill>
                  <a:srgbClr val="441BF1"/>
                </a:solidFill>
              </a:rPr>
              <a:t>症例及びデータの取扱い検討</a:t>
            </a:r>
          </a:p>
        </p:txBody>
      </p:sp>
      <p:sp>
        <p:nvSpPr>
          <p:cNvPr id="120" name="ホームベース 16">
            <a:extLst>
              <a:ext uri="{FF2B5EF4-FFF2-40B4-BE49-F238E27FC236}">
                <a16:creationId xmlns:a16="http://schemas.microsoft.com/office/drawing/2014/main" id="{C900C784-267A-4D5C-8BBF-C9B5BE601955}"/>
              </a:ext>
            </a:extLst>
          </p:cNvPr>
          <p:cNvSpPr/>
          <p:nvPr/>
        </p:nvSpPr>
        <p:spPr>
          <a:xfrm>
            <a:off x="4798310" y="2875540"/>
            <a:ext cx="1303156" cy="576000"/>
          </a:xfrm>
          <a:prstGeom prst="homePlate">
            <a:avLst/>
          </a:prstGeom>
          <a:solidFill>
            <a:srgbClr val="FFFF66"/>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a:solidFill>
                  <a:schemeClr val="tx1"/>
                </a:solidFill>
              </a:rPr>
              <a:t>データ</a:t>
            </a:r>
            <a:endParaRPr kumimoji="1" lang="en-US" altLang="ja-JP" dirty="0">
              <a:solidFill>
                <a:schemeClr val="tx1"/>
              </a:solidFill>
            </a:endParaRPr>
          </a:p>
          <a:p>
            <a:pPr algn="ctr"/>
            <a:r>
              <a:rPr lang="ja-JP" altLang="en-US" dirty="0">
                <a:solidFill>
                  <a:schemeClr val="tx1"/>
                </a:solidFill>
              </a:rPr>
              <a:t>修正</a:t>
            </a:r>
            <a:endParaRPr kumimoji="1" lang="ja-JP" altLang="en-US" dirty="0">
              <a:solidFill>
                <a:schemeClr val="tx1"/>
              </a:solidFill>
            </a:endParaRPr>
          </a:p>
        </p:txBody>
      </p:sp>
      <p:sp>
        <p:nvSpPr>
          <p:cNvPr id="122" name="テキスト ボックス 121">
            <a:extLst>
              <a:ext uri="{FF2B5EF4-FFF2-40B4-BE49-F238E27FC236}">
                <a16:creationId xmlns:a16="http://schemas.microsoft.com/office/drawing/2014/main" id="{2A095899-ABC2-432C-B3B5-EF13E74F515C}"/>
              </a:ext>
            </a:extLst>
          </p:cNvPr>
          <p:cNvSpPr txBox="1"/>
          <p:nvPr/>
        </p:nvSpPr>
        <p:spPr>
          <a:xfrm>
            <a:off x="3692171" y="3144782"/>
            <a:ext cx="1404000" cy="369332"/>
          </a:xfrm>
          <a:prstGeom prst="rect">
            <a:avLst/>
          </a:prstGeom>
          <a:noFill/>
        </p:spPr>
        <p:txBody>
          <a:bodyPr wrap="square" rtlCol="0">
            <a:spAutoFit/>
          </a:bodyPr>
          <a:lstStyle/>
          <a:p>
            <a:r>
              <a:rPr kumimoji="1" lang="ja-JP" altLang="en-US" dirty="0"/>
              <a:t>（必要時）</a:t>
            </a:r>
          </a:p>
        </p:txBody>
      </p:sp>
      <p:sp>
        <p:nvSpPr>
          <p:cNvPr id="123" name="山形 58">
            <a:extLst>
              <a:ext uri="{FF2B5EF4-FFF2-40B4-BE49-F238E27FC236}">
                <a16:creationId xmlns:a16="http://schemas.microsoft.com/office/drawing/2014/main" id="{117B7046-7363-466B-B3E3-7266B6520656}"/>
              </a:ext>
            </a:extLst>
          </p:cNvPr>
          <p:cNvSpPr/>
          <p:nvPr/>
        </p:nvSpPr>
        <p:spPr>
          <a:xfrm>
            <a:off x="3075856" y="4379793"/>
            <a:ext cx="3024000" cy="576000"/>
          </a:xfrm>
          <a:prstGeom prst="chevron">
            <a:avLst/>
          </a:prstGeom>
          <a:solidFill>
            <a:srgbClr val="99CCFF"/>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a:solidFill>
                  <a:schemeClr val="tx1"/>
                </a:solidFill>
              </a:rPr>
              <a:t>解析</a:t>
            </a:r>
            <a:r>
              <a:rPr lang="ja-JP" altLang="en-US" dirty="0">
                <a:solidFill>
                  <a:schemeClr val="tx1"/>
                </a:solidFill>
              </a:rPr>
              <a:t>プログラム</a:t>
            </a:r>
            <a:endParaRPr lang="en-US" altLang="ja-JP" dirty="0">
              <a:solidFill>
                <a:schemeClr val="tx1"/>
              </a:solidFill>
            </a:endParaRPr>
          </a:p>
          <a:p>
            <a:pPr algn="ctr"/>
            <a:r>
              <a:rPr lang="ja-JP" altLang="en-US" dirty="0">
                <a:solidFill>
                  <a:schemeClr val="tx1"/>
                </a:solidFill>
              </a:rPr>
              <a:t>作成</a:t>
            </a:r>
            <a:endParaRPr kumimoji="1" lang="ja-JP" altLang="en-US" dirty="0">
              <a:solidFill>
                <a:schemeClr val="tx1"/>
              </a:solidFill>
            </a:endParaRPr>
          </a:p>
        </p:txBody>
      </p:sp>
      <p:cxnSp>
        <p:nvCxnSpPr>
          <p:cNvPr id="124" name="直線コネクタ 123">
            <a:extLst>
              <a:ext uri="{FF2B5EF4-FFF2-40B4-BE49-F238E27FC236}">
                <a16:creationId xmlns:a16="http://schemas.microsoft.com/office/drawing/2014/main" id="{7D511EDB-C32C-4662-BE4F-9BE3FDE1A331}"/>
              </a:ext>
            </a:extLst>
          </p:cNvPr>
          <p:cNvCxnSpPr>
            <a:cxnSpLocks/>
          </p:cNvCxnSpPr>
          <p:nvPr/>
        </p:nvCxnSpPr>
        <p:spPr>
          <a:xfrm rot="-60000" flipH="1">
            <a:off x="6113306" y="4294348"/>
            <a:ext cx="10509" cy="792000"/>
          </a:xfrm>
          <a:prstGeom prst="line">
            <a:avLst/>
          </a:prstGeom>
          <a:ln/>
        </p:spPr>
        <p:style>
          <a:lnRef idx="3">
            <a:schemeClr val="accent3"/>
          </a:lnRef>
          <a:fillRef idx="0">
            <a:schemeClr val="accent3"/>
          </a:fillRef>
          <a:effectRef idx="2">
            <a:schemeClr val="accent3"/>
          </a:effectRef>
          <a:fontRef idx="minor">
            <a:schemeClr val="tx1"/>
          </a:fontRef>
        </p:style>
      </p:cxnSp>
      <p:sp>
        <p:nvSpPr>
          <p:cNvPr id="125" name="星 5 60">
            <a:extLst>
              <a:ext uri="{FF2B5EF4-FFF2-40B4-BE49-F238E27FC236}">
                <a16:creationId xmlns:a16="http://schemas.microsoft.com/office/drawing/2014/main" id="{41BA6EEB-7676-45DD-867A-E7519DAAF785}"/>
              </a:ext>
            </a:extLst>
          </p:cNvPr>
          <p:cNvSpPr/>
          <p:nvPr/>
        </p:nvSpPr>
        <p:spPr>
          <a:xfrm>
            <a:off x="6155346" y="4468743"/>
            <a:ext cx="360000" cy="3600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id="{08059866-688D-46BA-A3B1-3F909AF9C09C}"/>
              </a:ext>
            </a:extLst>
          </p:cNvPr>
          <p:cNvSpPr txBox="1"/>
          <p:nvPr/>
        </p:nvSpPr>
        <p:spPr>
          <a:xfrm>
            <a:off x="6227376" y="4065867"/>
            <a:ext cx="1328578" cy="584775"/>
          </a:xfrm>
          <a:prstGeom prst="rect">
            <a:avLst/>
          </a:prstGeom>
          <a:noFill/>
        </p:spPr>
        <p:txBody>
          <a:bodyPr wrap="square" rtlCol="0">
            <a:spAutoFit/>
          </a:bodyPr>
          <a:lstStyle/>
          <a:p>
            <a:pPr algn="ctr"/>
            <a:r>
              <a:rPr kumimoji="1" lang="ja-JP" altLang="en-US" sz="1600" dirty="0">
                <a:solidFill>
                  <a:srgbClr val="441BF1"/>
                </a:solidFill>
              </a:rPr>
              <a:t>解析結果（速報）</a:t>
            </a:r>
          </a:p>
        </p:txBody>
      </p:sp>
      <p:sp>
        <p:nvSpPr>
          <p:cNvPr id="129" name="ホームベース 63">
            <a:extLst>
              <a:ext uri="{FF2B5EF4-FFF2-40B4-BE49-F238E27FC236}">
                <a16:creationId xmlns:a16="http://schemas.microsoft.com/office/drawing/2014/main" id="{2D7FA3F9-129E-42FF-859A-A90E96E03865}"/>
              </a:ext>
            </a:extLst>
          </p:cNvPr>
          <p:cNvSpPr/>
          <p:nvPr/>
        </p:nvSpPr>
        <p:spPr>
          <a:xfrm>
            <a:off x="6371346" y="5057685"/>
            <a:ext cx="1303156" cy="576000"/>
          </a:xfrm>
          <a:prstGeom prst="homePlate">
            <a:avLst/>
          </a:prstGeom>
          <a:solidFill>
            <a:srgbClr val="6699FF"/>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a:solidFill>
                  <a:schemeClr val="tx1"/>
                </a:solidFill>
              </a:rPr>
              <a:t>結果</a:t>
            </a:r>
            <a:r>
              <a:rPr kumimoji="1" lang="en-US" altLang="ja-JP" dirty="0">
                <a:solidFill>
                  <a:schemeClr val="tx1"/>
                </a:solidFill>
              </a:rPr>
              <a:t>QC</a:t>
            </a:r>
            <a:endParaRPr kumimoji="1" lang="ja-JP" altLang="en-US" dirty="0">
              <a:solidFill>
                <a:schemeClr val="tx1"/>
              </a:solidFill>
            </a:endParaRPr>
          </a:p>
        </p:txBody>
      </p:sp>
      <p:sp>
        <p:nvSpPr>
          <p:cNvPr id="130" name="星 5 64">
            <a:extLst>
              <a:ext uri="{FF2B5EF4-FFF2-40B4-BE49-F238E27FC236}">
                <a16:creationId xmlns:a16="http://schemas.microsoft.com/office/drawing/2014/main" id="{A6373F5A-1CE4-4C2D-AB3E-323D4EB15476}"/>
              </a:ext>
            </a:extLst>
          </p:cNvPr>
          <p:cNvSpPr/>
          <p:nvPr/>
        </p:nvSpPr>
        <p:spPr>
          <a:xfrm>
            <a:off x="7731476" y="5126600"/>
            <a:ext cx="360000" cy="3600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31" name="直線コネクタ 130">
            <a:extLst>
              <a:ext uri="{FF2B5EF4-FFF2-40B4-BE49-F238E27FC236}">
                <a16:creationId xmlns:a16="http://schemas.microsoft.com/office/drawing/2014/main" id="{C490F9C8-FE3F-4714-861D-59C34F3138DA}"/>
              </a:ext>
            </a:extLst>
          </p:cNvPr>
          <p:cNvCxnSpPr>
            <a:cxnSpLocks/>
          </p:cNvCxnSpPr>
          <p:nvPr/>
        </p:nvCxnSpPr>
        <p:spPr>
          <a:xfrm rot="-60000" flipH="1">
            <a:off x="7684556" y="4951228"/>
            <a:ext cx="10509" cy="792000"/>
          </a:xfrm>
          <a:prstGeom prst="line">
            <a:avLst/>
          </a:prstGeom>
          <a:ln/>
        </p:spPr>
        <p:style>
          <a:lnRef idx="3">
            <a:schemeClr val="accent3"/>
          </a:lnRef>
          <a:fillRef idx="0">
            <a:schemeClr val="accent3"/>
          </a:fillRef>
          <a:effectRef idx="2">
            <a:schemeClr val="accent3"/>
          </a:effectRef>
          <a:fontRef idx="minor">
            <a:schemeClr val="tx1"/>
          </a:fontRef>
        </p:style>
      </p:cxnSp>
      <p:sp>
        <p:nvSpPr>
          <p:cNvPr id="132" name="テキスト ボックス 131">
            <a:extLst>
              <a:ext uri="{FF2B5EF4-FFF2-40B4-BE49-F238E27FC236}">
                <a16:creationId xmlns:a16="http://schemas.microsoft.com/office/drawing/2014/main" id="{E6117D92-EE8A-4128-842B-E976E68B3431}"/>
              </a:ext>
            </a:extLst>
          </p:cNvPr>
          <p:cNvSpPr txBox="1"/>
          <p:nvPr/>
        </p:nvSpPr>
        <p:spPr>
          <a:xfrm>
            <a:off x="7800596" y="4673152"/>
            <a:ext cx="1328578" cy="584775"/>
          </a:xfrm>
          <a:prstGeom prst="rect">
            <a:avLst/>
          </a:prstGeom>
          <a:noFill/>
        </p:spPr>
        <p:txBody>
          <a:bodyPr wrap="square" rtlCol="0">
            <a:spAutoFit/>
          </a:bodyPr>
          <a:lstStyle/>
          <a:p>
            <a:pPr algn="ctr"/>
            <a:r>
              <a:rPr kumimoji="1" lang="ja-JP" altLang="en-US" sz="1600" dirty="0">
                <a:solidFill>
                  <a:srgbClr val="441BF1"/>
                </a:solidFill>
              </a:rPr>
              <a:t>解析結果（詳細）</a:t>
            </a:r>
          </a:p>
        </p:txBody>
      </p:sp>
      <p:cxnSp>
        <p:nvCxnSpPr>
          <p:cNvPr id="133" name="直線コネクタ 132">
            <a:extLst>
              <a:ext uri="{FF2B5EF4-FFF2-40B4-BE49-F238E27FC236}">
                <a16:creationId xmlns:a16="http://schemas.microsoft.com/office/drawing/2014/main" id="{DB8548BB-C638-4999-BCE3-B4FA8BD574B8}"/>
              </a:ext>
            </a:extLst>
          </p:cNvPr>
          <p:cNvCxnSpPr>
            <a:cxnSpLocks/>
          </p:cNvCxnSpPr>
          <p:nvPr/>
        </p:nvCxnSpPr>
        <p:spPr>
          <a:xfrm rot="-120000" flipH="1">
            <a:off x="1315486" y="1117688"/>
            <a:ext cx="10509" cy="28800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34" name="テキスト ボックス 133">
            <a:extLst>
              <a:ext uri="{FF2B5EF4-FFF2-40B4-BE49-F238E27FC236}">
                <a16:creationId xmlns:a16="http://schemas.microsoft.com/office/drawing/2014/main" id="{1FE35400-D000-41E7-86BB-C7EA486DB58C}"/>
              </a:ext>
            </a:extLst>
          </p:cNvPr>
          <p:cNvSpPr txBox="1"/>
          <p:nvPr/>
        </p:nvSpPr>
        <p:spPr>
          <a:xfrm>
            <a:off x="1092146" y="1425756"/>
            <a:ext cx="2364710" cy="584775"/>
          </a:xfrm>
          <a:prstGeom prst="rect">
            <a:avLst/>
          </a:prstGeom>
          <a:noFill/>
        </p:spPr>
        <p:txBody>
          <a:bodyPr wrap="square" rtlCol="0">
            <a:spAutoFit/>
          </a:bodyPr>
          <a:lstStyle/>
          <a:p>
            <a:r>
              <a:rPr kumimoji="1" lang="en-US" altLang="ja-JP" sz="1600" dirty="0"/>
              <a:t>LPO</a:t>
            </a:r>
          </a:p>
          <a:p>
            <a:r>
              <a:rPr kumimoji="1" lang="ja-JP" altLang="en-US" sz="1600" dirty="0"/>
              <a:t>（</a:t>
            </a:r>
            <a:r>
              <a:rPr lang="en-US" altLang="ja-JP" sz="1600" dirty="0"/>
              <a:t>Last Patient</a:t>
            </a:r>
            <a:r>
              <a:rPr lang="ja-JP" altLang="en-US" sz="1600" dirty="0"/>
              <a:t> </a:t>
            </a:r>
            <a:r>
              <a:rPr lang="en-US" altLang="ja-JP" sz="1600" dirty="0"/>
              <a:t>Out</a:t>
            </a:r>
            <a:r>
              <a:rPr kumimoji="1" lang="ja-JP" altLang="en-US" sz="1600" dirty="0"/>
              <a:t>）</a:t>
            </a:r>
          </a:p>
        </p:txBody>
      </p:sp>
      <p:sp>
        <p:nvSpPr>
          <p:cNvPr id="137" name="テキスト ボックス 136">
            <a:extLst>
              <a:ext uri="{FF2B5EF4-FFF2-40B4-BE49-F238E27FC236}">
                <a16:creationId xmlns:a16="http://schemas.microsoft.com/office/drawing/2014/main" id="{386B6ADE-B966-4338-B9AB-464D25D496A2}"/>
              </a:ext>
            </a:extLst>
          </p:cNvPr>
          <p:cNvSpPr txBox="1"/>
          <p:nvPr/>
        </p:nvSpPr>
        <p:spPr>
          <a:xfrm>
            <a:off x="711146" y="2846648"/>
            <a:ext cx="3060000" cy="738664"/>
          </a:xfrm>
          <a:prstGeom prst="rect">
            <a:avLst/>
          </a:prstGeom>
          <a:noFill/>
        </p:spPr>
        <p:txBody>
          <a:bodyPr wrap="square" rtlCol="0">
            <a:spAutoFit/>
          </a:bodyPr>
          <a:lstStyle/>
          <a:p>
            <a:r>
              <a:rPr lang="ja-JP" altLang="en-US" sz="1400" dirty="0">
                <a:solidFill>
                  <a:srgbClr val="441BF1"/>
                </a:solidFill>
              </a:rPr>
              <a:t>（</a:t>
            </a:r>
            <a:r>
              <a:rPr lang="en-US" altLang="ja-JP" sz="1400" dirty="0">
                <a:solidFill>
                  <a:srgbClr val="441BF1"/>
                </a:solidFill>
              </a:rPr>
              <a:t>1</a:t>
            </a:r>
            <a:r>
              <a:rPr lang="ja-JP" altLang="en-US" sz="1400" dirty="0">
                <a:solidFill>
                  <a:srgbClr val="441BF1"/>
                </a:solidFill>
              </a:rPr>
              <a:t>次固定前に、データセンター内</a:t>
            </a:r>
            <a:endParaRPr lang="en-US" altLang="ja-JP" sz="1400" dirty="0">
              <a:solidFill>
                <a:srgbClr val="441BF1"/>
              </a:solidFill>
            </a:endParaRPr>
          </a:p>
          <a:p>
            <a:r>
              <a:rPr kumimoji="1" lang="ja-JP" altLang="en-US" sz="1400" dirty="0">
                <a:solidFill>
                  <a:srgbClr val="441BF1"/>
                </a:solidFill>
              </a:rPr>
              <a:t>で予備症例検討を実施し、症例全体を一気通貫での妥当性を確認）</a:t>
            </a:r>
          </a:p>
        </p:txBody>
      </p:sp>
      <p:sp>
        <p:nvSpPr>
          <p:cNvPr id="138" name="円/楕円 38">
            <a:extLst>
              <a:ext uri="{FF2B5EF4-FFF2-40B4-BE49-F238E27FC236}">
                <a16:creationId xmlns:a16="http://schemas.microsoft.com/office/drawing/2014/main" id="{86FB418E-8432-4DAC-AB41-1851DD3D44A2}"/>
              </a:ext>
            </a:extLst>
          </p:cNvPr>
          <p:cNvSpPr/>
          <p:nvPr/>
        </p:nvSpPr>
        <p:spPr>
          <a:xfrm>
            <a:off x="3989368" y="1619649"/>
            <a:ext cx="1656000" cy="1260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タイトル 1">
            <a:extLst>
              <a:ext uri="{FF2B5EF4-FFF2-40B4-BE49-F238E27FC236}">
                <a16:creationId xmlns:a16="http://schemas.microsoft.com/office/drawing/2014/main" id="{699C826F-1B34-4514-BFCC-59B7D4D135BC}"/>
              </a:ext>
            </a:extLst>
          </p:cNvPr>
          <p:cNvSpPr txBox="1">
            <a:spLocks/>
          </p:cNvSpPr>
          <p:nvPr/>
        </p:nvSpPr>
        <p:spPr>
          <a:xfrm>
            <a:off x="457200" y="583357"/>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sz="2400" dirty="0"/>
              <a:t>データ固定と統計解析のスケジュール</a:t>
            </a:r>
          </a:p>
        </p:txBody>
      </p:sp>
      <p:sp>
        <p:nvSpPr>
          <p:cNvPr id="37" name="Line 768">
            <a:extLst>
              <a:ext uri="{FF2B5EF4-FFF2-40B4-BE49-F238E27FC236}">
                <a16:creationId xmlns:a16="http://schemas.microsoft.com/office/drawing/2014/main" id="{ED53CE6F-A192-4018-843D-91DF353F9AD2}"/>
              </a:ext>
            </a:extLst>
          </p:cNvPr>
          <p:cNvSpPr>
            <a:spLocks noChangeShapeType="1"/>
          </p:cNvSpPr>
          <p:nvPr/>
        </p:nvSpPr>
        <p:spPr bwMode="auto">
          <a:xfrm>
            <a:off x="665660" y="3880182"/>
            <a:ext cx="8424000" cy="0"/>
          </a:xfrm>
          <a:prstGeom prst="line">
            <a:avLst/>
          </a:prstGeom>
          <a:noFill/>
          <a:ln w="31750">
            <a:solidFill>
              <a:srgbClr val="FF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タイトル 1">
            <a:extLst>
              <a:ext uri="{FF2B5EF4-FFF2-40B4-BE49-F238E27FC236}">
                <a16:creationId xmlns:a16="http://schemas.microsoft.com/office/drawing/2014/main" id="{BAC816CD-702A-4B68-93DE-D04CA99BDFE3}"/>
              </a:ext>
            </a:extLst>
          </p:cNvPr>
          <p:cNvSpPr txBox="1">
            <a:spLocks/>
          </p:cNvSpPr>
          <p:nvPr/>
        </p:nvSpPr>
        <p:spPr>
          <a:xfrm>
            <a:off x="0" y="116632"/>
            <a:ext cx="9144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解析計画、症例及びデータ取扱い</a:t>
            </a:r>
          </a:p>
        </p:txBody>
      </p:sp>
      <p:sp>
        <p:nvSpPr>
          <p:cNvPr id="39" name="AutoShape 50">
            <a:extLst>
              <a:ext uri="{FF2B5EF4-FFF2-40B4-BE49-F238E27FC236}">
                <a16:creationId xmlns:a16="http://schemas.microsoft.com/office/drawing/2014/main" id="{B4D09109-C04F-4BCF-89CF-50E7B32B2F5D}"/>
              </a:ext>
            </a:extLst>
          </p:cNvPr>
          <p:cNvSpPr>
            <a:spLocks noChangeArrowheads="1"/>
          </p:cNvSpPr>
          <p:nvPr/>
        </p:nvSpPr>
        <p:spPr bwMode="auto">
          <a:xfrm>
            <a:off x="3907228" y="3596434"/>
            <a:ext cx="1584000" cy="576000"/>
          </a:xfrm>
          <a:prstGeom prst="roundRect">
            <a:avLst>
              <a:gd name="adj" fmla="val 16667"/>
            </a:avLst>
          </a:prstGeom>
          <a:solidFill>
            <a:srgbClr val="92D050"/>
          </a:solidFill>
          <a:ln w="9525" algn="ctr">
            <a:solidFill>
              <a:schemeClr val="tx1"/>
            </a:solidFill>
            <a:round/>
            <a:headEnd/>
            <a:tailEnd/>
          </a:ln>
        </p:spPr>
        <p:txBody>
          <a:bodyPr wrap="none" anchor="ctr"/>
          <a:lstStyle/>
          <a:p>
            <a:pPr algn="ctr" eaLnBrk="0" hangingPunct="0"/>
            <a:r>
              <a:rPr kumimoji="0" lang="ja-JP" altLang="en-US" dirty="0"/>
              <a:t>盲検下</a:t>
            </a:r>
            <a:endParaRPr kumimoji="0" lang="en-US" altLang="ja-JP" dirty="0"/>
          </a:p>
          <a:p>
            <a:pPr algn="ctr" eaLnBrk="0" hangingPunct="0"/>
            <a:r>
              <a:rPr lang="ja-JP" altLang="en-US" dirty="0"/>
              <a:t>レビュー</a:t>
            </a:r>
            <a:endParaRPr kumimoji="0" lang="en-US" altLang="ja-JP" dirty="0"/>
          </a:p>
        </p:txBody>
      </p:sp>
      <p:sp>
        <p:nvSpPr>
          <p:cNvPr id="40" name="正方形/長方形 39">
            <a:extLst>
              <a:ext uri="{FF2B5EF4-FFF2-40B4-BE49-F238E27FC236}">
                <a16:creationId xmlns:a16="http://schemas.microsoft.com/office/drawing/2014/main" id="{16DADF0E-E2CD-414D-AC9A-22AEED0EBE9B}"/>
              </a:ext>
            </a:extLst>
          </p:cNvPr>
          <p:cNvSpPr/>
          <p:nvPr/>
        </p:nvSpPr>
        <p:spPr>
          <a:xfrm>
            <a:off x="358715" y="5882316"/>
            <a:ext cx="8424000" cy="864000"/>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2">
            <a:extLst>
              <a:ext uri="{FF2B5EF4-FFF2-40B4-BE49-F238E27FC236}">
                <a16:creationId xmlns:a16="http://schemas.microsoft.com/office/drawing/2014/main" id="{D7882301-504E-4B5A-9578-6AB9C170156A}"/>
              </a:ext>
            </a:extLst>
          </p:cNvPr>
          <p:cNvSpPr txBox="1">
            <a:spLocks noChangeArrowheads="1"/>
          </p:cNvSpPr>
          <p:nvPr/>
        </p:nvSpPr>
        <p:spPr bwMode="auto">
          <a:xfrm>
            <a:off x="509168" y="5925994"/>
            <a:ext cx="8225257"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6666FF"/>
              </a:buClr>
              <a:buSzPct val="80000"/>
              <a:buFont typeface="Wingdings" panose="05000000000000000000" pitchFamily="2" charset="2"/>
              <a:buChar char="p"/>
              <a:defRPr kumimoji="1" sz="24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6666FF"/>
              </a:buClr>
              <a:buSzPct val="80000"/>
              <a:buFont typeface="Wingdings" panose="05000000000000000000" pitchFamily="2" charset="2"/>
              <a:buChar char="n"/>
              <a:defRPr kumimoji="1"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6666FF"/>
              </a:buClr>
              <a:buSzPct val="80000"/>
              <a:buFont typeface="Wingdings" panose="05000000000000000000" pitchFamily="2" charset="2"/>
              <a:buChar char="p"/>
              <a:defRPr kumimoji="1" sz="2000" kern="1200">
                <a:solidFill>
                  <a:srgbClr val="080808"/>
                </a:solidFill>
                <a:latin typeface="+mn-lt"/>
                <a:ea typeface="+mn-ea"/>
                <a:cs typeface="+mn-cs"/>
              </a:defRPr>
            </a:lvl3pPr>
            <a:lvl4pPr marL="1600200" indent="-228600" algn="l" rtl="0" eaLnBrk="0" fontAlgn="base" hangingPunct="0">
              <a:spcBef>
                <a:spcPct val="20000"/>
              </a:spcBef>
              <a:spcAft>
                <a:spcPct val="0"/>
              </a:spcAft>
              <a:buClr>
                <a:srgbClr val="6666FF"/>
              </a:buClr>
              <a:buSzPct val="80000"/>
              <a:buFont typeface="Wingdings" panose="05000000000000000000" pitchFamily="2" charset="2"/>
              <a:buChar char="n"/>
              <a:defRPr kumimoji="1" sz="2000" kern="1200">
                <a:solidFill>
                  <a:srgbClr val="080808"/>
                </a:solidFill>
                <a:latin typeface="+mn-lt"/>
                <a:ea typeface="+mn-ea"/>
                <a:cs typeface="+mn-cs"/>
              </a:defRPr>
            </a:lvl4pPr>
            <a:lvl5pPr marL="2057400" indent="-228600" algn="l" rtl="0" eaLnBrk="0" fontAlgn="base" hangingPunct="0">
              <a:spcBef>
                <a:spcPct val="20000"/>
              </a:spcBef>
              <a:spcAft>
                <a:spcPct val="0"/>
              </a:spcAft>
              <a:buClr>
                <a:srgbClr val="6666FF"/>
              </a:buClr>
              <a:buSzPct val="80000"/>
              <a:buFont typeface="Wingdings" panose="05000000000000000000" pitchFamily="2" charset="2"/>
              <a:buChar char="p"/>
              <a:defRPr kumimoji="1" sz="2000" kern="1200">
                <a:solidFill>
                  <a:srgbClr val="08080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defRPr/>
            </a:pPr>
            <a:r>
              <a:rPr lang="ja-JP" altLang="en-US" sz="2000" b="1" u="sng" dirty="0">
                <a:solidFill>
                  <a:srgbClr val="FF0000"/>
                </a:solidFill>
              </a:rPr>
              <a:t>症例及びデータの取扱い検討</a:t>
            </a:r>
            <a:r>
              <a:rPr lang="ja-JP" altLang="en-US" sz="2000" dirty="0">
                <a:solidFill>
                  <a:schemeClr val="tx1"/>
                </a:solidFill>
              </a:rPr>
              <a:t>は、解析用データセットの固定に必要な　</a:t>
            </a:r>
            <a:r>
              <a:rPr lang="en-US" altLang="ja-JP" sz="2000" b="1" dirty="0">
                <a:solidFill>
                  <a:srgbClr val="FF0000"/>
                </a:solidFill>
              </a:rPr>
              <a:t>『</a:t>
            </a:r>
            <a:r>
              <a:rPr lang="ja-JP" altLang="en-US" sz="2000" b="1" dirty="0">
                <a:solidFill>
                  <a:srgbClr val="FF0000"/>
                </a:solidFill>
              </a:rPr>
              <a:t>解析対象集団</a:t>
            </a:r>
            <a:r>
              <a:rPr lang="en-US" altLang="ja-JP" sz="2000" b="1" dirty="0">
                <a:solidFill>
                  <a:srgbClr val="FF0000"/>
                </a:solidFill>
              </a:rPr>
              <a:t>』</a:t>
            </a:r>
            <a:r>
              <a:rPr lang="ja-JP" altLang="en-US" sz="2000" dirty="0">
                <a:solidFill>
                  <a:schemeClr val="tx1"/>
                </a:solidFill>
              </a:rPr>
              <a:t>を決定するプロセス。</a:t>
            </a:r>
            <a:r>
              <a:rPr lang="ja-JP" altLang="en-US" sz="2000" dirty="0">
                <a:solidFill>
                  <a:srgbClr val="441BF1"/>
                </a:solidFill>
                <a:latin typeface="+mj-ea"/>
              </a:rPr>
              <a:t>会議体で実施しても良い。</a:t>
            </a:r>
            <a:endParaRPr lang="en-US" altLang="ja-JP" sz="2000" dirty="0">
              <a:latin typeface="+mj-ea"/>
              <a:ea typeface="+mj-ea"/>
            </a:endParaRPr>
          </a:p>
        </p:txBody>
      </p:sp>
      <p:cxnSp>
        <p:nvCxnSpPr>
          <p:cNvPr id="42" name="直線コネクタ 41">
            <a:extLst>
              <a:ext uri="{FF2B5EF4-FFF2-40B4-BE49-F238E27FC236}">
                <a16:creationId xmlns:a16="http://schemas.microsoft.com/office/drawing/2014/main" id="{7A63FFC9-07C8-4AA2-A94D-94B8B50C2C98}"/>
              </a:ext>
            </a:extLst>
          </p:cNvPr>
          <p:cNvCxnSpPr>
            <a:cxnSpLocks/>
          </p:cNvCxnSpPr>
          <p:nvPr/>
        </p:nvCxnSpPr>
        <p:spPr>
          <a:xfrm rot="-60000" flipH="1">
            <a:off x="6110277" y="2762030"/>
            <a:ext cx="10509" cy="792000"/>
          </a:xfrm>
          <a:prstGeom prst="line">
            <a:avLst/>
          </a:prstGeom>
          <a:ln/>
        </p:spPr>
        <p:style>
          <a:lnRef idx="3">
            <a:schemeClr val="accent3"/>
          </a:lnRef>
          <a:fillRef idx="0">
            <a:schemeClr val="accent3"/>
          </a:fillRef>
          <a:effectRef idx="2">
            <a:schemeClr val="accent3"/>
          </a:effectRef>
          <a:fontRef idx="minor">
            <a:schemeClr val="tx1"/>
          </a:fontRef>
        </p:style>
      </p:cxnSp>
      <p:sp>
        <p:nvSpPr>
          <p:cNvPr id="46" name="スライド番号プレースホルダー 3">
            <a:extLst>
              <a:ext uri="{FF2B5EF4-FFF2-40B4-BE49-F238E27FC236}">
                <a16:creationId xmlns:a16="http://schemas.microsoft.com/office/drawing/2014/main" id="{9F98064D-39E7-4966-98B1-3D64E48783D4}"/>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19</a:t>
            </a:fld>
            <a:endParaRPr kumimoji="1" lang="ja-JP" altLang="en-US" dirty="0"/>
          </a:p>
        </p:txBody>
      </p:sp>
      <p:cxnSp>
        <p:nvCxnSpPr>
          <p:cNvPr id="38" name="直線コネクタ 37">
            <a:extLst>
              <a:ext uri="{FF2B5EF4-FFF2-40B4-BE49-F238E27FC236}">
                <a16:creationId xmlns:a16="http://schemas.microsoft.com/office/drawing/2014/main" id="{8A2D5573-A28B-404E-A9D0-29B824955518}"/>
              </a:ext>
            </a:extLst>
          </p:cNvPr>
          <p:cNvCxnSpPr>
            <a:cxnSpLocks/>
          </p:cNvCxnSpPr>
          <p:nvPr/>
        </p:nvCxnSpPr>
        <p:spPr>
          <a:xfrm rot="-120000" flipH="1">
            <a:off x="3737808" y="1118612"/>
            <a:ext cx="10509" cy="28800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5" name="直線コネクタ 44">
            <a:extLst>
              <a:ext uri="{FF2B5EF4-FFF2-40B4-BE49-F238E27FC236}">
                <a16:creationId xmlns:a16="http://schemas.microsoft.com/office/drawing/2014/main" id="{822F4FCD-3D5D-4B23-8140-C26B5B17101F}"/>
              </a:ext>
            </a:extLst>
          </p:cNvPr>
          <p:cNvCxnSpPr>
            <a:cxnSpLocks/>
          </p:cNvCxnSpPr>
          <p:nvPr/>
        </p:nvCxnSpPr>
        <p:spPr>
          <a:xfrm rot="-120000" flipH="1">
            <a:off x="6105736" y="1108914"/>
            <a:ext cx="10509" cy="28800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11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D0BA6A-2A2A-45D4-8D05-F40262B80AA0}"/>
              </a:ext>
            </a:extLst>
          </p:cNvPr>
          <p:cNvSpPr>
            <a:spLocks noGrp="1"/>
          </p:cNvSpPr>
          <p:nvPr>
            <p:ph type="title"/>
          </p:nvPr>
        </p:nvSpPr>
        <p:spPr>
          <a:xfrm>
            <a:off x="628650" y="365126"/>
            <a:ext cx="7886700" cy="730249"/>
          </a:xfrm>
        </p:spPr>
        <p:txBody>
          <a:bodyPr>
            <a:normAutofit/>
          </a:bodyPr>
          <a:lstStyle/>
          <a:p>
            <a:pPr algn="ctr"/>
            <a:r>
              <a:rPr kumimoji="1" lang="ja-JP" altLang="en-US" sz="3600" dirty="0"/>
              <a:t>目次</a:t>
            </a:r>
          </a:p>
        </p:txBody>
      </p:sp>
      <p:sp>
        <p:nvSpPr>
          <p:cNvPr id="3" name="コンテンツ プレースホルダー 2">
            <a:extLst>
              <a:ext uri="{FF2B5EF4-FFF2-40B4-BE49-F238E27FC236}">
                <a16:creationId xmlns:a16="http://schemas.microsoft.com/office/drawing/2014/main" id="{0B8FC261-0FC4-4A93-82AB-099C0047B74C}"/>
              </a:ext>
            </a:extLst>
          </p:cNvPr>
          <p:cNvSpPr>
            <a:spLocks noGrp="1"/>
          </p:cNvSpPr>
          <p:nvPr>
            <p:ph idx="1"/>
          </p:nvPr>
        </p:nvSpPr>
        <p:spPr>
          <a:xfrm>
            <a:off x="628650" y="1276350"/>
            <a:ext cx="8343900" cy="5419725"/>
          </a:xfrm>
        </p:spPr>
        <p:txBody>
          <a:bodyPr>
            <a:noAutofit/>
          </a:bodyPr>
          <a:lstStyle/>
          <a:p>
            <a:pPr>
              <a:lnSpc>
                <a:spcPct val="120000"/>
              </a:lnSpc>
              <a:spcBef>
                <a:spcPts val="600"/>
              </a:spcBef>
            </a:pPr>
            <a:r>
              <a:rPr kumimoji="1" lang="ja-JP" altLang="en-US" sz="2400" dirty="0"/>
              <a:t>本</a:t>
            </a:r>
            <a:r>
              <a:rPr kumimoji="1" lang="en-US" altLang="ja-JP" sz="2400" dirty="0"/>
              <a:t>WG</a:t>
            </a:r>
            <a:r>
              <a:rPr kumimoji="1" lang="ja-JP" altLang="en-US" sz="2400" dirty="0"/>
              <a:t>設立の背景、目的</a:t>
            </a:r>
            <a:endParaRPr kumimoji="1" lang="en-US" altLang="ja-JP" sz="2400" dirty="0"/>
          </a:p>
          <a:p>
            <a:pPr>
              <a:lnSpc>
                <a:spcPct val="120000"/>
              </a:lnSpc>
              <a:spcBef>
                <a:spcPts val="600"/>
              </a:spcBef>
            </a:pPr>
            <a:r>
              <a:rPr kumimoji="1" lang="ja-JP" altLang="en-US" sz="2400" dirty="0"/>
              <a:t>本</a:t>
            </a:r>
            <a:r>
              <a:rPr kumimoji="1" lang="en-US" altLang="ja-JP" sz="2400" dirty="0"/>
              <a:t>WG</a:t>
            </a:r>
            <a:r>
              <a:rPr kumimoji="1" lang="ja-JP" altLang="en-US" sz="2400" dirty="0"/>
              <a:t>のスコープ</a:t>
            </a:r>
            <a:endParaRPr kumimoji="1" lang="en-US" altLang="ja-JP" sz="2400" dirty="0"/>
          </a:p>
          <a:p>
            <a:pPr>
              <a:lnSpc>
                <a:spcPct val="120000"/>
              </a:lnSpc>
              <a:spcBef>
                <a:spcPts val="600"/>
              </a:spcBef>
            </a:pPr>
            <a:r>
              <a:rPr lang="ja-JP" altLang="en-US" sz="2400" dirty="0"/>
              <a:t>解析計画、症例及びデータ取扱い</a:t>
            </a:r>
            <a:endParaRPr lang="en-US" altLang="ja-JP" sz="2400" dirty="0"/>
          </a:p>
          <a:p>
            <a:pPr lvl="1">
              <a:lnSpc>
                <a:spcPct val="120000"/>
              </a:lnSpc>
              <a:spcBef>
                <a:spcPts val="600"/>
              </a:spcBef>
            </a:pPr>
            <a:r>
              <a:rPr lang="ja-JP" altLang="en-US" sz="2000" dirty="0"/>
              <a:t>事前合意の意義</a:t>
            </a:r>
            <a:endParaRPr lang="en-US" altLang="ja-JP" sz="2000" dirty="0"/>
          </a:p>
          <a:p>
            <a:pPr lvl="1">
              <a:lnSpc>
                <a:spcPct val="120000"/>
              </a:lnSpc>
              <a:spcBef>
                <a:spcPts val="600"/>
              </a:spcBef>
            </a:pPr>
            <a:r>
              <a:rPr lang="ja-JP" altLang="en-US" sz="2000" dirty="0"/>
              <a:t>医学統計の視点（</a:t>
            </a:r>
            <a:r>
              <a:rPr lang="en-US" altLang="ja-JP" sz="2000" dirty="0" err="1"/>
              <a:t>estimand</a:t>
            </a:r>
            <a:r>
              <a:rPr lang="ja-JP" altLang="en-US" sz="2000" dirty="0"/>
              <a:t>の解説を含む）</a:t>
            </a:r>
            <a:endParaRPr lang="en-US" altLang="ja-JP" sz="2000" dirty="0"/>
          </a:p>
          <a:p>
            <a:pPr lvl="1">
              <a:lnSpc>
                <a:spcPct val="120000"/>
              </a:lnSpc>
              <a:spcBef>
                <a:spcPts val="600"/>
              </a:spcBef>
            </a:pPr>
            <a:r>
              <a:rPr lang="ja-JP" altLang="en-US" sz="2000" dirty="0"/>
              <a:t>プロジェクトマネジメントの視点</a:t>
            </a:r>
            <a:endParaRPr lang="en-US" altLang="ja-JP" sz="2000" dirty="0"/>
          </a:p>
          <a:p>
            <a:pPr>
              <a:lnSpc>
                <a:spcPct val="120000"/>
              </a:lnSpc>
              <a:spcBef>
                <a:spcPts val="600"/>
              </a:spcBef>
            </a:pPr>
            <a:r>
              <a:rPr lang="ja-JP" altLang="en-US" sz="2400" dirty="0"/>
              <a:t>データマネジメント手順書、計画書</a:t>
            </a:r>
            <a:endParaRPr lang="en-US" altLang="ja-JP" sz="2400" dirty="0"/>
          </a:p>
          <a:p>
            <a:pPr lvl="1">
              <a:lnSpc>
                <a:spcPct val="120000"/>
              </a:lnSpc>
              <a:spcBef>
                <a:spcPts val="600"/>
              </a:spcBef>
            </a:pPr>
            <a:r>
              <a:rPr kumimoji="1" lang="ja-JP" altLang="en-US" sz="2000" dirty="0"/>
              <a:t>データマネジメントのフロー</a:t>
            </a:r>
            <a:endParaRPr kumimoji="1" lang="en-US" altLang="ja-JP" sz="2000" dirty="0"/>
          </a:p>
          <a:p>
            <a:pPr lvl="1">
              <a:lnSpc>
                <a:spcPct val="120000"/>
              </a:lnSpc>
              <a:spcBef>
                <a:spcPts val="600"/>
              </a:spcBef>
            </a:pPr>
            <a:r>
              <a:rPr kumimoji="1" lang="ja-JP" altLang="en-US" sz="2000" dirty="0"/>
              <a:t>データマネジメント手順書（治験ごとに作成）</a:t>
            </a:r>
            <a:endParaRPr kumimoji="1" lang="en-US" altLang="ja-JP" sz="2000" dirty="0"/>
          </a:p>
          <a:p>
            <a:pPr lvl="1">
              <a:lnSpc>
                <a:spcPct val="120000"/>
              </a:lnSpc>
              <a:spcBef>
                <a:spcPts val="600"/>
              </a:spcBef>
            </a:pPr>
            <a:r>
              <a:rPr lang="ja-JP" altLang="en-US" sz="2000" dirty="0"/>
              <a:t>データマネジメント計画書（臨床研究ごとに作成）</a:t>
            </a:r>
            <a:endParaRPr lang="en-US" altLang="ja-JP" sz="2000" dirty="0"/>
          </a:p>
          <a:p>
            <a:pPr>
              <a:lnSpc>
                <a:spcPct val="120000"/>
              </a:lnSpc>
              <a:spcBef>
                <a:spcPts val="600"/>
              </a:spcBef>
            </a:pPr>
            <a:r>
              <a:rPr kumimoji="1" lang="ja-JP" altLang="en-US" sz="2400" dirty="0"/>
              <a:t>本</a:t>
            </a:r>
            <a:r>
              <a:rPr kumimoji="1" lang="en-US" altLang="ja-JP" sz="2400" dirty="0"/>
              <a:t>WG</a:t>
            </a:r>
            <a:r>
              <a:rPr kumimoji="1" lang="ja-JP" altLang="en-US" sz="2400" dirty="0"/>
              <a:t>のメンバー</a:t>
            </a:r>
          </a:p>
        </p:txBody>
      </p:sp>
      <p:sp>
        <p:nvSpPr>
          <p:cNvPr id="4" name="スライド番号プレースホルダー 3">
            <a:extLst>
              <a:ext uri="{FF2B5EF4-FFF2-40B4-BE49-F238E27FC236}">
                <a16:creationId xmlns:a16="http://schemas.microsoft.com/office/drawing/2014/main" id="{5708FA34-E593-47C7-8FD8-CF42BFD0D518}"/>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2</a:t>
            </a:fld>
            <a:endParaRPr kumimoji="1" lang="ja-JP" altLang="en-US" dirty="0"/>
          </a:p>
        </p:txBody>
      </p:sp>
    </p:spTree>
    <p:extLst>
      <p:ext uri="{BB962C8B-B14F-4D97-AF65-F5344CB8AC3E}">
        <p14:creationId xmlns:p14="http://schemas.microsoft.com/office/powerpoint/2010/main" val="401178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a:extLst>
              <a:ext uri="{FF2B5EF4-FFF2-40B4-BE49-F238E27FC236}">
                <a16:creationId xmlns:a16="http://schemas.microsoft.com/office/drawing/2014/main" id="{9902C6C3-2775-4DCC-A9D1-483DC2829431}"/>
              </a:ext>
            </a:extLst>
          </p:cNvPr>
          <p:cNvCxnSpPr>
            <a:cxnSpLocks noChangeShapeType="1"/>
          </p:cNvCxnSpPr>
          <p:nvPr/>
        </p:nvCxnSpPr>
        <p:spPr bwMode="auto">
          <a:xfrm>
            <a:off x="6808167" y="3985234"/>
            <a:ext cx="0" cy="433387"/>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6" name="直線コネクタ 33">
            <a:extLst>
              <a:ext uri="{FF2B5EF4-FFF2-40B4-BE49-F238E27FC236}">
                <a16:creationId xmlns:a16="http://schemas.microsoft.com/office/drawing/2014/main" id="{BBD9A6ED-A145-4DE7-A88E-50BF0F8CA2DC}"/>
              </a:ext>
            </a:extLst>
          </p:cNvPr>
          <p:cNvCxnSpPr>
            <a:cxnSpLocks noChangeShapeType="1"/>
          </p:cNvCxnSpPr>
          <p:nvPr/>
        </p:nvCxnSpPr>
        <p:spPr bwMode="auto">
          <a:xfrm>
            <a:off x="6811284" y="2032609"/>
            <a:ext cx="0" cy="4318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9" name="直線コネクタ 20">
            <a:extLst>
              <a:ext uri="{FF2B5EF4-FFF2-40B4-BE49-F238E27FC236}">
                <a16:creationId xmlns:a16="http://schemas.microsoft.com/office/drawing/2014/main" id="{60D28DA9-0A60-4741-AA7E-8A4E5DFEB55B}"/>
              </a:ext>
            </a:extLst>
          </p:cNvPr>
          <p:cNvCxnSpPr>
            <a:cxnSpLocks noChangeShapeType="1"/>
            <a:stCxn id="42" idx="2"/>
            <a:endCxn id="48" idx="0"/>
          </p:cNvCxnSpPr>
          <p:nvPr/>
        </p:nvCxnSpPr>
        <p:spPr bwMode="auto">
          <a:xfrm>
            <a:off x="2267716" y="1769478"/>
            <a:ext cx="14808" cy="2655493"/>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40" name="正方形/長方形 21">
            <a:extLst>
              <a:ext uri="{FF2B5EF4-FFF2-40B4-BE49-F238E27FC236}">
                <a16:creationId xmlns:a16="http://schemas.microsoft.com/office/drawing/2014/main" id="{083FDF68-8021-4582-8CDF-E6D57E5B7B03}"/>
              </a:ext>
            </a:extLst>
          </p:cNvPr>
          <p:cNvSpPr>
            <a:spLocks noChangeArrowheads="1"/>
          </p:cNvSpPr>
          <p:nvPr/>
        </p:nvSpPr>
        <p:spPr bwMode="auto">
          <a:xfrm>
            <a:off x="87116" y="2521559"/>
            <a:ext cx="4404844"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sp>
        <p:nvSpPr>
          <p:cNvPr id="41" name="テキスト ボックス 11">
            <a:extLst>
              <a:ext uri="{FF2B5EF4-FFF2-40B4-BE49-F238E27FC236}">
                <a16:creationId xmlns:a16="http://schemas.microsoft.com/office/drawing/2014/main" id="{4F803CAD-C379-4511-8186-373ADFABEE53}"/>
              </a:ext>
            </a:extLst>
          </p:cNvPr>
          <p:cNvSpPr txBox="1">
            <a:spLocks noChangeArrowheads="1"/>
          </p:cNvSpPr>
          <p:nvPr/>
        </p:nvSpPr>
        <p:spPr bwMode="auto">
          <a:xfrm>
            <a:off x="132317" y="870953"/>
            <a:ext cx="42365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algn="ctr" eaLnBrk="1" hangingPunct="1"/>
            <a:r>
              <a:rPr lang="ja-JP" altLang="en-US" sz="2400" dirty="0">
                <a:latin typeface="+mn-ea"/>
                <a:ea typeface="+mn-ea"/>
              </a:rPr>
              <a:t>ランダム化された</a:t>
            </a:r>
            <a:endParaRPr lang="en-US" altLang="ja-JP" sz="2400" dirty="0">
              <a:latin typeface="+mn-ea"/>
              <a:ea typeface="+mn-ea"/>
            </a:endParaRPr>
          </a:p>
          <a:p>
            <a:pPr algn="ctr" eaLnBrk="1" hangingPunct="1"/>
            <a:r>
              <a:rPr lang="ja-JP" altLang="en-US" sz="2400" dirty="0">
                <a:latin typeface="+mn-ea"/>
                <a:ea typeface="+mn-ea"/>
              </a:rPr>
              <a:t>全症例及びデータ</a:t>
            </a:r>
            <a:endParaRPr lang="ja-JP" altLang="en-US" sz="2000" dirty="0">
              <a:latin typeface="+mn-ea"/>
              <a:ea typeface="+mn-ea"/>
            </a:endParaRPr>
          </a:p>
        </p:txBody>
      </p:sp>
      <p:sp>
        <p:nvSpPr>
          <p:cNvPr id="42" name="正方形/長方形 12">
            <a:extLst>
              <a:ext uri="{FF2B5EF4-FFF2-40B4-BE49-F238E27FC236}">
                <a16:creationId xmlns:a16="http://schemas.microsoft.com/office/drawing/2014/main" id="{35025B41-5A05-487E-8FC5-AA3B3ECD7D7C}"/>
              </a:ext>
            </a:extLst>
          </p:cNvPr>
          <p:cNvSpPr>
            <a:spLocks noChangeArrowheads="1"/>
          </p:cNvSpPr>
          <p:nvPr/>
        </p:nvSpPr>
        <p:spPr bwMode="auto">
          <a:xfrm>
            <a:off x="288186" y="761415"/>
            <a:ext cx="3959060" cy="1008063"/>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sp>
        <p:nvSpPr>
          <p:cNvPr id="43" name="テキスト ボックス 42">
            <a:extLst>
              <a:ext uri="{FF2B5EF4-FFF2-40B4-BE49-F238E27FC236}">
                <a16:creationId xmlns:a16="http://schemas.microsoft.com/office/drawing/2014/main" id="{9BD722CF-F3C5-4562-81F7-C1960A038FE6}"/>
              </a:ext>
            </a:extLst>
          </p:cNvPr>
          <p:cNvSpPr txBox="1"/>
          <p:nvPr/>
        </p:nvSpPr>
        <p:spPr>
          <a:xfrm>
            <a:off x="156087" y="2687754"/>
            <a:ext cx="4238065" cy="815608"/>
          </a:xfrm>
          <a:prstGeom prst="rect">
            <a:avLst/>
          </a:prstGeom>
          <a:noFill/>
        </p:spPr>
        <p:txBody>
          <a:bodyPr>
            <a:spAutoFit/>
          </a:bodyPr>
          <a:lstStyle/>
          <a:p>
            <a:pPr algn="ctr" eaLnBrk="1" hangingPunct="1">
              <a:defRPr/>
            </a:pPr>
            <a:r>
              <a:rPr lang="ja-JP" altLang="en-US" sz="2400" dirty="0">
                <a:latin typeface="+mn-ea"/>
              </a:rPr>
              <a:t>関心のある治療状況</a:t>
            </a:r>
            <a:endParaRPr lang="en-US" altLang="ja-JP" sz="2400" dirty="0">
              <a:latin typeface="+mn-ea"/>
            </a:endParaRPr>
          </a:p>
          <a:p>
            <a:pPr algn="ctr" eaLnBrk="1" hangingPunct="1">
              <a:spcBef>
                <a:spcPts val="600"/>
              </a:spcBef>
              <a:defRPr/>
            </a:pPr>
            <a:r>
              <a:rPr lang="ja-JP" altLang="en-US" dirty="0">
                <a:latin typeface="+mn-ea"/>
              </a:rPr>
              <a:t>（症例の取扱いを考慮）</a:t>
            </a:r>
            <a:endParaRPr lang="ja-JP" altLang="en-US" sz="1600" dirty="0">
              <a:latin typeface="+mn-ea"/>
            </a:endParaRPr>
          </a:p>
        </p:txBody>
      </p:sp>
      <p:sp>
        <p:nvSpPr>
          <p:cNvPr id="44" name="正方形/長方形 14">
            <a:extLst>
              <a:ext uri="{FF2B5EF4-FFF2-40B4-BE49-F238E27FC236}">
                <a16:creationId xmlns:a16="http://schemas.microsoft.com/office/drawing/2014/main" id="{889DD37E-1A27-45FF-A3EA-4113CA43A299}"/>
              </a:ext>
            </a:extLst>
          </p:cNvPr>
          <p:cNvSpPr>
            <a:spLocks noChangeArrowheads="1"/>
          </p:cNvSpPr>
          <p:nvPr/>
        </p:nvSpPr>
        <p:spPr bwMode="auto">
          <a:xfrm>
            <a:off x="303773" y="2580296"/>
            <a:ext cx="3959060" cy="1008063"/>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sp>
        <p:nvSpPr>
          <p:cNvPr id="45" name="正方形/長方形 15">
            <a:extLst>
              <a:ext uri="{FF2B5EF4-FFF2-40B4-BE49-F238E27FC236}">
                <a16:creationId xmlns:a16="http://schemas.microsoft.com/office/drawing/2014/main" id="{0E4AA974-2322-4378-8A1F-FF9EF26E60B1}"/>
              </a:ext>
            </a:extLst>
          </p:cNvPr>
          <p:cNvSpPr>
            <a:spLocks noChangeArrowheads="1"/>
          </p:cNvSpPr>
          <p:nvPr/>
        </p:nvSpPr>
        <p:spPr bwMode="auto">
          <a:xfrm>
            <a:off x="232073" y="2508859"/>
            <a:ext cx="4100901" cy="1152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sp>
        <p:nvSpPr>
          <p:cNvPr id="47" name="正方形/長方形 17">
            <a:extLst>
              <a:ext uri="{FF2B5EF4-FFF2-40B4-BE49-F238E27FC236}">
                <a16:creationId xmlns:a16="http://schemas.microsoft.com/office/drawing/2014/main" id="{7C3C3FDC-84D6-46BC-9039-2A3129B8C378}"/>
              </a:ext>
            </a:extLst>
          </p:cNvPr>
          <p:cNvSpPr>
            <a:spLocks noChangeArrowheads="1"/>
          </p:cNvSpPr>
          <p:nvPr/>
        </p:nvSpPr>
        <p:spPr bwMode="auto">
          <a:xfrm>
            <a:off x="303773" y="4496409"/>
            <a:ext cx="3959060" cy="1008062"/>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sp>
        <p:nvSpPr>
          <p:cNvPr id="48" name="正方形/長方形 18">
            <a:extLst>
              <a:ext uri="{FF2B5EF4-FFF2-40B4-BE49-F238E27FC236}">
                <a16:creationId xmlns:a16="http://schemas.microsoft.com/office/drawing/2014/main" id="{31CAAC9D-185F-4A64-9E10-A03B108D8D0D}"/>
              </a:ext>
            </a:extLst>
          </p:cNvPr>
          <p:cNvSpPr>
            <a:spLocks noChangeArrowheads="1"/>
          </p:cNvSpPr>
          <p:nvPr/>
        </p:nvSpPr>
        <p:spPr bwMode="auto">
          <a:xfrm>
            <a:off x="232073" y="4424971"/>
            <a:ext cx="4100901" cy="11525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sp>
        <p:nvSpPr>
          <p:cNvPr id="50" name="正方形/長方形 24">
            <a:extLst>
              <a:ext uri="{FF2B5EF4-FFF2-40B4-BE49-F238E27FC236}">
                <a16:creationId xmlns:a16="http://schemas.microsoft.com/office/drawing/2014/main" id="{912A3873-DA79-4261-B81D-537C77F515D8}"/>
              </a:ext>
            </a:extLst>
          </p:cNvPr>
          <p:cNvSpPr>
            <a:spLocks noChangeArrowheads="1"/>
          </p:cNvSpPr>
          <p:nvPr/>
        </p:nvSpPr>
        <p:spPr bwMode="auto">
          <a:xfrm>
            <a:off x="4703942" y="2326295"/>
            <a:ext cx="4241588" cy="1512279"/>
          </a:xfrm>
          <a:prstGeom prst="rect">
            <a:avLst/>
          </a:prstGeom>
          <a:solidFill>
            <a:schemeClr val="bg1"/>
          </a:solidFill>
          <a:ln w="19050" algn="ctr">
            <a:solidFill>
              <a:schemeClr val="tx1"/>
            </a:solidFill>
            <a:miter lim="800000"/>
            <a:headEnd/>
            <a:tailEnd/>
          </a:ln>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sp>
        <p:nvSpPr>
          <p:cNvPr id="52" name="正方形/長方形 26">
            <a:extLst>
              <a:ext uri="{FF2B5EF4-FFF2-40B4-BE49-F238E27FC236}">
                <a16:creationId xmlns:a16="http://schemas.microsoft.com/office/drawing/2014/main" id="{F0C5C07F-FAD8-4C1B-A92D-C964E7DA5AF1}"/>
              </a:ext>
            </a:extLst>
          </p:cNvPr>
          <p:cNvSpPr>
            <a:spLocks noChangeArrowheads="1"/>
          </p:cNvSpPr>
          <p:nvPr/>
        </p:nvSpPr>
        <p:spPr bwMode="auto">
          <a:xfrm>
            <a:off x="4703942" y="4143704"/>
            <a:ext cx="4239937" cy="2371394"/>
          </a:xfrm>
          <a:prstGeom prst="rect">
            <a:avLst/>
          </a:prstGeom>
          <a:solidFill>
            <a:schemeClr val="bg1"/>
          </a:solidFill>
          <a:ln w="19050" algn="ctr">
            <a:solidFill>
              <a:schemeClr val="tx1"/>
            </a:solidFill>
            <a:miter lim="800000"/>
            <a:headEnd/>
            <a:tailEnd/>
          </a:ln>
        </p:spPr>
        <p:txBody>
          <a:bodyPr wrap="none"/>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endParaRPr lang="ja-JP" altLang="en-US">
              <a:latin typeface="+mn-ea"/>
              <a:ea typeface="+mn-ea"/>
            </a:endParaRPr>
          </a:p>
        </p:txBody>
      </p:sp>
      <p:cxnSp>
        <p:nvCxnSpPr>
          <p:cNvPr id="53" name="直線コネクタ 28">
            <a:extLst>
              <a:ext uri="{FF2B5EF4-FFF2-40B4-BE49-F238E27FC236}">
                <a16:creationId xmlns:a16="http://schemas.microsoft.com/office/drawing/2014/main" id="{8024AEF9-5432-4A52-912D-FD9777CF488A}"/>
              </a:ext>
            </a:extLst>
          </p:cNvPr>
          <p:cNvCxnSpPr>
            <a:cxnSpLocks noChangeShapeType="1"/>
          </p:cNvCxnSpPr>
          <p:nvPr/>
        </p:nvCxnSpPr>
        <p:spPr bwMode="auto">
          <a:xfrm>
            <a:off x="2286420" y="2048484"/>
            <a:ext cx="4524864"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54" name="直線コネクタ 29">
            <a:extLst>
              <a:ext uri="{FF2B5EF4-FFF2-40B4-BE49-F238E27FC236}">
                <a16:creationId xmlns:a16="http://schemas.microsoft.com/office/drawing/2014/main" id="{84C00842-D8F2-4B48-8EBD-36D19ABF2BB9}"/>
              </a:ext>
            </a:extLst>
          </p:cNvPr>
          <p:cNvCxnSpPr>
            <a:cxnSpLocks noChangeShapeType="1"/>
          </p:cNvCxnSpPr>
          <p:nvPr/>
        </p:nvCxnSpPr>
        <p:spPr bwMode="auto">
          <a:xfrm>
            <a:off x="2283303" y="3993171"/>
            <a:ext cx="4524864"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28" name="タイトル 1">
            <a:extLst>
              <a:ext uri="{FF2B5EF4-FFF2-40B4-BE49-F238E27FC236}">
                <a16:creationId xmlns:a16="http://schemas.microsoft.com/office/drawing/2014/main" id="{D7EF4C7A-F86A-467E-B5E1-FBC84FF85A8E}"/>
              </a:ext>
            </a:extLst>
          </p:cNvPr>
          <p:cNvSpPr txBox="1">
            <a:spLocks/>
          </p:cNvSpPr>
          <p:nvPr/>
        </p:nvSpPr>
        <p:spPr>
          <a:xfrm>
            <a:off x="0" y="116632"/>
            <a:ext cx="9144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解析計画、症例及びデータ取扱い</a:t>
            </a:r>
          </a:p>
        </p:txBody>
      </p:sp>
      <p:sp>
        <p:nvSpPr>
          <p:cNvPr id="30" name="スライド番号プレースホルダー 3">
            <a:extLst>
              <a:ext uri="{FF2B5EF4-FFF2-40B4-BE49-F238E27FC236}">
                <a16:creationId xmlns:a16="http://schemas.microsoft.com/office/drawing/2014/main" id="{85939B1F-C520-45D7-BC89-1B1384DD9D73}"/>
              </a:ext>
            </a:extLst>
          </p:cNvPr>
          <p:cNvSpPr>
            <a:spLocks noGrp="1"/>
          </p:cNvSpPr>
          <p:nvPr>
            <p:ph type="sldNum" sz="quarter" idx="12"/>
          </p:nvPr>
        </p:nvSpPr>
        <p:spPr>
          <a:xfrm>
            <a:off x="7086600" y="6492875"/>
            <a:ext cx="2057400" cy="365125"/>
          </a:xfrm>
        </p:spPr>
        <p:txBody>
          <a:bodyPr/>
          <a:lstStyle/>
          <a:p>
            <a:fld id="{5BC77728-9F1C-4A77-8128-19245B30AB38}" type="slidenum">
              <a:rPr kumimoji="1" lang="ja-JP" altLang="en-US" smtClean="0"/>
              <a:t>20</a:t>
            </a:fld>
            <a:endParaRPr kumimoji="1" lang="ja-JP" altLang="en-US" dirty="0"/>
          </a:p>
        </p:txBody>
      </p:sp>
      <p:sp>
        <p:nvSpPr>
          <p:cNvPr id="49" name="テキスト ボックス 23">
            <a:extLst>
              <a:ext uri="{FF2B5EF4-FFF2-40B4-BE49-F238E27FC236}">
                <a16:creationId xmlns:a16="http://schemas.microsoft.com/office/drawing/2014/main" id="{9FF7B0D8-1FD5-4CE3-8CF6-FC93F56B00CA}"/>
              </a:ext>
            </a:extLst>
          </p:cNvPr>
          <p:cNvSpPr txBox="1">
            <a:spLocks noChangeArrowheads="1"/>
          </p:cNvSpPr>
          <p:nvPr/>
        </p:nvSpPr>
        <p:spPr bwMode="auto">
          <a:xfrm>
            <a:off x="4744467" y="2408846"/>
            <a:ext cx="411181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r>
              <a:rPr lang="ja-JP" altLang="en-US" sz="1800" b="1" u="sng" dirty="0">
                <a:latin typeface="+mn-ea"/>
                <a:ea typeface="+mn-ea"/>
              </a:rPr>
              <a:t>「目標とする治療状況」から除外</a:t>
            </a:r>
            <a:endParaRPr lang="en-US" altLang="ja-JP" sz="1800" b="1" u="sng" dirty="0">
              <a:latin typeface="+mn-ea"/>
              <a:ea typeface="+mn-ea"/>
            </a:endParaRPr>
          </a:p>
          <a:p>
            <a:pPr eaLnBrk="1" hangingPunct="1"/>
            <a:r>
              <a:rPr lang="ja-JP" altLang="en-US" sz="1600" dirty="0">
                <a:latin typeface="+mn-ea"/>
                <a:ea typeface="+mn-ea"/>
              </a:rPr>
              <a:t>・ 主要な登録基準を満たしていない症例</a:t>
            </a:r>
            <a:r>
              <a:rPr lang="en-US" altLang="ja-JP" sz="1600" baseline="30000" dirty="0">
                <a:latin typeface="+mn-ea"/>
                <a:ea typeface="+mn-ea"/>
              </a:rPr>
              <a:t>※</a:t>
            </a:r>
          </a:p>
          <a:p>
            <a:pPr eaLnBrk="1" hangingPunct="1"/>
            <a:r>
              <a:rPr lang="ja-JP" altLang="en-US" sz="1600" dirty="0">
                <a:latin typeface="+mn-ea"/>
                <a:ea typeface="+mn-ea"/>
              </a:rPr>
              <a:t>・ 未介入（未服薬）の症例</a:t>
            </a:r>
            <a:endParaRPr lang="en-US" altLang="ja-JP" sz="1600" dirty="0">
              <a:latin typeface="+mn-ea"/>
              <a:ea typeface="+mn-ea"/>
            </a:endParaRPr>
          </a:p>
          <a:p>
            <a:pPr eaLnBrk="1" hangingPunct="1"/>
            <a:r>
              <a:rPr lang="ja-JP" altLang="en-US" sz="1200" dirty="0">
                <a:latin typeface="+mn-ea"/>
                <a:ea typeface="+mn-ea"/>
              </a:rPr>
              <a:t>ランダム化された全症例による推測は、保守性から望ましいが、“将来の治療対象となり得ない症例”や“被験者にも治療にも関連しない未投与”などが除かれることもある</a:t>
            </a:r>
            <a:endParaRPr lang="en-US" altLang="ja-JP" sz="1600" dirty="0">
              <a:latin typeface="+mn-ea"/>
              <a:ea typeface="+mn-ea"/>
            </a:endParaRPr>
          </a:p>
        </p:txBody>
      </p:sp>
      <p:sp>
        <p:nvSpPr>
          <p:cNvPr id="51" name="テキスト ボックス 25">
            <a:extLst>
              <a:ext uri="{FF2B5EF4-FFF2-40B4-BE49-F238E27FC236}">
                <a16:creationId xmlns:a16="http://schemas.microsoft.com/office/drawing/2014/main" id="{C88874DF-CECE-4280-8E12-DF3B5FE6C373}"/>
              </a:ext>
            </a:extLst>
          </p:cNvPr>
          <p:cNvSpPr txBox="1">
            <a:spLocks noChangeArrowheads="1"/>
          </p:cNvSpPr>
          <p:nvPr/>
        </p:nvSpPr>
        <p:spPr bwMode="auto">
          <a:xfrm>
            <a:off x="4741438" y="4221405"/>
            <a:ext cx="4170489"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ahoma" pitchFamily="34" charset="0"/>
                <a:ea typeface="ＭＳ Ｐゴシック" charset="-128"/>
              </a:defRPr>
            </a:lvl1pPr>
            <a:lvl2pPr marL="742950" indent="-285750">
              <a:defRPr kumimoji="1" sz="3200">
                <a:solidFill>
                  <a:schemeClr val="tx1"/>
                </a:solidFill>
                <a:latin typeface="Tahoma" pitchFamily="34" charset="0"/>
                <a:ea typeface="ＭＳ Ｐゴシック" charset="-128"/>
              </a:defRPr>
            </a:lvl2pPr>
            <a:lvl3pPr marL="1143000" indent="-228600">
              <a:defRPr kumimoji="1" sz="3200">
                <a:solidFill>
                  <a:schemeClr val="tx1"/>
                </a:solidFill>
                <a:latin typeface="Tahoma" pitchFamily="34" charset="0"/>
                <a:ea typeface="ＭＳ Ｐゴシック" charset="-128"/>
              </a:defRPr>
            </a:lvl3pPr>
            <a:lvl4pPr marL="1600200" indent="-228600">
              <a:defRPr kumimoji="1" sz="3200">
                <a:solidFill>
                  <a:schemeClr val="tx1"/>
                </a:solidFill>
                <a:latin typeface="Tahoma" pitchFamily="34" charset="0"/>
                <a:ea typeface="ＭＳ Ｐゴシック" charset="-128"/>
              </a:defRPr>
            </a:lvl4pPr>
            <a:lvl5pPr marL="2057400" indent="-228600">
              <a:defRPr kumimoji="1" sz="32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Tahoma" pitchFamily="34" charset="0"/>
                <a:ea typeface="ＭＳ Ｐゴシック" charset="-128"/>
              </a:defRPr>
            </a:lvl9pPr>
          </a:lstStyle>
          <a:p>
            <a:pPr eaLnBrk="1" hangingPunct="1"/>
            <a:r>
              <a:rPr lang="ja-JP" altLang="en-US" sz="1800" b="1" u="sng" dirty="0">
                <a:latin typeface="+mn-ea"/>
                <a:ea typeface="+mn-ea"/>
              </a:rPr>
              <a:t>「関心のある治療状況」から除外</a:t>
            </a:r>
            <a:endParaRPr lang="en-US" altLang="ja-JP" sz="1800" b="1" u="sng" dirty="0">
              <a:latin typeface="+mn-ea"/>
              <a:ea typeface="+mn-ea"/>
            </a:endParaRPr>
          </a:p>
          <a:p>
            <a:pPr eaLnBrk="1" hangingPunct="1"/>
            <a:r>
              <a:rPr lang="ja-JP" altLang="en-US" sz="1600" dirty="0">
                <a:latin typeface="+mn-ea"/>
                <a:ea typeface="+mn-ea"/>
              </a:rPr>
              <a:t>・ 最低限のプロトコル治療規定を満たして</a:t>
            </a:r>
            <a:endParaRPr lang="en-US" altLang="ja-JP" sz="1600" dirty="0">
              <a:latin typeface="+mn-ea"/>
              <a:ea typeface="+mn-ea"/>
            </a:endParaRPr>
          </a:p>
          <a:p>
            <a:pPr eaLnBrk="1" hangingPunct="1"/>
            <a:r>
              <a:rPr lang="ja-JP" altLang="en-US" sz="1600" dirty="0">
                <a:latin typeface="+mn-ea"/>
                <a:ea typeface="+mn-ea"/>
              </a:rPr>
              <a:t>　 いない症例</a:t>
            </a:r>
            <a:endParaRPr lang="en-US" altLang="ja-JP" sz="1600" dirty="0">
              <a:latin typeface="+mn-ea"/>
              <a:ea typeface="+mn-ea"/>
            </a:endParaRPr>
          </a:p>
          <a:p>
            <a:pPr eaLnBrk="1" hangingPunct="1"/>
            <a:r>
              <a:rPr lang="ja-JP" altLang="en-US" sz="1600" dirty="0">
                <a:latin typeface="+mn-ea"/>
                <a:ea typeface="+mn-ea"/>
              </a:rPr>
              <a:t>・ 主要変数の測定値が利用不可能な症例</a:t>
            </a:r>
            <a:endParaRPr lang="en-US" altLang="ja-JP" sz="1600" dirty="0">
              <a:latin typeface="+mn-ea"/>
              <a:ea typeface="+mn-ea"/>
            </a:endParaRPr>
          </a:p>
          <a:p>
            <a:pPr eaLnBrk="1" hangingPunct="1"/>
            <a:r>
              <a:rPr lang="ja-JP" altLang="en-US" sz="1600" dirty="0">
                <a:latin typeface="+mn-ea"/>
                <a:ea typeface="+mn-ea"/>
              </a:rPr>
              <a:t>・ 重大な治験実施計画書違反症例</a:t>
            </a:r>
            <a:endParaRPr lang="en-US" altLang="ja-JP" sz="1600" dirty="0">
              <a:latin typeface="+mn-ea"/>
              <a:ea typeface="+mn-ea"/>
            </a:endParaRPr>
          </a:p>
          <a:p>
            <a:pPr eaLnBrk="1" hangingPunct="1"/>
            <a:r>
              <a:rPr lang="ja-JP" altLang="en-US" sz="1600" dirty="0">
                <a:latin typeface="+mn-ea"/>
                <a:ea typeface="+mn-ea"/>
              </a:rPr>
              <a:t>　 登録基準違反（</a:t>
            </a:r>
            <a:r>
              <a:rPr lang="en-US" altLang="ja-JP" sz="1600" baseline="30000" dirty="0">
                <a:latin typeface="+mn-ea"/>
                <a:ea typeface="+mn-ea"/>
              </a:rPr>
              <a:t>※</a:t>
            </a:r>
            <a:r>
              <a:rPr lang="ja-JP" altLang="en-US" sz="1600" dirty="0">
                <a:latin typeface="+mn-ea"/>
                <a:ea typeface="+mn-ea"/>
              </a:rPr>
              <a:t>以外）、禁止薬の併用、</a:t>
            </a:r>
            <a:endParaRPr lang="en-US" altLang="ja-JP" sz="1600" dirty="0">
              <a:latin typeface="+mn-ea"/>
              <a:ea typeface="+mn-ea"/>
            </a:endParaRPr>
          </a:p>
          <a:p>
            <a:pPr eaLnBrk="1" hangingPunct="1"/>
            <a:r>
              <a:rPr lang="ja-JP" altLang="en-US" sz="1600" dirty="0">
                <a:latin typeface="+mn-ea"/>
                <a:ea typeface="+mn-ea"/>
              </a:rPr>
              <a:t>　 服薬の不遵守　等</a:t>
            </a:r>
            <a:endParaRPr lang="en-US" altLang="ja-JP" sz="1200" dirty="0">
              <a:latin typeface="+mn-ea"/>
              <a:ea typeface="+mn-ea"/>
            </a:endParaRPr>
          </a:p>
          <a:p>
            <a:pPr eaLnBrk="1" hangingPunct="1"/>
            <a:r>
              <a:rPr lang="ja-JP" altLang="en-US" sz="1200" dirty="0">
                <a:latin typeface="+mn-ea"/>
                <a:ea typeface="+mn-ea"/>
              </a:rPr>
              <a:t>ランダム化され治療を受けている症例は除外はしないが、推測に使用するデータは</a:t>
            </a:r>
            <a:r>
              <a:rPr lang="en-US" altLang="ja-JP" sz="1200" dirty="0" err="1">
                <a:latin typeface="+mn-ea"/>
                <a:ea typeface="+mn-ea"/>
              </a:rPr>
              <a:t>estimand</a:t>
            </a:r>
            <a:r>
              <a:rPr lang="ja-JP" altLang="en-US" sz="1200" dirty="0">
                <a:latin typeface="+mn-ea"/>
                <a:ea typeface="+mn-ea"/>
              </a:rPr>
              <a:t>に即して検討する</a:t>
            </a:r>
          </a:p>
        </p:txBody>
      </p:sp>
      <p:sp>
        <p:nvSpPr>
          <p:cNvPr id="24" name="テキスト ボックス 23">
            <a:extLst>
              <a:ext uri="{FF2B5EF4-FFF2-40B4-BE49-F238E27FC236}">
                <a16:creationId xmlns:a16="http://schemas.microsoft.com/office/drawing/2014/main" id="{A4CB6C94-149B-4A6B-80E2-23AF897F92BC}"/>
              </a:ext>
            </a:extLst>
          </p:cNvPr>
          <p:cNvSpPr txBox="1"/>
          <p:nvPr/>
        </p:nvSpPr>
        <p:spPr>
          <a:xfrm>
            <a:off x="170505" y="4597882"/>
            <a:ext cx="4238065" cy="815608"/>
          </a:xfrm>
          <a:prstGeom prst="rect">
            <a:avLst/>
          </a:prstGeom>
          <a:noFill/>
        </p:spPr>
        <p:txBody>
          <a:bodyPr>
            <a:spAutoFit/>
          </a:bodyPr>
          <a:lstStyle/>
          <a:p>
            <a:pPr algn="ctr" eaLnBrk="1" hangingPunct="1">
              <a:defRPr/>
            </a:pPr>
            <a:r>
              <a:rPr lang="ja-JP" altLang="en-US" sz="2400" dirty="0">
                <a:latin typeface="+mn-ea"/>
              </a:rPr>
              <a:t>関心のある治療状況</a:t>
            </a:r>
            <a:endParaRPr lang="en-US" altLang="ja-JP" sz="2400" dirty="0">
              <a:latin typeface="+mn-ea"/>
            </a:endParaRPr>
          </a:p>
          <a:p>
            <a:pPr algn="ctr" eaLnBrk="1" hangingPunct="1">
              <a:spcBef>
                <a:spcPts val="600"/>
              </a:spcBef>
              <a:defRPr/>
            </a:pPr>
            <a:r>
              <a:rPr lang="ja-JP" altLang="en-US" dirty="0">
                <a:latin typeface="+mn-ea"/>
              </a:rPr>
              <a:t>（症例及びデータの取扱いを考慮）</a:t>
            </a:r>
            <a:endParaRPr lang="ja-JP" altLang="en-US" sz="1600" dirty="0">
              <a:latin typeface="+mn-ea"/>
            </a:endParaRPr>
          </a:p>
        </p:txBody>
      </p:sp>
    </p:spTree>
    <p:extLst>
      <p:ext uri="{BB962C8B-B14F-4D97-AF65-F5344CB8AC3E}">
        <p14:creationId xmlns:p14="http://schemas.microsoft.com/office/powerpoint/2010/main" val="242584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コンテンツ プレースホルダー 2">
            <a:extLst>
              <a:ext uri="{FF2B5EF4-FFF2-40B4-BE49-F238E27FC236}">
                <a16:creationId xmlns:a16="http://schemas.microsoft.com/office/drawing/2014/main" id="{00E2D442-E485-4EA3-A817-3F1BFD21A5A5}"/>
              </a:ext>
            </a:extLst>
          </p:cNvPr>
          <p:cNvSpPr>
            <a:spLocks noGrp="1"/>
          </p:cNvSpPr>
          <p:nvPr>
            <p:ph idx="1"/>
          </p:nvPr>
        </p:nvSpPr>
        <p:spPr>
          <a:xfrm>
            <a:off x="343799" y="692854"/>
            <a:ext cx="8725348" cy="5673440"/>
          </a:xfrm>
        </p:spPr>
        <p:txBody>
          <a:bodyPr>
            <a:noAutofit/>
          </a:bodyPr>
          <a:lstStyle/>
          <a:p>
            <a:pPr marL="0" indent="0">
              <a:lnSpc>
                <a:spcPct val="100000"/>
              </a:lnSpc>
              <a:spcBef>
                <a:spcPts val="0"/>
              </a:spcBef>
              <a:buNone/>
            </a:pPr>
            <a:r>
              <a:rPr lang="ja-JP" altLang="en-US" sz="1800" dirty="0"/>
              <a:t>１．定義</a:t>
            </a:r>
            <a:endParaRPr lang="en-US" altLang="ja-JP" sz="1800" dirty="0"/>
          </a:p>
          <a:p>
            <a:pPr marL="0" indent="0">
              <a:lnSpc>
                <a:spcPct val="100000"/>
              </a:lnSpc>
              <a:spcBef>
                <a:spcPts val="600"/>
              </a:spcBef>
              <a:buNone/>
            </a:pPr>
            <a:r>
              <a:rPr kumimoji="1" lang="ja-JP" altLang="en-US" sz="1800" dirty="0"/>
              <a:t>２．解析対象集団について</a:t>
            </a:r>
            <a:endParaRPr kumimoji="1" lang="en-US" altLang="ja-JP" sz="1800" dirty="0"/>
          </a:p>
          <a:p>
            <a:pPr marL="0" indent="0">
              <a:lnSpc>
                <a:spcPct val="100000"/>
              </a:lnSpc>
              <a:spcBef>
                <a:spcPts val="0"/>
              </a:spcBef>
              <a:buNone/>
            </a:pPr>
            <a:r>
              <a:rPr lang="ja-JP" altLang="en-US" sz="1600" dirty="0"/>
              <a:t>　　  </a:t>
            </a:r>
            <a:r>
              <a:rPr lang="en-US" altLang="ja-JP" sz="1600" dirty="0"/>
              <a:t>2.</a:t>
            </a:r>
            <a:r>
              <a:rPr lang="ja-JP" altLang="en-US" sz="1600" dirty="0"/>
              <a:t> </a:t>
            </a:r>
            <a:r>
              <a:rPr lang="en-US" altLang="ja-JP" sz="1600" dirty="0"/>
              <a:t>1</a:t>
            </a:r>
            <a:r>
              <a:rPr lang="ja-JP" altLang="en-US" sz="1600" dirty="0"/>
              <a:t>　有効性解析対象集団</a:t>
            </a:r>
            <a:endParaRPr lang="en-US" altLang="ja-JP" sz="1600" dirty="0"/>
          </a:p>
          <a:p>
            <a:pPr marL="0" indent="0">
              <a:lnSpc>
                <a:spcPct val="100000"/>
              </a:lnSpc>
              <a:spcBef>
                <a:spcPts val="0"/>
              </a:spcBef>
              <a:buNone/>
            </a:pPr>
            <a:r>
              <a:rPr lang="ja-JP" altLang="en-US" sz="1600" dirty="0"/>
              <a:t>　　  </a:t>
            </a:r>
            <a:r>
              <a:rPr lang="en-US" altLang="ja-JP" sz="1600" dirty="0"/>
              <a:t>2.</a:t>
            </a:r>
            <a:r>
              <a:rPr lang="ja-JP" altLang="en-US" sz="1600" dirty="0"/>
              <a:t> </a:t>
            </a:r>
            <a:r>
              <a:rPr lang="en-US" altLang="ja-JP" sz="1600" dirty="0"/>
              <a:t>2</a:t>
            </a:r>
            <a:r>
              <a:rPr lang="ja-JP" altLang="en-US" sz="1600" dirty="0"/>
              <a:t>　安全性解析対象集団</a:t>
            </a:r>
            <a:endParaRPr lang="en-US" altLang="ja-JP" sz="1600" dirty="0"/>
          </a:p>
          <a:p>
            <a:pPr marL="0" indent="0">
              <a:lnSpc>
                <a:spcPct val="100000"/>
              </a:lnSpc>
              <a:spcBef>
                <a:spcPts val="600"/>
              </a:spcBef>
              <a:buNone/>
            </a:pPr>
            <a:r>
              <a:rPr lang="ja-JP" altLang="en-US" sz="1800" dirty="0"/>
              <a:t>３．症例取扱い基準（○：採用、</a:t>
            </a:r>
            <a:r>
              <a:rPr lang="en-US" altLang="ja-JP" sz="1800" dirty="0"/>
              <a:t>×</a:t>
            </a:r>
            <a:r>
              <a:rPr lang="ja-JP" altLang="en-US" sz="1800" dirty="0"/>
              <a:t>：不採用）</a:t>
            </a:r>
            <a:endParaRPr lang="en-US" altLang="ja-JP" sz="18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1</a:t>
            </a:r>
            <a:r>
              <a:rPr lang="ja-JP" altLang="en-US" sz="1600" dirty="0"/>
              <a:t>　登録違反例</a:t>
            </a:r>
            <a:endParaRPr lang="en-US" altLang="ja-JP" sz="16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2</a:t>
            </a:r>
            <a:r>
              <a:rPr lang="ja-JP" altLang="en-US" sz="1600" dirty="0"/>
              <a:t>　未介入例</a:t>
            </a:r>
            <a:endParaRPr lang="en-US" altLang="ja-JP" sz="16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3</a:t>
            </a:r>
            <a:r>
              <a:rPr lang="ja-JP" altLang="en-US" sz="1600" dirty="0"/>
              <a:t>　評価項目未観測例</a:t>
            </a:r>
            <a:endParaRPr lang="en-US" altLang="ja-JP" sz="16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4</a:t>
            </a:r>
            <a:r>
              <a:rPr lang="ja-JP" altLang="en-US" sz="1600" dirty="0"/>
              <a:t>　不適格例（選択基準、除外基準の違反）</a:t>
            </a:r>
            <a:endParaRPr lang="en-US" altLang="ja-JP" sz="16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5</a:t>
            </a:r>
            <a:r>
              <a:rPr lang="ja-JP" altLang="en-US" sz="1600" dirty="0"/>
              <a:t>　プロトコル治療及び評価の違反例</a:t>
            </a:r>
            <a:endParaRPr lang="en-US" altLang="ja-JP" sz="16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6</a:t>
            </a:r>
            <a:r>
              <a:rPr lang="ja-JP" altLang="en-US" sz="1600" dirty="0"/>
              <a:t>　治験実施方法違反例</a:t>
            </a:r>
            <a:endParaRPr lang="en-US" altLang="ja-JP" sz="16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7</a:t>
            </a:r>
            <a:r>
              <a:rPr lang="ja-JP" altLang="en-US" sz="1600" dirty="0"/>
              <a:t>　併用治療違反例（併用禁止薬の使用、併用禁止療法の施行）</a:t>
            </a:r>
            <a:endParaRPr lang="en-US" altLang="ja-JP" sz="1600" dirty="0"/>
          </a:p>
          <a:p>
            <a:pPr marL="457200" lvl="1" indent="0">
              <a:lnSpc>
                <a:spcPct val="100000"/>
              </a:lnSpc>
              <a:spcBef>
                <a:spcPts val="0"/>
              </a:spcBef>
              <a:buNone/>
            </a:pPr>
            <a:r>
              <a:rPr lang="ja-JP" altLang="en-US" sz="1600" dirty="0"/>
              <a:t> </a:t>
            </a:r>
            <a:r>
              <a:rPr lang="en-US" altLang="ja-JP" sz="1600" dirty="0"/>
              <a:t>3.</a:t>
            </a:r>
            <a:r>
              <a:rPr lang="ja-JP" altLang="en-US" sz="1600" dirty="0"/>
              <a:t> </a:t>
            </a:r>
            <a:r>
              <a:rPr lang="en-US" altLang="ja-JP" sz="1600" dirty="0"/>
              <a:t>8</a:t>
            </a:r>
            <a:r>
              <a:rPr lang="ja-JP" altLang="en-US" sz="1600" dirty="0"/>
              <a:t>　その他</a:t>
            </a:r>
            <a:endParaRPr lang="en-US" altLang="ja-JP" sz="1600" dirty="0"/>
          </a:p>
          <a:p>
            <a:pPr marL="0" indent="0">
              <a:lnSpc>
                <a:spcPct val="100000"/>
              </a:lnSpc>
              <a:spcBef>
                <a:spcPts val="600"/>
              </a:spcBef>
              <a:buNone/>
            </a:pPr>
            <a:r>
              <a:rPr lang="ja-JP" altLang="en-US" sz="1800" dirty="0"/>
              <a:t>４．測定値の取扱い及び採否</a:t>
            </a:r>
            <a:endParaRPr lang="en-US" altLang="ja-JP" sz="1800" dirty="0"/>
          </a:p>
          <a:p>
            <a:pPr marL="0" indent="0">
              <a:lnSpc>
                <a:spcPct val="100000"/>
              </a:lnSpc>
              <a:spcBef>
                <a:spcPts val="600"/>
              </a:spcBef>
              <a:buNone/>
            </a:pPr>
            <a:r>
              <a:rPr lang="ja-JP" altLang="en-US" sz="1800" dirty="0"/>
              <a:t>５．症例及びデータ取扱いの検討、決定</a:t>
            </a:r>
            <a:endParaRPr lang="en-US" altLang="ja-JP" sz="1800" dirty="0"/>
          </a:p>
          <a:p>
            <a:pPr marL="0" indent="0">
              <a:lnSpc>
                <a:spcPct val="100000"/>
              </a:lnSpc>
              <a:spcBef>
                <a:spcPts val="0"/>
              </a:spcBef>
              <a:buNone/>
            </a:pPr>
            <a:r>
              <a:rPr lang="ja-JP" altLang="en-US" sz="1600" dirty="0"/>
              <a:t>　　  </a:t>
            </a:r>
            <a:r>
              <a:rPr lang="en-US" altLang="ja-JP" sz="1600" dirty="0"/>
              <a:t>5.</a:t>
            </a:r>
            <a:r>
              <a:rPr lang="ja-JP" altLang="en-US" sz="1600" dirty="0"/>
              <a:t> </a:t>
            </a:r>
            <a:r>
              <a:rPr lang="en-US" altLang="ja-JP" sz="1600" dirty="0"/>
              <a:t>1</a:t>
            </a:r>
            <a:r>
              <a:rPr lang="ja-JP" altLang="en-US" sz="1600" dirty="0"/>
              <a:t>　症例及びデータ取扱いの検討</a:t>
            </a:r>
            <a:endParaRPr lang="en-US" altLang="ja-JP" sz="1600" dirty="0"/>
          </a:p>
          <a:p>
            <a:pPr marL="0" indent="0">
              <a:lnSpc>
                <a:spcPct val="100000"/>
              </a:lnSpc>
              <a:spcBef>
                <a:spcPts val="0"/>
              </a:spcBef>
              <a:buNone/>
            </a:pPr>
            <a:r>
              <a:rPr lang="ja-JP" altLang="en-US" sz="1600" dirty="0"/>
              <a:t>　　  </a:t>
            </a:r>
            <a:r>
              <a:rPr lang="en-US" altLang="ja-JP" sz="1600" dirty="0"/>
              <a:t>5.</a:t>
            </a:r>
            <a:r>
              <a:rPr lang="ja-JP" altLang="en-US" sz="1600" dirty="0"/>
              <a:t> </a:t>
            </a:r>
            <a:r>
              <a:rPr lang="en-US" altLang="ja-JP" sz="1600" dirty="0"/>
              <a:t>2</a:t>
            </a:r>
            <a:r>
              <a:rPr lang="ja-JP" altLang="en-US" sz="1600" dirty="0"/>
              <a:t>　症例及びデータ取扱い検討への参加者</a:t>
            </a:r>
            <a:endParaRPr lang="en-US" altLang="ja-JP" sz="1600" dirty="0"/>
          </a:p>
          <a:p>
            <a:pPr marL="0" indent="0">
              <a:lnSpc>
                <a:spcPct val="100000"/>
              </a:lnSpc>
              <a:spcBef>
                <a:spcPts val="0"/>
              </a:spcBef>
              <a:buNone/>
            </a:pPr>
            <a:r>
              <a:rPr lang="ja-JP" altLang="en-US" sz="1600" dirty="0"/>
              <a:t>　　  </a:t>
            </a:r>
            <a:r>
              <a:rPr lang="en-US" altLang="ja-JP" sz="1600" dirty="0"/>
              <a:t>5.</a:t>
            </a:r>
            <a:r>
              <a:rPr lang="ja-JP" altLang="en-US" sz="1600" dirty="0"/>
              <a:t> </a:t>
            </a:r>
            <a:r>
              <a:rPr lang="en-US" altLang="ja-JP" sz="1600" dirty="0"/>
              <a:t>2</a:t>
            </a:r>
            <a:r>
              <a:rPr lang="ja-JP" altLang="en-US" sz="1600" dirty="0"/>
              <a:t>　症例及びデータ取扱いの決定</a:t>
            </a:r>
            <a:endParaRPr lang="en-US" altLang="ja-JP" sz="1600" dirty="0"/>
          </a:p>
          <a:p>
            <a:pPr marL="0" indent="0">
              <a:lnSpc>
                <a:spcPct val="100000"/>
              </a:lnSpc>
              <a:spcBef>
                <a:spcPts val="600"/>
              </a:spcBef>
              <a:buNone/>
            </a:pPr>
            <a:r>
              <a:rPr lang="ja-JP" altLang="en-US" sz="1800" dirty="0"/>
              <a:t>６．症例及びデータ取扱い決定の独立性</a:t>
            </a:r>
            <a:endParaRPr lang="en-US" altLang="ja-JP" sz="1800" dirty="0"/>
          </a:p>
          <a:p>
            <a:pPr marL="0" indent="0">
              <a:lnSpc>
                <a:spcPct val="100000"/>
              </a:lnSpc>
              <a:spcBef>
                <a:spcPts val="600"/>
              </a:spcBef>
              <a:buNone/>
            </a:pPr>
            <a:r>
              <a:rPr lang="ja-JP" altLang="en-US" sz="1800" dirty="0"/>
              <a:t>７．症例及びデータ取扱い検討の記録、保管</a:t>
            </a:r>
            <a:endParaRPr lang="en-US" altLang="ja-JP" sz="1800" dirty="0"/>
          </a:p>
          <a:p>
            <a:pPr marL="0" indent="0">
              <a:lnSpc>
                <a:spcPct val="100000"/>
              </a:lnSpc>
              <a:spcBef>
                <a:spcPts val="600"/>
              </a:spcBef>
              <a:buNone/>
            </a:pPr>
            <a:r>
              <a:rPr lang="ja-JP" altLang="en-US" sz="1800" dirty="0"/>
              <a:t>８．改訂履歴</a:t>
            </a:r>
            <a:endParaRPr lang="en-US" altLang="ja-JP" sz="1800" dirty="0"/>
          </a:p>
          <a:p>
            <a:pPr marL="0" indent="0">
              <a:lnSpc>
                <a:spcPct val="100000"/>
              </a:lnSpc>
              <a:spcBef>
                <a:spcPts val="0"/>
              </a:spcBef>
              <a:buNone/>
            </a:pPr>
            <a:endParaRPr kumimoji="1" lang="en-US" altLang="ja-JP" sz="1600" dirty="0"/>
          </a:p>
          <a:p>
            <a:pPr marL="514350" indent="-514350">
              <a:lnSpc>
                <a:spcPct val="100000"/>
              </a:lnSpc>
              <a:spcBef>
                <a:spcPts val="0"/>
              </a:spcBef>
              <a:buFont typeface="+mj-lt"/>
              <a:buAutoNum type="arabicPeriod"/>
            </a:pPr>
            <a:endParaRPr kumimoji="1" lang="ja-JP" altLang="en-US" sz="1600" dirty="0"/>
          </a:p>
        </p:txBody>
      </p:sp>
      <p:sp>
        <p:nvSpPr>
          <p:cNvPr id="37" name="横巻き 11">
            <a:extLst>
              <a:ext uri="{FF2B5EF4-FFF2-40B4-BE49-F238E27FC236}">
                <a16:creationId xmlns:a16="http://schemas.microsoft.com/office/drawing/2014/main" id="{73528A4A-D186-4F52-AA95-E72333730F87}"/>
              </a:ext>
            </a:extLst>
          </p:cNvPr>
          <p:cNvSpPr/>
          <p:nvPr/>
        </p:nvSpPr>
        <p:spPr>
          <a:xfrm>
            <a:off x="5171338" y="4236402"/>
            <a:ext cx="3888000" cy="2448000"/>
          </a:xfrm>
          <a:prstGeom prst="horizontalScroll">
            <a:avLst>
              <a:gd name="adj" fmla="val 703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8" name="テキスト ボックス 2">
            <a:extLst>
              <a:ext uri="{FF2B5EF4-FFF2-40B4-BE49-F238E27FC236}">
                <a16:creationId xmlns:a16="http://schemas.microsoft.com/office/drawing/2014/main" id="{9867E2A2-81BC-4E5D-81A5-EE85D5B5DC5C}"/>
              </a:ext>
            </a:extLst>
          </p:cNvPr>
          <p:cNvSpPr txBox="1">
            <a:spLocks noChangeArrowheads="1"/>
          </p:cNvSpPr>
          <p:nvPr/>
        </p:nvSpPr>
        <p:spPr bwMode="auto">
          <a:xfrm>
            <a:off x="5384204" y="4894073"/>
            <a:ext cx="36922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66FF"/>
              </a:buClr>
              <a:buSzPct val="80000"/>
              <a:buFont typeface="Wingdings" panose="05000000000000000000" pitchFamily="2" charset="2"/>
              <a:buChar char="p"/>
              <a:defRPr kumimoji="1" sz="2400">
                <a:solidFill>
                  <a:srgbClr val="000000"/>
                </a:solidFill>
                <a:latin typeface="Verdana" panose="020B0604030504040204" pitchFamily="34" charset="0"/>
                <a:ea typeface="ＭＳ Ｐゴシック" panose="020B0600070205080204" pitchFamily="50" charset="-128"/>
              </a:defRPr>
            </a:lvl1pPr>
            <a:lvl2pPr marL="742950" indent="-285750">
              <a:spcBef>
                <a:spcPct val="20000"/>
              </a:spcBef>
              <a:buClr>
                <a:srgbClr val="6666FF"/>
              </a:buClr>
              <a:buSzPct val="80000"/>
              <a:buFont typeface="Wingdings" panose="05000000000000000000" pitchFamily="2" charset="2"/>
              <a:buChar char="n"/>
              <a:defRPr kumimoji="1" sz="2400">
                <a:solidFill>
                  <a:srgbClr val="000000"/>
                </a:solidFill>
                <a:latin typeface="Verdana" panose="020B0604030504040204" pitchFamily="34" charset="0"/>
                <a:ea typeface="ＭＳ Ｐゴシック" panose="020B0600070205080204" pitchFamily="50" charset="-128"/>
              </a:defRPr>
            </a:lvl2pPr>
            <a:lvl3pPr marL="11430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3pPr>
            <a:lvl4pPr marL="1600200" indent="-228600">
              <a:spcBef>
                <a:spcPct val="20000"/>
              </a:spcBef>
              <a:buClr>
                <a:srgbClr val="6666FF"/>
              </a:buClr>
              <a:buSzPct val="80000"/>
              <a:buFont typeface="Wingdings" panose="05000000000000000000" pitchFamily="2" charset="2"/>
              <a:buChar char="n"/>
              <a:defRPr kumimoji="1" sz="2000">
                <a:solidFill>
                  <a:srgbClr val="080808"/>
                </a:solidFill>
                <a:latin typeface="Verdana" panose="020B0604030504040204" pitchFamily="34" charset="0"/>
                <a:ea typeface="ＭＳ Ｐゴシック" panose="020B0600070205080204" pitchFamily="50" charset="-128"/>
              </a:defRPr>
            </a:lvl4pPr>
            <a:lvl5pPr marL="20574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9pPr>
          </a:lstStyle>
          <a:p>
            <a:pPr>
              <a:spcBef>
                <a:spcPct val="0"/>
              </a:spcBef>
              <a:buClrTx/>
              <a:buSzTx/>
              <a:buFontTx/>
              <a:buNone/>
            </a:pPr>
            <a:r>
              <a:rPr lang="ja-JP" altLang="en-US" sz="1600" dirty="0">
                <a:solidFill>
                  <a:srgbClr val="3333FF"/>
                </a:solidFill>
                <a:latin typeface="+mn-ea"/>
                <a:ea typeface="+mn-ea"/>
              </a:rPr>
              <a:t>第</a:t>
            </a:r>
            <a:r>
              <a:rPr lang="en-US" altLang="ja-JP" sz="1600" dirty="0">
                <a:solidFill>
                  <a:srgbClr val="3333FF"/>
                </a:solidFill>
                <a:latin typeface="+mn-ea"/>
                <a:ea typeface="+mn-ea"/>
              </a:rPr>
              <a:t>1.0</a:t>
            </a:r>
            <a:r>
              <a:rPr lang="ja-JP" altLang="en-US" sz="1600" dirty="0">
                <a:solidFill>
                  <a:srgbClr val="3333FF"/>
                </a:solidFill>
                <a:latin typeface="+mn-ea"/>
                <a:ea typeface="+mn-ea"/>
              </a:rPr>
              <a:t>版は治験実施計画書の</a:t>
            </a:r>
            <a:r>
              <a:rPr lang="en-US" altLang="ja-JP" sz="1600" dirty="0">
                <a:solidFill>
                  <a:srgbClr val="3333FF"/>
                </a:solidFill>
                <a:latin typeface="+mn-ea"/>
                <a:ea typeface="+mn-ea"/>
              </a:rPr>
              <a:t>IRB</a:t>
            </a:r>
            <a:r>
              <a:rPr lang="ja-JP" altLang="en-US" sz="1600" dirty="0">
                <a:solidFill>
                  <a:srgbClr val="3333FF"/>
                </a:solidFill>
                <a:latin typeface="+mn-ea"/>
                <a:ea typeface="+mn-ea"/>
              </a:rPr>
              <a:t>承認後速やかに、解析計画書と並行して作成。　</a:t>
            </a:r>
            <a:endParaRPr lang="en-US" altLang="ja-JP" sz="1600" dirty="0">
              <a:solidFill>
                <a:srgbClr val="3333FF"/>
              </a:solidFill>
              <a:latin typeface="+mn-ea"/>
              <a:ea typeface="+mn-ea"/>
            </a:endParaRPr>
          </a:p>
          <a:p>
            <a:pPr>
              <a:spcBef>
                <a:spcPct val="0"/>
              </a:spcBef>
              <a:buClrTx/>
              <a:buSzTx/>
              <a:buFontTx/>
              <a:buNone/>
            </a:pPr>
            <a:r>
              <a:rPr lang="ja-JP" altLang="en-US" sz="1600" dirty="0">
                <a:solidFill>
                  <a:srgbClr val="3333FF"/>
                </a:solidFill>
                <a:latin typeface="+mn-ea"/>
                <a:ea typeface="+mn-ea"/>
              </a:rPr>
              <a:t>（第</a:t>
            </a:r>
            <a:r>
              <a:rPr lang="en-US" altLang="ja-JP" sz="1600" dirty="0">
                <a:solidFill>
                  <a:srgbClr val="3333FF"/>
                </a:solidFill>
                <a:latin typeface="+mn-ea"/>
                <a:ea typeface="+mn-ea"/>
              </a:rPr>
              <a:t>1</a:t>
            </a:r>
            <a:r>
              <a:rPr lang="ja-JP" altLang="en-US" sz="1600" dirty="0">
                <a:solidFill>
                  <a:srgbClr val="3333FF"/>
                </a:solidFill>
                <a:latin typeface="+mn-ea"/>
                <a:ea typeface="+mn-ea"/>
              </a:rPr>
              <a:t>例目の症例登録前が望ましい）</a:t>
            </a:r>
            <a:endParaRPr lang="en-US" altLang="ja-JP" sz="1600" dirty="0">
              <a:solidFill>
                <a:srgbClr val="3333FF"/>
              </a:solidFill>
              <a:latin typeface="+mn-ea"/>
              <a:ea typeface="+mn-ea"/>
            </a:endParaRPr>
          </a:p>
          <a:p>
            <a:pPr>
              <a:spcBef>
                <a:spcPct val="0"/>
              </a:spcBef>
              <a:buClrTx/>
              <a:buSzTx/>
              <a:buFontTx/>
              <a:buNone/>
            </a:pPr>
            <a:r>
              <a:rPr lang="ja-JP" altLang="en-US" sz="1600" dirty="0">
                <a:solidFill>
                  <a:srgbClr val="3333FF"/>
                </a:solidFill>
                <a:latin typeface="+mn-ea"/>
                <a:ea typeface="+mn-ea"/>
              </a:rPr>
              <a:t>その後、第</a:t>
            </a:r>
            <a:r>
              <a:rPr lang="en-US" altLang="ja-JP" sz="1600" dirty="0">
                <a:solidFill>
                  <a:srgbClr val="3333FF"/>
                </a:solidFill>
                <a:latin typeface="+mn-ea"/>
                <a:ea typeface="+mn-ea"/>
              </a:rPr>
              <a:t>1.0</a:t>
            </a:r>
            <a:r>
              <a:rPr lang="ja-JP" altLang="en-US" sz="1600" dirty="0">
                <a:solidFill>
                  <a:srgbClr val="3333FF"/>
                </a:solidFill>
                <a:latin typeface="+mn-ea"/>
                <a:ea typeface="+mn-ea"/>
              </a:rPr>
              <a:t>版で充足できない事項</a:t>
            </a:r>
            <a:endParaRPr lang="en-US" altLang="ja-JP" sz="1600" dirty="0">
              <a:solidFill>
                <a:srgbClr val="3333FF"/>
              </a:solidFill>
              <a:latin typeface="+mn-ea"/>
              <a:ea typeface="+mn-ea"/>
            </a:endParaRPr>
          </a:p>
          <a:p>
            <a:pPr>
              <a:spcBef>
                <a:spcPct val="0"/>
              </a:spcBef>
              <a:buClrTx/>
              <a:buSzTx/>
              <a:buFontTx/>
              <a:buNone/>
            </a:pPr>
            <a:r>
              <a:rPr lang="ja-JP" altLang="en-US" sz="1600" dirty="0">
                <a:solidFill>
                  <a:srgbClr val="3333FF"/>
                </a:solidFill>
                <a:latin typeface="+mn-ea"/>
                <a:ea typeface="+mn-ea"/>
              </a:rPr>
              <a:t>が生じた場合は、自ら治験を実施する者等との協議を踏まえ、追補・改訂。</a:t>
            </a:r>
            <a:endParaRPr lang="en-US" altLang="ja-JP" sz="1600" dirty="0">
              <a:solidFill>
                <a:srgbClr val="3333FF"/>
              </a:solidFill>
              <a:latin typeface="+mn-ea"/>
              <a:ea typeface="+mn-ea"/>
            </a:endParaRPr>
          </a:p>
        </p:txBody>
      </p:sp>
      <p:sp>
        <p:nvSpPr>
          <p:cNvPr id="41" name="テキスト ボックス 40">
            <a:extLst>
              <a:ext uri="{FF2B5EF4-FFF2-40B4-BE49-F238E27FC236}">
                <a16:creationId xmlns:a16="http://schemas.microsoft.com/office/drawing/2014/main" id="{4394CD3C-DA24-4120-AC78-5753817CC05B}"/>
              </a:ext>
            </a:extLst>
          </p:cNvPr>
          <p:cNvSpPr txBox="1">
            <a:spLocks noChangeArrowheads="1"/>
          </p:cNvSpPr>
          <p:nvPr/>
        </p:nvSpPr>
        <p:spPr bwMode="auto">
          <a:xfrm>
            <a:off x="5389550" y="4556079"/>
            <a:ext cx="367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666FF"/>
              </a:buClr>
              <a:buSzPct val="80000"/>
              <a:buFont typeface="Wingdings" panose="05000000000000000000" pitchFamily="2" charset="2"/>
              <a:buChar char="p"/>
              <a:defRPr kumimoji="1" sz="2400">
                <a:solidFill>
                  <a:srgbClr val="000000"/>
                </a:solidFill>
                <a:latin typeface="Verdana" panose="020B0604030504040204" pitchFamily="34" charset="0"/>
                <a:ea typeface="ＭＳ Ｐゴシック" panose="020B0600070205080204" pitchFamily="50" charset="-128"/>
              </a:defRPr>
            </a:lvl1pPr>
            <a:lvl2pPr marL="742950" indent="-285750">
              <a:spcBef>
                <a:spcPct val="20000"/>
              </a:spcBef>
              <a:buClr>
                <a:srgbClr val="6666FF"/>
              </a:buClr>
              <a:buSzPct val="80000"/>
              <a:buFont typeface="Wingdings" panose="05000000000000000000" pitchFamily="2" charset="2"/>
              <a:buChar char="n"/>
              <a:defRPr kumimoji="1" sz="2400">
                <a:solidFill>
                  <a:srgbClr val="000000"/>
                </a:solidFill>
                <a:latin typeface="Verdana" panose="020B0604030504040204" pitchFamily="34" charset="0"/>
                <a:ea typeface="ＭＳ Ｐゴシック" panose="020B0600070205080204" pitchFamily="50" charset="-128"/>
              </a:defRPr>
            </a:lvl2pPr>
            <a:lvl3pPr marL="11430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3pPr>
            <a:lvl4pPr marL="1600200" indent="-228600">
              <a:spcBef>
                <a:spcPct val="20000"/>
              </a:spcBef>
              <a:buClr>
                <a:srgbClr val="6666FF"/>
              </a:buClr>
              <a:buSzPct val="80000"/>
              <a:buFont typeface="Wingdings" panose="05000000000000000000" pitchFamily="2" charset="2"/>
              <a:buChar char="n"/>
              <a:defRPr kumimoji="1" sz="2000">
                <a:solidFill>
                  <a:srgbClr val="080808"/>
                </a:solidFill>
                <a:latin typeface="Verdana" panose="020B0604030504040204" pitchFamily="34" charset="0"/>
                <a:ea typeface="ＭＳ Ｐゴシック" panose="020B0600070205080204" pitchFamily="50" charset="-128"/>
              </a:defRPr>
            </a:lvl4pPr>
            <a:lvl5pPr marL="2057400" indent="-228600">
              <a:spcBef>
                <a:spcPct val="20000"/>
              </a:spcBef>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6666FF"/>
              </a:buClr>
              <a:buSzPct val="80000"/>
              <a:buFont typeface="Wingdings" panose="05000000000000000000" pitchFamily="2" charset="2"/>
              <a:buChar char="p"/>
              <a:defRPr kumimoji="1" sz="2000">
                <a:solidFill>
                  <a:srgbClr val="080808"/>
                </a:solidFill>
                <a:latin typeface="Verdana" panose="020B0604030504040204" pitchFamily="34" charset="0"/>
                <a:ea typeface="ＭＳ Ｐゴシック" panose="020B0600070205080204" pitchFamily="50" charset="-128"/>
              </a:defRPr>
            </a:lvl9pPr>
          </a:lstStyle>
          <a:p>
            <a:pPr>
              <a:spcBef>
                <a:spcPct val="0"/>
              </a:spcBef>
              <a:buClrTx/>
              <a:buSzTx/>
              <a:buFontTx/>
              <a:buNone/>
            </a:pPr>
            <a:r>
              <a:rPr lang="ja-JP" altLang="en-US" sz="1600" u="sng" dirty="0">
                <a:solidFill>
                  <a:schemeClr val="tx1"/>
                </a:solidFill>
                <a:latin typeface="+mn-ea"/>
                <a:ea typeface="+mn-ea"/>
              </a:rPr>
              <a:t>症例及びデータ取扱い基準の作成時期</a:t>
            </a:r>
          </a:p>
        </p:txBody>
      </p:sp>
      <p:sp>
        <p:nvSpPr>
          <p:cNvPr id="9" name="タイトル 1">
            <a:extLst>
              <a:ext uri="{FF2B5EF4-FFF2-40B4-BE49-F238E27FC236}">
                <a16:creationId xmlns:a16="http://schemas.microsoft.com/office/drawing/2014/main" id="{A98063CA-8B3E-45DE-AAD7-C2670C375295}"/>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症例及びデータ取扱い基準（目次の例：①）</a:t>
            </a:r>
          </a:p>
        </p:txBody>
      </p:sp>
      <p:sp>
        <p:nvSpPr>
          <p:cNvPr id="8" name="スライド番号プレースホルダー 3">
            <a:extLst>
              <a:ext uri="{FF2B5EF4-FFF2-40B4-BE49-F238E27FC236}">
                <a16:creationId xmlns:a16="http://schemas.microsoft.com/office/drawing/2014/main" id="{5093602B-79DE-446D-953B-65415489E1EB}"/>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21</a:t>
            </a:fld>
            <a:endParaRPr kumimoji="1" lang="ja-JP" altLang="en-US" dirty="0"/>
          </a:p>
        </p:txBody>
      </p:sp>
      <p:sp>
        <p:nvSpPr>
          <p:cNvPr id="2" name="テキスト ボックス 1">
            <a:extLst>
              <a:ext uri="{FF2B5EF4-FFF2-40B4-BE49-F238E27FC236}">
                <a16:creationId xmlns:a16="http://schemas.microsoft.com/office/drawing/2014/main" id="{D931E9BF-476D-48B6-98F1-927A16A53AE1}"/>
              </a:ext>
            </a:extLst>
          </p:cNvPr>
          <p:cNvSpPr txBox="1"/>
          <p:nvPr/>
        </p:nvSpPr>
        <p:spPr>
          <a:xfrm>
            <a:off x="5073899" y="828675"/>
            <a:ext cx="3887999" cy="692497"/>
          </a:xfrm>
          <a:prstGeom prst="rect">
            <a:avLst/>
          </a:prstGeom>
          <a:noFill/>
        </p:spPr>
        <p:txBody>
          <a:bodyPr wrap="square" rtlCol="0">
            <a:spAutoFit/>
          </a:bodyPr>
          <a:lstStyle/>
          <a:p>
            <a:r>
              <a:rPr kumimoji="1" lang="en-US" altLang="ja-JP" dirty="0">
                <a:solidFill>
                  <a:srgbClr val="0033CC"/>
                </a:solidFill>
              </a:rPr>
              <a:t>&lt;</a:t>
            </a:r>
            <a:r>
              <a:rPr kumimoji="1" lang="ja-JP" altLang="en-US" dirty="0">
                <a:solidFill>
                  <a:srgbClr val="0033CC"/>
                </a:solidFill>
              </a:rPr>
              <a:t>参考資料</a:t>
            </a:r>
            <a:r>
              <a:rPr kumimoji="1" lang="en-US" altLang="ja-JP" dirty="0">
                <a:solidFill>
                  <a:srgbClr val="0033CC"/>
                </a:solidFill>
              </a:rPr>
              <a:t>&gt;</a:t>
            </a:r>
          </a:p>
          <a:p>
            <a:pPr>
              <a:spcBef>
                <a:spcPts val="600"/>
              </a:spcBef>
            </a:pPr>
            <a:r>
              <a:rPr kumimoji="1" lang="ja-JP" altLang="en-US" sz="1600" dirty="0">
                <a:solidFill>
                  <a:srgbClr val="0033CC"/>
                </a:solidFill>
              </a:rPr>
              <a:t>　症例及びデータ取扱い基準（雛形）</a:t>
            </a:r>
          </a:p>
        </p:txBody>
      </p:sp>
    </p:spTree>
    <p:extLst>
      <p:ext uri="{BB962C8B-B14F-4D97-AF65-F5344CB8AC3E}">
        <p14:creationId xmlns:p14="http://schemas.microsoft.com/office/powerpoint/2010/main" val="19371153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D7D89B0-1227-43FA-B228-87956440BAEF}"/>
              </a:ext>
            </a:extLst>
          </p:cNvPr>
          <p:cNvSpPr>
            <a:spLocks noGrp="1"/>
          </p:cNvSpPr>
          <p:nvPr>
            <p:ph idx="1"/>
          </p:nvPr>
        </p:nvSpPr>
        <p:spPr>
          <a:xfrm>
            <a:off x="342900" y="626367"/>
            <a:ext cx="7886700" cy="5781625"/>
          </a:xfrm>
        </p:spPr>
        <p:txBody>
          <a:bodyPr>
            <a:noAutofit/>
          </a:bodyPr>
          <a:lstStyle/>
          <a:p>
            <a:pPr marL="0" indent="0">
              <a:lnSpc>
                <a:spcPct val="120000"/>
              </a:lnSpc>
              <a:spcBef>
                <a:spcPts val="600"/>
              </a:spcBef>
              <a:buNone/>
            </a:pPr>
            <a:r>
              <a:rPr lang="ja-JP" altLang="en-US" sz="1800" dirty="0"/>
              <a:t>１．</a:t>
            </a:r>
            <a:r>
              <a:rPr lang="ja-JP" altLang="ja-JP" sz="1800" dirty="0"/>
              <a:t>症例の取扱い基準</a:t>
            </a:r>
            <a:r>
              <a:rPr lang="en-US" altLang="ja-JP" sz="1800" dirty="0"/>
              <a:t>  </a:t>
            </a:r>
            <a:r>
              <a:rPr lang="en-US" altLang="ja-JP" sz="2000" dirty="0"/>
              <a:t>  </a:t>
            </a:r>
            <a:br>
              <a:rPr lang="en-US" altLang="ja-JP" sz="1600" dirty="0"/>
            </a:br>
            <a:r>
              <a:rPr lang="en-US" altLang="ja-JP" sz="1800" dirty="0"/>
              <a:t>    Ⅰ</a:t>
            </a:r>
            <a:r>
              <a:rPr lang="ja-JP" altLang="ja-JP" sz="1800" dirty="0"/>
              <a:t>．対象の適格性に関する事項</a:t>
            </a:r>
            <a:br>
              <a:rPr lang="en-US" altLang="ja-JP" sz="1600" dirty="0"/>
            </a:br>
            <a:r>
              <a:rPr lang="en-US" altLang="ja-JP" sz="1600" dirty="0"/>
              <a:t>    </a:t>
            </a:r>
            <a:r>
              <a:rPr lang="ja-JP" altLang="ja-JP" sz="1600" dirty="0"/>
              <a:t>　　　</a:t>
            </a:r>
            <a:r>
              <a:rPr lang="en-US" altLang="ja-JP" sz="1600" dirty="0"/>
              <a:t>1-1</a:t>
            </a:r>
            <a:r>
              <a:rPr lang="ja-JP" altLang="ja-JP" sz="1600" dirty="0"/>
              <a:t>．対象に該当しない被験者</a:t>
            </a:r>
            <a:br>
              <a:rPr lang="en-US" altLang="ja-JP" sz="1600" dirty="0"/>
            </a:br>
            <a:r>
              <a:rPr lang="en-US" altLang="ja-JP" sz="1600" dirty="0"/>
              <a:t>    </a:t>
            </a:r>
            <a:r>
              <a:rPr lang="ja-JP" altLang="ja-JP" sz="1600" dirty="0"/>
              <a:t>　　　</a:t>
            </a:r>
            <a:r>
              <a:rPr lang="en-US" altLang="ja-JP" sz="1600" dirty="0"/>
              <a:t>2-1</a:t>
            </a:r>
            <a:r>
              <a:rPr lang="ja-JP" altLang="ja-JP" sz="1600" dirty="0"/>
              <a:t>．選択基準に該当しない被験者</a:t>
            </a:r>
            <a:r>
              <a:rPr lang="en-US" altLang="ja-JP" sz="1600" dirty="0"/>
              <a:t>(</a:t>
            </a:r>
            <a:r>
              <a:rPr lang="ja-JP" altLang="ja-JP" sz="1600" dirty="0"/>
              <a:t>実データとの比較</a:t>
            </a:r>
            <a:r>
              <a:rPr lang="en-US" altLang="ja-JP" sz="1600" dirty="0"/>
              <a:t>)</a:t>
            </a:r>
            <a:br>
              <a:rPr lang="en-US" altLang="ja-JP" sz="1600" dirty="0"/>
            </a:br>
            <a:r>
              <a:rPr lang="en-US" altLang="ja-JP" sz="1600" dirty="0"/>
              <a:t>    </a:t>
            </a:r>
            <a:r>
              <a:rPr lang="ja-JP" altLang="ja-JP" sz="1600" dirty="0"/>
              <a:t>　　　</a:t>
            </a:r>
            <a:r>
              <a:rPr lang="en-US" altLang="ja-JP" sz="1600" dirty="0"/>
              <a:t>3-1</a:t>
            </a:r>
            <a:r>
              <a:rPr lang="ja-JP" altLang="ja-JP" sz="1600" dirty="0"/>
              <a:t>．除外基準に抵触する被験者</a:t>
            </a:r>
            <a:r>
              <a:rPr lang="en-US" altLang="ja-JP" sz="1600" dirty="0"/>
              <a:t>(</a:t>
            </a:r>
            <a:r>
              <a:rPr lang="ja-JP" altLang="ja-JP" sz="1600" dirty="0"/>
              <a:t>実データとの比較</a:t>
            </a:r>
            <a:r>
              <a:rPr lang="en-US" altLang="ja-JP" sz="1600" dirty="0"/>
              <a:t>)</a:t>
            </a:r>
            <a:br>
              <a:rPr lang="en-US" altLang="ja-JP" sz="1600" dirty="0"/>
            </a:br>
            <a:r>
              <a:rPr lang="en-US" altLang="ja-JP" sz="1800" dirty="0"/>
              <a:t>    Ⅱ</a:t>
            </a:r>
            <a:r>
              <a:rPr lang="ja-JP" altLang="ja-JP" sz="1800" dirty="0"/>
              <a:t>．試験方法不遵守</a:t>
            </a:r>
            <a:r>
              <a:rPr lang="en-US" altLang="ja-JP" sz="1800" dirty="0"/>
              <a:t>/</a:t>
            </a:r>
            <a:r>
              <a:rPr lang="ja-JP" altLang="ja-JP" sz="1800" dirty="0"/>
              <a:t>違反事項</a:t>
            </a:r>
            <a:br>
              <a:rPr lang="en-US" altLang="ja-JP" sz="1600" dirty="0"/>
            </a:br>
            <a:r>
              <a:rPr lang="en-US" altLang="ja-JP" sz="1600" dirty="0"/>
              <a:t>    </a:t>
            </a:r>
            <a:r>
              <a:rPr lang="ja-JP" altLang="ja-JP" sz="1600" dirty="0"/>
              <a:t>　　　</a:t>
            </a:r>
            <a:r>
              <a:rPr lang="en-US" altLang="ja-JP" sz="1600" dirty="0"/>
              <a:t>1-1</a:t>
            </a:r>
            <a:r>
              <a:rPr lang="ja-JP" altLang="ja-JP" sz="1600" dirty="0"/>
              <a:t>．同意取得に関する規定違反</a:t>
            </a:r>
            <a:br>
              <a:rPr lang="en-US" altLang="ja-JP" sz="1600" dirty="0"/>
            </a:br>
            <a:r>
              <a:rPr lang="en-US" altLang="ja-JP" sz="1600" dirty="0"/>
              <a:t>    </a:t>
            </a:r>
            <a:r>
              <a:rPr lang="ja-JP" altLang="ja-JP" sz="1600" dirty="0"/>
              <a:t>　　　</a:t>
            </a:r>
            <a:r>
              <a:rPr lang="en-US" altLang="ja-JP" sz="1600" dirty="0"/>
              <a:t>2-1</a:t>
            </a:r>
            <a:r>
              <a:rPr lang="ja-JP" altLang="ja-JP" sz="1600" dirty="0"/>
              <a:t>．〇〇治療に関する規定に違反</a:t>
            </a:r>
            <a:br>
              <a:rPr lang="en-US" altLang="ja-JP" sz="1600" dirty="0"/>
            </a:br>
            <a:r>
              <a:rPr lang="en-US" altLang="ja-JP" sz="1600" dirty="0"/>
              <a:t>    </a:t>
            </a:r>
            <a:r>
              <a:rPr lang="ja-JP" altLang="ja-JP" sz="1600" dirty="0"/>
              <a:t>　　　</a:t>
            </a:r>
            <a:r>
              <a:rPr lang="en-US" altLang="ja-JP" sz="1600" dirty="0"/>
              <a:t>3-1</a:t>
            </a:r>
            <a:r>
              <a:rPr lang="ja-JP" altLang="ja-JP" sz="1600" dirty="0"/>
              <a:t>．併用治療に関する規定に違反</a:t>
            </a:r>
            <a:br>
              <a:rPr lang="en-US" altLang="ja-JP" sz="1600" dirty="0"/>
            </a:br>
            <a:r>
              <a:rPr lang="en-US" altLang="ja-JP" sz="1800" dirty="0"/>
              <a:t>    Ⅲ</a:t>
            </a:r>
            <a:r>
              <a:rPr lang="ja-JP" altLang="ja-JP" sz="1800" dirty="0"/>
              <a:t>．検査・観察および調査の実施に関する基準</a:t>
            </a:r>
            <a:br>
              <a:rPr lang="en-US" altLang="ja-JP" sz="1600" dirty="0"/>
            </a:br>
            <a:r>
              <a:rPr lang="en-US" altLang="ja-JP" sz="1600" dirty="0"/>
              <a:t>    </a:t>
            </a:r>
            <a:r>
              <a:rPr lang="ja-JP" altLang="ja-JP" sz="1600" dirty="0"/>
              <a:t>　　　</a:t>
            </a:r>
            <a:r>
              <a:rPr lang="en-US" altLang="ja-JP" sz="1600" dirty="0"/>
              <a:t>1-1</a:t>
            </a:r>
            <a:r>
              <a:rPr lang="ja-JP" altLang="ja-JP" sz="1600" dirty="0"/>
              <a:t>．主要評価に影響を及ぼす事項</a:t>
            </a:r>
            <a:br>
              <a:rPr lang="en-US" altLang="ja-JP" sz="1600" dirty="0"/>
            </a:br>
            <a:r>
              <a:rPr lang="en-US" altLang="ja-JP" sz="1600" dirty="0"/>
              <a:t>    </a:t>
            </a:r>
            <a:r>
              <a:rPr lang="ja-JP" altLang="ja-JP" sz="1600" dirty="0"/>
              <a:t>　　　</a:t>
            </a:r>
            <a:r>
              <a:rPr lang="en-US" altLang="ja-JP" sz="1600" dirty="0"/>
              <a:t>2-1</a:t>
            </a:r>
            <a:r>
              <a:rPr lang="ja-JP" altLang="ja-JP" sz="1600" dirty="0"/>
              <a:t>．安全性の解析に影響を及ぼす事項</a:t>
            </a:r>
            <a:br>
              <a:rPr lang="en-US" altLang="ja-JP" sz="1600" dirty="0"/>
            </a:br>
            <a:r>
              <a:rPr lang="en-US" altLang="ja-JP" sz="1800" dirty="0"/>
              <a:t>    Ⅳ</a:t>
            </a:r>
            <a:r>
              <a:rPr lang="ja-JP" altLang="ja-JP" sz="1800" dirty="0"/>
              <a:t>．中止に関する基準</a:t>
            </a:r>
            <a:br>
              <a:rPr lang="en-US" altLang="ja-JP" sz="1600" dirty="0"/>
            </a:br>
            <a:r>
              <a:rPr lang="en-US" altLang="ja-JP" sz="1600" dirty="0"/>
              <a:t>    </a:t>
            </a:r>
            <a:r>
              <a:rPr lang="ja-JP" altLang="ja-JP" sz="1600" dirty="0"/>
              <a:t>　　　</a:t>
            </a:r>
            <a:r>
              <a:rPr lang="en-US" altLang="ja-JP" sz="1600" dirty="0"/>
              <a:t>1-1</a:t>
            </a:r>
            <a:r>
              <a:rPr lang="ja-JP" altLang="ja-JP" sz="1600" dirty="0"/>
              <a:t>．中止に関する規定に違反</a:t>
            </a:r>
            <a:r>
              <a:rPr lang="en-US" altLang="ja-JP" sz="1600" dirty="0"/>
              <a:t> </a:t>
            </a:r>
          </a:p>
          <a:p>
            <a:pPr marL="0" indent="0">
              <a:lnSpc>
                <a:spcPct val="120000"/>
              </a:lnSpc>
              <a:spcBef>
                <a:spcPts val="600"/>
              </a:spcBef>
              <a:buNone/>
            </a:pPr>
            <a:r>
              <a:rPr lang="ja-JP" altLang="en-US" sz="1800" dirty="0"/>
              <a:t>２．</a:t>
            </a:r>
            <a:r>
              <a:rPr lang="ja-JP" altLang="ja-JP" sz="1800" dirty="0"/>
              <a:t>データの取扱い基準</a:t>
            </a:r>
            <a:br>
              <a:rPr lang="en-US" altLang="ja-JP" sz="1600" dirty="0"/>
            </a:br>
            <a:r>
              <a:rPr lang="en-US" altLang="ja-JP" sz="1800" dirty="0"/>
              <a:t>    Ⅴ</a:t>
            </a:r>
            <a:r>
              <a:rPr lang="ja-JP" altLang="ja-JP" sz="1800" dirty="0"/>
              <a:t>．試験方法不遵守／違反</a:t>
            </a:r>
            <a:br>
              <a:rPr lang="en-US" altLang="ja-JP" sz="1600" dirty="0"/>
            </a:br>
            <a:r>
              <a:rPr lang="en-US" altLang="ja-JP" sz="1600" dirty="0"/>
              <a:t>    </a:t>
            </a:r>
            <a:r>
              <a:rPr lang="ja-JP" altLang="ja-JP" sz="1600" dirty="0"/>
              <a:t>　　　</a:t>
            </a:r>
            <a:r>
              <a:rPr lang="en-US" altLang="ja-JP" sz="1600" dirty="0"/>
              <a:t>1-1</a:t>
            </a:r>
            <a:r>
              <a:rPr lang="ja-JP" altLang="ja-JP" sz="1600" dirty="0"/>
              <a:t>．検査／観察の欠測</a:t>
            </a:r>
            <a:br>
              <a:rPr lang="en-US" altLang="ja-JP" sz="1600" dirty="0"/>
            </a:br>
            <a:r>
              <a:rPr lang="en-US" altLang="ja-JP" sz="1800" dirty="0"/>
              <a:t>    Ⅵ</a:t>
            </a:r>
            <a:r>
              <a:rPr lang="ja-JP" altLang="ja-JP" sz="1800" dirty="0"/>
              <a:t>．時点に関する取り決め</a:t>
            </a:r>
            <a:br>
              <a:rPr lang="en-US" altLang="ja-JP" sz="1600" dirty="0"/>
            </a:br>
            <a:r>
              <a:rPr lang="en-US" altLang="ja-JP" sz="1600" dirty="0"/>
              <a:t>    </a:t>
            </a:r>
            <a:r>
              <a:rPr lang="ja-JP" altLang="ja-JP" sz="1600" dirty="0"/>
              <a:t>　　　</a:t>
            </a:r>
            <a:r>
              <a:rPr lang="en-US" altLang="ja-JP" sz="1600" dirty="0"/>
              <a:t>1-1</a:t>
            </a:r>
            <a:r>
              <a:rPr lang="ja-JP" altLang="ja-JP" sz="1600" dirty="0"/>
              <a:t>．検査観察日時が規定の許容範囲内に入らないデータ</a:t>
            </a:r>
            <a:br>
              <a:rPr lang="en-US" altLang="ja-JP" sz="1600" dirty="0"/>
            </a:br>
            <a:endParaRPr kumimoji="1" lang="ja-JP" altLang="en-US" sz="1600" dirty="0"/>
          </a:p>
        </p:txBody>
      </p:sp>
      <p:sp>
        <p:nvSpPr>
          <p:cNvPr id="6" name="スライド番号プレースホルダー 3">
            <a:extLst>
              <a:ext uri="{FF2B5EF4-FFF2-40B4-BE49-F238E27FC236}">
                <a16:creationId xmlns:a16="http://schemas.microsoft.com/office/drawing/2014/main" id="{1BA0F9C5-DAA7-44E7-9524-5D40ED107065}"/>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22</a:t>
            </a:fld>
            <a:endParaRPr kumimoji="1" lang="ja-JP" altLang="en-US" dirty="0"/>
          </a:p>
        </p:txBody>
      </p:sp>
      <p:sp>
        <p:nvSpPr>
          <p:cNvPr id="5" name="タイトル 1">
            <a:extLst>
              <a:ext uri="{FF2B5EF4-FFF2-40B4-BE49-F238E27FC236}">
                <a16:creationId xmlns:a16="http://schemas.microsoft.com/office/drawing/2014/main" id="{44DF16AF-12FF-4614-A808-3D935ED98F7F}"/>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症例及びデータ取扱い基準（目次の例：②）</a:t>
            </a:r>
          </a:p>
        </p:txBody>
      </p:sp>
    </p:spTree>
    <p:extLst>
      <p:ext uri="{BB962C8B-B14F-4D97-AF65-F5344CB8AC3E}">
        <p14:creationId xmlns:p14="http://schemas.microsoft.com/office/powerpoint/2010/main" val="74420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B251403-93B8-4283-AB62-C1F66A29F0BC}"/>
              </a:ext>
            </a:extLst>
          </p:cNvPr>
          <p:cNvSpPr txBox="1">
            <a:spLocks/>
          </p:cNvSpPr>
          <p:nvPr/>
        </p:nvSpPr>
        <p:spPr>
          <a:xfrm>
            <a:off x="333375" y="373807"/>
            <a:ext cx="84201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「症例及びデータ取扱い基準」と「症例及びデータ取扱い検討時の資料」との関係（構成の比較）</a:t>
            </a:r>
          </a:p>
        </p:txBody>
      </p:sp>
      <p:graphicFrame>
        <p:nvGraphicFramePr>
          <p:cNvPr id="9" name="表 9">
            <a:extLst>
              <a:ext uri="{FF2B5EF4-FFF2-40B4-BE49-F238E27FC236}">
                <a16:creationId xmlns:a16="http://schemas.microsoft.com/office/drawing/2014/main" id="{DEAD9562-D5C8-4F0F-8110-5D3110D682C8}"/>
              </a:ext>
            </a:extLst>
          </p:cNvPr>
          <p:cNvGraphicFramePr>
            <a:graphicFrameLocks noGrp="1"/>
          </p:cNvGraphicFramePr>
          <p:nvPr>
            <p:extLst>
              <p:ext uri="{D42A27DB-BD31-4B8C-83A1-F6EECF244321}">
                <p14:modId xmlns:p14="http://schemas.microsoft.com/office/powerpoint/2010/main" val="1927919973"/>
              </p:ext>
            </p:extLst>
          </p:nvPr>
        </p:nvGraphicFramePr>
        <p:xfrm>
          <a:off x="252000" y="1196975"/>
          <a:ext cx="8640000" cy="3828388"/>
        </p:xfrm>
        <a:graphic>
          <a:graphicData uri="http://schemas.openxmlformats.org/drawingml/2006/table">
            <a:tbl>
              <a:tblPr firstRow="1" bandRow="1">
                <a:tableStyleId>{5C22544A-7EE6-4342-B048-85BDC9FD1C3A}</a:tableStyleId>
              </a:tblPr>
              <a:tblGrid>
                <a:gridCol w="4320000">
                  <a:extLst>
                    <a:ext uri="{9D8B030D-6E8A-4147-A177-3AD203B41FA5}">
                      <a16:colId xmlns:a16="http://schemas.microsoft.com/office/drawing/2014/main" val="571641951"/>
                    </a:ext>
                  </a:extLst>
                </a:gridCol>
                <a:gridCol w="4320000">
                  <a:extLst>
                    <a:ext uri="{9D8B030D-6E8A-4147-A177-3AD203B41FA5}">
                      <a16:colId xmlns:a16="http://schemas.microsoft.com/office/drawing/2014/main" val="2730248596"/>
                    </a:ext>
                  </a:extLst>
                </a:gridCol>
              </a:tblGrid>
              <a:tr h="354375">
                <a:tc>
                  <a:txBody>
                    <a:bodyPr/>
                    <a:lstStyle/>
                    <a:p>
                      <a:pPr algn="ctr"/>
                      <a:r>
                        <a:rPr kumimoji="1" lang="ja-JP" altLang="en-US" dirty="0"/>
                        <a:t>症例及びデータ取扱い基準</a:t>
                      </a:r>
                    </a:p>
                  </a:txBody>
                  <a:tcPr/>
                </a:tc>
                <a:tc>
                  <a:txBody>
                    <a:bodyPr/>
                    <a:lstStyle/>
                    <a:p>
                      <a:pPr algn="ctr"/>
                      <a:r>
                        <a:rPr kumimoji="1" lang="ja-JP" altLang="en-US" dirty="0"/>
                        <a:t>症例及びデータ取扱い検討時の資料</a:t>
                      </a:r>
                    </a:p>
                  </a:txBody>
                  <a:tcPr/>
                </a:tc>
                <a:extLst>
                  <a:ext uri="{0D108BD9-81ED-4DB2-BD59-A6C34878D82A}">
                    <a16:rowId xmlns:a16="http://schemas.microsoft.com/office/drawing/2014/main" val="140230928"/>
                  </a:ext>
                </a:extLst>
              </a:tr>
              <a:tr h="32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３．症例取扱い基準</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２．症例の取扱い（○：採用、</a:t>
                      </a:r>
                      <a:r>
                        <a:rPr lang="en-US" altLang="ja-JP" sz="1600" dirty="0"/>
                        <a:t>×</a:t>
                      </a:r>
                      <a:r>
                        <a:rPr lang="ja-JP" altLang="en-US" sz="1600" dirty="0"/>
                        <a:t>：不採用）</a:t>
                      </a:r>
                      <a:endParaRPr kumimoji="1" lang="ja-JP" altLang="en-US" sz="1600" dirty="0"/>
                    </a:p>
                  </a:txBody>
                  <a:tcPr/>
                </a:tc>
                <a:extLst>
                  <a:ext uri="{0D108BD9-81ED-4DB2-BD59-A6C34878D82A}">
                    <a16:rowId xmlns:a16="http://schemas.microsoft.com/office/drawing/2014/main" val="3783739821"/>
                  </a:ext>
                </a:extLst>
              </a:tr>
              <a:tr h="324844">
                <a:tc>
                  <a:txBody>
                    <a:bodyPr/>
                    <a:lstStyle/>
                    <a:p>
                      <a:r>
                        <a:rPr lang="ja-JP" altLang="en-US" sz="1400" dirty="0"/>
                        <a:t>　</a:t>
                      </a:r>
                      <a:r>
                        <a:rPr lang="en-US" altLang="ja-JP" sz="1400" dirty="0"/>
                        <a:t>3.</a:t>
                      </a:r>
                      <a:r>
                        <a:rPr lang="ja-JP" altLang="en-US" sz="1400" dirty="0"/>
                        <a:t> </a:t>
                      </a:r>
                      <a:r>
                        <a:rPr lang="en-US" altLang="ja-JP" sz="1400" dirty="0"/>
                        <a:t>1</a:t>
                      </a:r>
                      <a:r>
                        <a:rPr lang="ja-JP" altLang="en-US" sz="1400" dirty="0"/>
                        <a:t>　登録違反例</a:t>
                      </a:r>
                      <a:endParaRPr kumimoji="1" lang="ja-JP" altLang="en-US" sz="1400" dirty="0"/>
                    </a:p>
                  </a:txBody>
                  <a:tcPr/>
                </a:tc>
                <a:tc>
                  <a:txBody>
                    <a:bodyPr/>
                    <a:lstStyle/>
                    <a:p>
                      <a:r>
                        <a:rPr lang="ja-JP" altLang="en-US" sz="1400" dirty="0"/>
                        <a:t>　</a:t>
                      </a:r>
                      <a:r>
                        <a:rPr lang="en-US" altLang="ja-JP" sz="1400" dirty="0"/>
                        <a:t>2.</a:t>
                      </a:r>
                      <a:r>
                        <a:rPr lang="ja-JP" altLang="en-US" sz="1400" dirty="0"/>
                        <a:t> </a:t>
                      </a:r>
                      <a:r>
                        <a:rPr lang="en-US" altLang="ja-JP" sz="1400" dirty="0"/>
                        <a:t>1</a:t>
                      </a:r>
                      <a:r>
                        <a:rPr lang="ja-JP" altLang="en-US" sz="1400" dirty="0"/>
                        <a:t>　登録違反例</a:t>
                      </a:r>
                      <a:endParaRPr kumimoji="1" lang="ja-JP" altLang="en-US" sz="1400" dirty="0"/>
                    </a:p>
                  </a:txBody>
                  <a:tcPr/>
                </a:tc>
                <a:extLst>
                  <a:ext uri="{0D108BD9-81ED-4DB2-BD59-A6C34878D82A}">
                    <a16:rowId xmlns:a16="http://schemas.microsoft.com/office/drawing/2014/main" val="1680385464"/>
                  </a:ext>
                </a:extLst>
              </a:tr>
              <a:tr h="324844">
                <a:tc>
                  <a:txBody>
                    <a:bodyPr/>
                    <a:lstStyle/>
                    <a:p>
                      <a:r>
                        <a:rPr lang="ja-JP" altLang="en-US" sz="1400" dirty="0"/>
                        <a:t>　</a:t>
                      </a:r>
                      <a:r>
                        <a:rPr lang="en-US" altLang="ja-JP" sz="1400" dirty="0"/>
                        <a:t>3.</a:t>
                      </a:r>
                      <a:r>
                        <a:rPr lang="ja-JP" altLang="en-US" sz="1400" dirty="0"/>
                        <a:t> </a:t>
                      </a:r>
                      <a:r>
                        <a:rPr lang="en-US" altLang="ja-JP" sz="1400" dirty="0"/>
                        <a:t>2</a:t>
                      </a:r>
                      <a:r>
                        <a:rPr lang="ja-JP" altLang="en-US" sz="1400" dirty="0"/>
                        <a:t>　未介入例</a:t>
                      </a:r>
                      <a:endParaRPr kumimoji="1" lang="ja-JP" altLang="en-US" sz="1400" dirty="0"/>
                    </a:p>
                  </a:txBody>
                  <a:tcPr/>
                </a:tc>
                <a:tc>
                  <a:txBody>
                    <a:bodyPr/>
                    <a:lstStyle/>
                    <a:p>
                      <a:r>
                        <a:rPr lang="ja-JP" altLang="en-US" sz="1400" dirty="0"/>
                        <a:t>　</a:t>
                      </a:r>
                      <a:r>
                        <a:rPr lang="en-US" altLang="ja-JP" sz="1400" dirty="0"/>
                        <a:t>2.</a:t>
                      </a:r>
                      <a:r>
                        <a:rPr lang="ja-JP" altLang="en-US" sz="1400" dirty="0"/>
                        <a:t> </a:t>
                      </a:r>
                      <a:r>
                        <a:rPr lang="en-US" altLang="ja-JP" sz="1400" dirty="0"/>
                        <a:t>2</a:t>
                      </a:r>
                      <a:r>
                        <a:rPr lang="ja-JP" altLang="en-US" sz="1400" dirty="0"/>
                        <a:t>　未介入例</a:t>
                      </a:r>
                      <a:endParaRPr kumimoji="1" lang="ja-JP" altLang="en-US" sz="1400" dirty="0"/>
                    </a:p>
                  </a:txBody>
                  <a:tcPr/>
                </a:tc>
                <a:extLst>
                  <a:ext uri="{0D108BD9-81ED-4DB2-BD59-A6C34878D82A}">
                    <a16:rowId xmlns:a16="http://schemas.microsoft.com/office/drawing/2014/main" val="543245218"/>
                  </a:ext>
                </a:extLst>
              </a:tr>
              <a:tr h="32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3.</a:t>
                      </a:r>
                      <a:r>
                        <a:rPr lang="ja-JP" altLang="en-US" sz="1400" dirty="0"/>
                        <a:t> </a:t>
                      </a:r>
                      <a:r>
                        <a:rPr lang="en-US" altLang="ja-JP" sz="1400" dirty="0"/>
                        <a:t>3</a:t>
                      </a:r>
                      <a:r>
                        <a:rPr lang="ja-JP" altLang="en-US" sz="1400" dirty="0"/>
                        <a:t>　評価項目未観測例</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2.</a:t>
                      </a:r>
                      <a:r>
                        <a:rPr lang="ja-JP" altLang="en-US" sz="1400" dirty="0"/>
                        <a:t> </a:t>
                      </a:r>
                      <a:r>
                        <a:rPr lang="en-US" altLang="ja-JP" sz="1400" dirty="0"/>
                        <a:t>3</a:t>
                      </a:r>
                      <a:r>
                        <a:rPr lang="ja-JP" altLang="en-US" sz="1400" dirty="0"/>
                        <a:t>　評価項目未観測例</a:t>
                      </a:r>
                      <a:endParaRPr kumimoji="1" lang="ja-JP" altLang="en-US" sz="1400" dirty="0"/>
                    </a:p>
                  </a:txBody>
                  <a:tcPr/>
                </a:tc>
                <a:extLst>
                  <a:ext uri="{0D108BD9-81ED-4DB2-BD59-A6C34878D82A}">
                    <a16:rowId xmlns:a16="http://schemas.microsoft.com/office/drawing/2014/main" val="655113244"/>
                  </a:ext>
                </a:extLst>
              </a:tr>
              <a:tr h="32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3.</a:t>
                      </a:r>
                      <a:r>
                        <a:rPr lang="ja-JP" altLang="en-US" sz="1400" dirty="0"/>
                        <a:t> </a:t>
                      </a:r>
                      <a:r>
                        <a:rPr lang="en-US" altLang="ja-JP" sz="1400" dirty="0"/>
                        <a:t>4</a:t>
                      </a:r>
                      <a:r>
                        <a:rPr lang="ja-JP" altLang="en-US" sz="1400" dirty="0"/>
                        <a:t>　不適格例（選択基準、除外基準の違反）</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2.</a:t>
                      </a:r>
                      <a:r>
                        <a:rPr lang="ja-JP" altLang="en-US" sz="1400" dirty="0"/>
                        <a:t> </a:t>
                      </a:r>
                      <a:r>
                        <a:rPr lang="en-US" altLang="ja-JP" sz="1400" dirty="0"/>
                        <a:t>4</a:t>
                      </a:r>
                      <a:r>
                        <a:rPr lang="ja-JP" altLang="en-US" sz="1400" dirty="0"/>
                        <a:t>　不適格例（選択基準、除外基準の違反）</a:t>
                      </a:r>
                      <a:endParaRPr kumimoji="1" lang="ja-JP" altLang="en-US" sz="1400" dirty="0"/>
                    </a:p>
                  </a:txBody>
                  <a:tcPr/>
                </a:tc>
                <a:extLst>
                  <a:ext uri="{0D108BD9-81ED-4DB2-BD59-A6C34878D82A}">
                    <a16:rowId xmlns:a16="http://schemas.microsoft.com/office/drawing/2014/main" val="2487416817"/>
                  </a:ext>
                </a:extLst>
              </a:tr>
              <a:tr h="32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3.</a:t>
                      </a:r>
                      <a:r>
                        <a:rPr lang="ja-JP" altLang="en-US" sz="1400" dirty="0"/>
                        <a:t> </a:t>
                      </a:r>
                      <a:r>
                        <a:rPr lang="en-US" altLang="ja-JP" sz="1400" dirty="0"/>
                        <a:t>5</a:t>
                      </a:r>
                      <a:r>
                        <a:rPr lang="ja-JP" altLang="en-US" sz="1400" dirty="0"/>
                        <a:t>　プロトコル治療及び評価の違反例</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2.</a:t>
                      </a:r>
                      <a:r>
                        <a:rPr lang="ja-JP" altLang="en-US" sz="1400" dirty="0"/>
                        <a:t> </a:t>
                      </a:r>
                      <a:r>
                        <a:rPr lang="en-US" altLang="ja-JP" sz="1400" dirty="0"/>
                        <a:t>5</a:t>
                      </a:r>
                      <a:r>
                        <a:rPr lang="ja-JP" altLang="en-US" sz="1400" dirty="0"/>
                        <a:t>　プロトコル治療及び評価の違反例</a:t>
                      </a:r>
                      <a:endParaRPr kumimoji="1" lang="ja-JP" altLang="en-US" sz="1400" dirty="0"/>
                    </a:p>
                  </a:txBody>
                  <a:tcPr/>
                </a:tc>
                <a:extLst>
                  <a:ext uri="{0D108BD9-81ED-4DB2-BD59-A6C34878D82A}">
                    <a16:rowId xmlns:a16="http://schemas.microsoft.com/office/drawing/2014/main" val="1707975968"/>
                  </a:ext>
                </a:extLst>
              </a:tr>
              <a:tr h="32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3.</a:t>
                      </a:r>
                      <a:r>
                        <a:rPr lang="ja-JP" altLang="en-US" sz="1400" dirty="0"/>
                        <a:t> </a:t>
                      </a:r>
                      <a:r>
                        <a:rPr lang="en-US" altLang="ja-JP" sz="1400" dirty="0"/>
                        <a:t>6</a:t>
                      </a:r>
                      <a:r>
                        <a:rPr lang="ja-JP" altLang="en-US" sz="1400" dirty="0"/>
                        <a:t>　治験実施方法違反例</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2.</a:t>
                      </a:r>
                      <a:r>
                        <a:rPr lang="ja-JP" altLang="en-US" sz="1400" dirty="0"/>
                        <a:t> </a:t>
                      </a:r>
                      <a:r>
                        <a:rPr lang="en-US" altLang="ja-JP" sz="1400" dirty="0"/>
                        <a:t>6</a:t>
                      </a:r>
                      <a:r>
                        <a:rPr lang="ja-JP" altLang="en-US" sz="1400" dirty="0"/>
                        <a:t>　治験実施方法違反例</a:t>
                      </a:r>
                      <a:endParaRPr kumimoji="1" lang="ja-JP" altLang="en-US" sz="1400" dirty="0"/>
                    </a:p>
                  </a:txBody>
                  <a:tcPr/>
                </a:tc>
                <a:extLst>
                  <a:ext uri="{0D108BD9-81ED-4DB2-BD59-A6C34878D82A}">
                    <a16:rowId xmlns:a16="http://schemas.microsoft.com/office/drawing/2014/main" val="4202494639"/>
                  </a:ext>
                </a:extLst>
              </a:tr>
              <a:tr h="502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3.</a:t>
                      </a:r>
                      <a:r>
                        <a:rPr lang="ja-JP" altLang="en-US" sz="1400" dirty="0"/>
                        <a:t> </a:t>
                      </a:r>
                      <a:r>
                        <a:rPr lang="en-US" altLang="ja-JP" sz="1400" dirty="0"/>
                        <a:t>7</a:t>
                      </a:r>
                      <a:r>
                        <a:rPr lang="ja-JP" altLang="en-US" sz="1400" dirty="0"/>
                        <a:t>　併用治療違反例（併用禁止薬の使用、併用</a:t>
                      </a:r>
                      <a:endParaRPr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禁止療法の施行）</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2.</a:t>
                      </a:r>
                      <a:r>
                        <a:rPr lang="ja-JP" altLang="en-US" sz="1400" dirty="0"/>
                        <a:t> </a:t>
                      </a:r>
                      <a:r>
                        <a:rPr lang="en-US" altLang="ja-JP" sz="1400" dirty="0"/>
                        <a:t>7</a:t>
                      </a:r>
                      <a:r>
                        <a:rPr lang="ja-JP" altLang="en-US" sz="1400" dirty="0"/>
                        <a:t>　併用治療違反例（併用禁止薬の使用、併用</a:t>
                      </a:r>
                      <a:endParaRPr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禁止療法の施行）</a:t>
                      </a:r>
                      <a:endParaRPr kumimoji="1" lang="ja-JP" altLang="en-US" sz="1400" dirty="0"/>
                    </a:p>
                  </a:txBody>
                  <a:tcPr/>
                </a:tc>
                <a:extLst>
                  <a:ext uri="{0D108BD9-81ED-4DB2-BD59-A6C34878D82A}">
                    <a16:rowId xmlns:a16="http://schemas.microsoft.com/office/drawing/2014/main" val="408956063"/>
                  </a:ext>
                </a:extLst>
              </a:tr>
              <a:tr h="32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3.</a:t>
                      </a:r>
                      <a:r>
                        <a:rPr lang="ja-JP" altLang="en-US" sz="1400" dirty="0"/>
                        <a:t> </a:t>
                      </a:r>
                      <a:r>
                        <a:rPr lang="en-US" altLang="ja-JP" sz="1400" dirty="0"/>
                        <a:t>8</a:t>
                      </a:r>
                      <a:r>
                        <a:rPr lang="ja-JP" altLang="en-US" sz="1400" dirty="0"/>
                        <a:t>　その他</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　</a:t>
                      </a:r>
                      <a:r>
                        <a:rPr lang="en-US" altLang="ja-JP" sz="1400" dirty="0"/>
                        <a:t>2.</a:t>
                      </a:r>
                      <a:r>
                        <a:rPr lang="ja-JP" altLang="en-US" sz="1400" dirty="0"/>
                        <a:t> </a:t>
                      </a:r>
                      <a:r>
                        <a:rPr lang="en-US" altLang="ja-JP" sz="1400" dirty="0"/>
                        <a:t>8</a:t>
                      </a:r>
                      <a:r>
                        <a:rPr lang="ja-JP" altLang="en-US" sz="1400" dirty="0"/>
                        <a:t>　その他</a:t>
                      </a:r>
                      <a:endParaRPr kumimoji="1" lang="ja-JP" altLang="en-US" sz="1400" dirty="0"/>
                    </a:p>
                  </a:txBody>
                  <a:tcPr/>
                </a:tc>
                <a:extLst>
                  <a:ext uri="{0D108BD9-81ED-4DB2-BD59-A6C34878D82A}">
                    <a16:rowId xmlns:a16="http://schemas.microsoft.com/office/drawing/2014/main" val="597684462"/>
                  </a:ext>
                </a:extLst>
              </a:tr>
              <a:tr h="324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４．測定値の取扱い及び採否</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３．測定値の取扱い及び採否</a:t>
                      </a:r>
                      <a:endParaRPr kumimoji="1" lang="ja-JP" altLang="en-US" sz="1600" dirty="0"/>
                    </a:p>
                  </a:txBody>
                  <a:tcPr/>
                </a:tc>
                <a:extLst>
                  <a:ext uri="{0D108BD9-81ED-4DB2-BD59-A6C34878D82A}">
                    <a16:rowId xmlns:a16="http://schemas.microsoft.com/office/drawing/2014/main" val="2548869171"/>
                  </a:ext>
                </a:extLst>
              </a:tr>
            </a:tbl>
          </a:graphicData>
        </a:graphic>
      </p:graphicFrame>
      <p:grpSp>
        <p:nvGrpSpPr>
          <p:cNvPr id="2" name="グループ化 1">
            <a:extLst>
              <a:ext uri="{FF2B5EF4-FFF2-40B4-BE49-F238E27FC236}">
                <a16:creationId xmlns:a16="http://schemas.microsoft.com/office/drawing/2014/main" id="{26518234-F0BB-4F06-A29D-9006D74227C7}"/>
              </a:ext>
            </a:extLst>
          </p:cNvPr>
          <p:cNvGrpSpPr/>
          <p:nvPr/>
        </p:nvGrpSpPr>
        <p:grpSpPr>
          <a:xfrm>
            <a:off x="520502" y="5074518"/>
            <a:ext cx="8064000" cy="1728000"/>
            <a:chOff x="520502" y="5074518"/>
            <a:chExt cx="8064000" cy="1728000"/>
          </a:xfrm>
        </p:grpSpPr>
        <p:sp>
          <p:nvSpPr>
            <p:cNvPr id="11" name="スクロール: 横 10">
              <a:extLst>
                <a:ext uri="{FF2B5EF4-FFF2-40B4-BE49-F238E27FC236}">
                  <a16:creationId xmlns:a16="http://schemas.microsoft.com/office/drawing/2014/main" id="{54D049E9-9D29-431A-9C0D-E5A827A23156}"/>
                </a:ext>
              </a:extLst>
            </p:cNvPr>
            <p:cNvSpPr/>
            <p:nvPr/>
          </p:nvSpPr>
          <p:spPr>
            <a:xfrm>
              <a:off x="520502" y="5074518"/>
              <a:ext cx="8064000" cy="1728000"/>
            </a:xfrm>
            <a:prstGeom prst="horizontalScroll">
              <a:avLst>
                <a:gd name="adj" fmla="val 10484"/>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865BE84-C1C8-4DBA-9676-4FEFB89F50EB}"/>
                </a:ext>
              </a:extLst>
            </p:cNvPr>
            <p:cNvSpPr txBox="1"/>
            <p:nvPr/>
          </p:nvSpPr>
          <p:spPr>
            <a:xfrm>
              <a:off x="847725" y="5384189"/>
              <a:ext cx="7689152" cy="1169551"/>
            </a:xfrm>
            <a:prstGeom prst="rect">
              <a:avLst/>
            </a:prstGeom>
            <a:noFill/>
          </p:spPr>
          <p:txBody>
            <a:bodyPr wrap="square" rtlCol="0">
              <a:spAutoFit/>
            </a:bodyPr>
            <a:lstStyle/>
            <a:p>
              <a:pPr>
                <a:spcBef>
                  <a:spcPts val="600"/>
                </a:spcBef>
              </a:pPr>
              <a:r>
                <a:rPr lang="ja-JP" altLang="en-US" sz="2000" dirty="0"/>
                <a:t>症例及びデータ取扱い基準</a:t>
              </a:r>
              <a:r>
                <a:rPr lang="ja-JP" altLang="en-US" sz="2000" b="1" dirty="0">
                  <a:solidFill>
                    <a:srgbClr val="0033CC"/>
                  </a:solidFill>
                </a:rPr>
                <a:t>「</a:t>
              </a:r>
              <a:r>
                <a:rPr lang="en-US" altLang="ja-JP" sz="2000" b="1" dirty="0">
                  <a:solidFill>
                    <a:srgbClr val="0033CC"/>
                  </a:solidFill>
                </a:rPr>
                <a:t>3.</a:t>
              </a:r>
              <a:r>
                <a:rPr lang="ja-JP" altLang="en-US" sz="2000" b="1" dirty="0">
                  <a:solidFill>
                    <a:srgbClr val="0033CC"/>
                  </a:solidFill>
                </a:rPr>
                <a:t> 症例取扱い基準」の目次に従い、</a:t>
              </a:r>
              <a:endParaRPr lang="en-US" altLang="ja-JP" sz="2000" b="1" dirty="0">
                <a:solidFill>
                  <a:srgbClr val="0033CC"/>
                </a:solidFill>
              </a:endParaRPr>
            </a:p>
            <a:p>
              <a:pPr>
                <a:spcBef>
                  <a:spcPts val="600"/>
                </a:spcBef>
              </a:pPr>
              <a:r>
                <a:rPr lang="ja-JP" altLang="en-US" sz="2000" b="1" dirty="0">
                  <a:solidFill>
                    <a:srgbClr val="0033CC"/>
                  </a:solidFill>
                </a:rPr>
                <a:t>問題症例を挙げ、その採否案を記載</a:t>
              </a:r>
              <a:r>
                <a:rPr lang="ja-JP" altLang="en-US" sz="2000" dirty="0"/>
                <a:t>することで、</a:t>
              </a:r>
              <a:r>
                <a:rPr lang="ja-JP" altLang="en-US" sz="2000" b="1" dirty="0">
                  <a:solidFill>
                    <a:srgbClr val="FF0000"/>
                  </a:solidFill>
                </a:rPr>
                <a:t>症例及びデータ</a:t>
              </a:r>
              <a:endParaRPr lang="en-US" altLang="ja-JP" sz="2000" b="1" dirty="0">
                <a:solidFill>
                  <a:srgbClr val="FF0000"/>
                </a:solidFill>
              </a:endParaRPr>
            </a:p>
            <a:p>
              <a:pPr>
                <a:spcBef>
                  <a:spcPts val="600"/>
                </a:spcBef>
              </a:pPr>
              <a:r>
                <a:rPr lang="ja-JP" altLang="en-US" sz="2000" b="1" dirty="0">
                  <a:solidFill>
                    <a:srgbClr val="FF0000"/>
                  </a:solidFill>
                </a:rPr>
                <a:t>取扱い検討時に使用する</a:t>
              </a:r>
              <a:r>
                <a:rPr kumimoji="1" lang="ja-JP" altLang="en-US" sz="2000" b="1" dirty="0">
                  <a:solidFill>
                    <a:srgbClr val="FF0000"/>
                  </a:solidFill>
                </a:rPr>
                <a:t>「検討資料」が作成できる</a:t>
              </a:r>
              <a:r>
                <a:rPr kumimoji="1" lang="ja-JP" altLang="en-US" sz="2000" dirty="0"/>
                <a:t>。</a:t>
              </a:r>
            </a:p>
          </p:txBody>
        </p:sp>
      </p:grpSp>
      <p:sp>
        <p:nvSpPr>
          <p:cNvPr id="17" name="スライド番号プレースホルダー 3">
            <a:extLst>
              <a:ext uri="{FF2B5EF4-FFF2-40B4-BE49-F238E27FC236}">
                <a16:creationId xmlns:a16="http://schemas.microsoft.com/office/drawing/2014/main" id="{DDCFCEAF-D864-411F-8CFF-C1792B1DABBB}"/>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23</a:t>
            </a:fld>
            <a:endParaRPr kumimoji="1" lang="ja-JP" altLang="en-US" dirty="0"/>
          </a:p>
        </p:txBody>
      </p:sp>
    </p:spTree>
    <p:extLst>
      <p:ext uri="{BB962C8B-B14F-4D97-AF65-F5344CB8AC3E}">
        <p14:creationId xmlns:p14="http://schemas.microsoft.com/office/powerpoint/2010/main" val="14105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データマネジメント手順書、計画書</a:t>
            </a:r>
            <a:endParaRPr kumimoji="1" lang="ja-JP" altLang="en-US" sz="3200" dirty="0">
              <a:latin typeface="+mn-ea"/>
              <a:ea typeface="+mn-ea"/>
            </a:endParaRPr>
          </a:p>
        </p:txBody>
      </p:sp>
      <p:sp>
        <p:nvSpPr>
          <p:cNvPr id="8" name="テキスト プレースホルダー 2">
            <a:extLst>
              <a:ext uri="{FF2B5EF4-FFF2-40B4-BE49-F238E27FC236}">
                <a16:creationId xmlns:a16="http://schemas.microsoft.com/office/drawing/2014/main" id="{D238ACDC-CD34-430B-BAC3-803B47292690}"/>
              </a:ext>
            </a:extLst>
          </p:cNvPr>
          <p:cNvSpPr>
            <a:spLocks noGrp="1"/>
          </p:cNvSpPr>
          <p:nvPr>
            <p:ph type="body" idx="1"/>
          </p:nvPr>
        </p:nvSpPr>
        <p:spPr>
          <a:xfrm>
            <a:off x="623888" y="3884614"/>
            <a:ext cx="7886700" cy="1401761"/>
          </a:xfrm>
        </p:spPr>
        <p:txBody>
          <a:bodyPr>
            <a:normAutofit/>
          </a:bodyPr>
          <a:lstStyle/>
          <a:p>
            <a:pPr algn="ctr"/>
            <a:r>
              <a:rPr lang="ja-JP" altLang="en-US" sz="2800" dirty="0"/>
              <a:t>データマネジメントのフロー</a:t>
            </a:r>
            <a:endParaRPr kumimoji="1" lang="en-US" altLang="ja-JP" sz="2800" dirty="0"/>
          </a:p>
        </p:txBody>
      </p:sp>
    </p:spTree>
    <p:extLst>
      <p:ext uri="{BB962C8B-B14F-4D97-AF65-F5344CB8AC3E}">
        <p14:creationId xmlns:p14="http://schemas.microsoft.com/office/powerpoint/2010/main" val="365981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Box 3">
            <a:extLst>
              <a:ext uri="{FF2B5EF4-FFF2-40B4-BE49-F238E27FC236}">
                <a16:creationId xmlns:a16="http://schemas.microsoft.com/office/drawing/2014/main" id="{3D0020E7-25A9-4C2D-B461-4BB165A25C46}"/>
              </a:ext>
            </a:extLst>
          </p:cNvPr>
          <p:cNvSpPr txBox="1">
            <a:spLocks noChangeArrowheads="1"/>
          </p:cNvSpPr>
          <p:nvPr/>
        </p:nvSpPr>
        <p:spPr bwMode="auto">
          <a:xfrm>
            <a:off x="3402013" y="50800"/>
            <a:ext cx="2304000" cy="338554"/>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en-US" altLang="ja-JP" sz="1600" dirty="0"/>
              <a:t>EDC</a:t>
            </a:r>
            <a:r>
              <a:rPr lang="ja-JP" altLang="en-US" sz="1600" dirty="0"/>
              <a:t>画面イメージ設計</a:t>
            </a:r>
          </a:p>
        </p:txBody>
      </p:sp>
      <p:sp>
        <p:nvSpPr>
          <p:cNvPr id="59" name="AutoShape 4">
            <a:extLst>
              <a:ext uri="{FF2B5EF4-FFF2-40B4-BE49-F238E27FC236}">
                <a16:creationId xmlns:a16="http://schemas.microsoft.com/office/drawing/2014/main" id="{045E92EF-2521-4940-8292-DE81F25C62E1}"/>
              </a:ext>
            </a:extLst>
          </p:cNvPr>
          <p:cNvSpPr>
            <a:spLocks noChangeArrowheads="1"/>
          </p:cNvSpPr>
          <p:nvPr/>
        </p:nvSpPr>
        <p:spPr bwMode="auto">
          <a:xfrm>
            <a:off x="3905250" y="1331913"/>
            <a:ext cx="863600" cy="576262"/>
          </a:xfrm>
          <a:prstGeom prst="flowChartProcess">
            <a:avLst/>
          </a:prstGeom>
          <a:noFill/>
          <a:ln w="9525" algn="ctr">
            <a:noFill/>
            <a:miter lim="800000"/>
            <a:headEnd/>
            <a:tailEnd/>
          </a:ln>
        </p:spPr>
        <p:txBody>
          <a:bodyPr wrap="none" anchor="ctr"/>
          <a:lstStyle/>
          <a:p>
            <a:pPr eaLnBrk="0" hangingPunct="0"/>
            <a:endParaRPr kumimoji="0" lang="ja-JP" altLang="en-US"/>
          </a:p>
        </p:txBody>
      </p:sp>
      <p:sp>
        <p:nvSpPr>
          <p:cNvPr id="60" name="Line 5">
            <a:extLst>
              <a:ext uri="{FF2B5EF4-FFF2-40B4-BE49-F238E27FC236}">
                <a16:creationId xmlns:a16="http://schemas.microsoft.com/office/drawing/2014/main" id="{2AE67FEE-F531-4971-9358-9E6F9F24C14B}"/>
              </a:ext>
            </a:extLst>
          </p:cNvPr>
          <p:cNvSpPr>
            <a:spLocks noChangeShapeType="1"/>
          </p:cNvSpPr>
          <p:nvPr/>
        </p:nvSpPr>
        <p:spPr bwMode="auto">
          <a:xfrm>
            <a:off x="4557713" y="396875"/>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61" name="Text Box 8">
            <a:extLst>
              <a:ext uri="{FF2B5EF4-FFF2-40B4-BE49-F238E27FC236}">
                <a16:creationId xmlns:a16="http://schemas.microsoft.com/office/drawing/2014/main" id="{475B1E74-E568-4896-888B-88FFD9881DE4}"/>
              </a:ext>
            </a:extLst>
          </p:cNvPr>
          <p:cNvSpPr txBox="1">
            <a:spLocks noChangeArrowheads="1"/>
          </p:cNvSpPr>
          <p:nvPr/>
        </p:nvSpPr>
        <p:spPr bwMode="auto">
          <a:xfrm>
            <a:off x="3401475" y="4316414"/>
            <a:ext cx="2304000" cy="338554"/>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データ仮固定</a:t>
            </a:r>
          </a:p>
        </p:txBody>
      </p:sp>
      <p:sp>
        <p:nvSpPr>
          <p:cNvPr id="62" name="Text Box 9">
            <a:extLst>
              <a:ext uri="{FF2B5EF4-FFF2-40B4-BE49-F238E27FC236}">
                <a16:creationId xmlns:a16="http://schemas.microsoft.com/office/drawing/2014/main" id="{20E6A54D-5EE3-4D0B-9CA7-1D7CBB413A45}"/>
              </a:ext>
            </a:extLst>
          </p:cNvPr>
          <p:cNvSpPr txBox="1">
            <a:spLocks noChangeArrowheads="1"/>
          </p:cNvSpPr>
          <p:nvPr/>
        </p:nvSpPr>
        <p:spPr bwMode="auto">
          <a:xfrm>
            <a:off x="6524625" y="1358900"/>
            <a:ext cx="2304000" cy="338554"/>
          </a:xfrm>
          <a:prstGeom prst="rect">
            <a:avLst/>
          </a:prstGeom>
          <a:noFill/>
          <a:ln w="9525" algn="ctr">
            <a:solidFill>
              <a:schemeClr val="tx1"/>
            </a:solidFill>
            <a:miter lim="800000"/>
            <a:headEnd/>
            <a:tailEnd/>
          </a:ln>
        </p:spPr>
        <p:txBody>
          <a:bodyPr>
            <a:spAutoFit/>
          </a:bodyPr>
          <a:lstStyle/>
          <a:p>
            <a:pPr algn="ctr">
              <a:spcBef>
                <a:spcPct val="50000"/>
              </a:spcBef>
            </a:pPr>
            <a:r>
              <a:rPr lang="ja-JP" altLang="en-US" sz="1600" dirty="0"/>
              <a:t>モニタリング（</a:t>
            </a:r>
            <a:r>
              <a:rPr lang="en-US" altLang="ja-JP" sz="1600" dirty="0"/>
              <a:t>SDV</a:t>
            </a:r>
            <a:r>
              <a:rPr lang="ja-JP" altLang="en-US" sz="1600" dirty="0"/>
              <a:t>）</a:t>
            </a:r>
          </a:p>
        </p:txBody>
      </p:sp>
      <p:sp>
        <p:nvSpPr>
          <p:cNvPr id="63" name="Text Box 10">
            <a:extLst>
              <a:ext uri="{FF2B5EF4-FFF2-40B4-BE49-F238E27FC236}">
                <a16:creationId xmlns:a16="http://schemas.microsoft.com/office/drawing/2014/main" id="{DAAC7FE1-D363-4609-8103-D1FA2F36F220}"/>
              </a:ext>
            </a:extLst>
          </p:cNvPr>
          <p:cNvSpPr txBox="1">
            <a:spLocks noChangeArrowheads="1"/>
          </p:cNvSpPr>
          <p:nvPr/>
        </p:nvSpPr>
        <p:spPr bwMode="auto">
          <a:xfrm>
            <a:off x="3312000" y="1678989"/>
            <a:ext cx="2520000" cy="583200"/>
          </a:xfrm>
          <a:prstGeom prst="rect">
            <a:avLst/>
          </a:prstGeom>
          <a:solidFill>
            <a:srgbClr val="FFFF00"/>
          </a:solidFill>
          <a:ln w="9525" algn="ctr">
            <a:solidFill>
              <a:schemeClr val="tx1"/>
            </a:solidFill>
            <a:miter lim="800000"/>
            <a:headEnd/>
            <a:tailEnd/>
          </a:ln>
        </p:spPr>
        <p:txBody>
          <a:bodyPr>
            <a:spAutoFit/>
          </a:bodyPr>
          <a:lstStyle/>
          <a:p>
            <a:pPr algn="ctr"/>
            <a:r>
              <a:rPr lang="en-US" altLang="ja-JP" sz="1600" dirty="0"/>
              <a:t>EDC</a:t>
            </a:r>
            <a:r>
              <a:rPr lang="ja-JP" altLang="en-US" sz="1600" dirty="0"/>
              <a:t>入力・ｺｰﾃﾞｨﾝｸﾞ</a:t>
            </a:r>
          </a:p>
          <a:p>
            <a:pPr algn="ctr"/>
            <a:r>
              <a:rPr lang="ja-JP" altLang="en-US" sz="1600" dirty="0"/>
              <a:t>ｴﾃﾞｨｯﾄﾁｪｯｸ／ﾏﾆｭｱﾙﾁｪｯｸ</a:t>
            </a:r>
          </a:p>
        </p:txBody>
      </p:sp>
      <p:sp>
        <p:nvSpPr>
          <p:cNvPr id="64" name="Line 14">
            <a:extLst>
              <a:ext uri="{FF2B5EF4-FFF2-40B4-BE49-F238E27FC236}">
                <a16:creationId xmlns:a16="http://schemas.microsoft.com/office/drawing/2014/main" id="{49DA83A2-08C6-4990-BFF9-555CE73DFF29}"/>
              </a:ext>
            </a:extLst>
          </p:cNvPr>
          <p:cNvSpPr>
            <a:spLocks noChangeShapeType="1"/>
          </p:cNvSpPr>
          <p:nvPr/>
        </p:nvSpPr>
        <p:spPr bwMode="auto">
          <a:xfrm flipH="1">
            <a:off x="4567238" y="1544638"/>
            <a:ext cx="1944000" cy="0"/>
          </a:xfrm>
          <a:prstGeom prst="line">
            <a:avLst/>
          </a:prstGeom>
          <a:noFill/>
          <a:ln w="9525">
            <a:solidFill>
              <a:schemeClr val="tx1"/>
            </a:solidFill>
            <a:round/>
            <a:headEnd/>
            <a:tailEnd type="triangle" w="med" len="med"/>
          </a:ln>
        </p:spPr>
        <p:txBody>
          <a:bodyPr anchor="ctr"/>
          <a:lstStyle/>
          <a:p>
            <a:endParaRPr lang="ja-JP" altLang="en-US"/>
          </a:p>
        </p:txBody>
      </p:sp>
      <p:sp>
        <p:nvSpPr>
          <p:cNvPr id="65" name="Text Box 16">
            <a:extLst>
              <a:ext uri="{FF2B5EF4-FFF2-40B4-BE49-F238E27FC236}">
                <a16:creationId xmlns:a16="http://schemas.microsoft.com/office/drawing/2014/main" id="{5A62AA82-32B9-47F4-8EF8-746100EE897B}"/>
              </a:ext>
            </a:extLst>
          </p:cNvPr>
          <p:cNvSpPr txBox="1">
            <a:spLocks noChangeArrowheads="1"/>
          </p:cNvSpPr>
          <p:nvPr/>
        </p:nvSpPr>
        <p:spPr bwMode="auto">
          <a:xfrm>
            <a:off x="3402013" y="3001963"/>
            <a:ext cx="2304000" cy="338554"/>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入力データ訂正の確認</a:t>
            </a:r>
          </a:p>
        </p:txBody>
      </p:sp>
      <p:sp>
        <p:nvSpPr>
          <p:cNvPr id="66" name="Text Box 18">
            <a:extLst>
              <a:ext uri="{FF2B5EF4-FFF2-40B4-BE49-F238E27FC236}">
                <a16:creationId xmlns:a16="http://schemas.microsoft.com/office/drawing/2014/main" id="{8BD4A3F9-5A93-4EBD-A61E-264414A988DE}"/>
              </a:ext>
            </a:extLst>
          </p:cNvPr>
          <p:cNvSpPr txBox="1">
            <a:spLocks noChangeArrowheads="1"/>
          </p:cNvSpPr>
          <p:nvPr/>
        </p:nvSpPr>
        <p:spPr bwMode="auto">
          <a:xfrm>
            <a:off x="3402013" y="2454275"/>
            <a:ext cx="2304000" cy="346075"/>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クエリーの発行</a:t>
            </a:r>
          </a:p>
        </p:txBody>
      </p:sp>
      <p:sp>
        <p:nvSpPr>
          <p:cNvPr id="67" name="Line 20">
            <a:extLst>
              <a:ext uri="{FF2B5EF4-FFF2-40B4-BE49-F238E27FC236}">
                <a16:creationId xmlns:a16="http://schemas.microsoft.com/office/drawing/2014/main" id="{9097E909-FC74-4D1C-A7D8-0D9D2A0498A0}"/>
              </a:ext>
            </a:extLst>
          </p:cNvPr>
          <p:cNvSpPr>
            <a:spLocks noChangeShapeType="1"/>
          </p:cNvSpPr>
          <p:nvPr/>
        </p:nvSpPr>
        <p:spPr bwMode="auto">
          <a:xfrm flipH="1">
            <a:off x="2617950" y="5579566"/>
            <a:ext cx="684000" cy="0"/>
          </a:xfrm>
          <a:prstGeom prst="line">
            <a:avLst/>
          </a:prstGeom>
          <a:noFill/>
          <a:ln w="9525">
            <a:solidFill>
              <a:schemeClr val="tx1"/>
            </a:solidFill>
            <a:round/>
            <a:headEnd/>
            <a:tailEnd type="triangle" w="med" len="med"/>
          </a:ln>
        </p:spPr>
        <p:txBody>
          <a:bodyPr anchor="ctr"/>
          <a:lstStyle/>
          <a:p>
            <a:endParaRPr lang="ja-JP" altLang="en-US"/>
          </a:p>
        </p:txBody>
      </p:sp>
      <p:sp>
        <p:nvSpPr>
          <p:cNvPr id="68" name="Rectangle 21">
            <a:extLst>
              <a:ext uri="{FF2B5EF4-FFF2-40B4-BE49-F238E27FC236}">
                <a16:creationId xmlns:a16="http://schemas.microsoft.com/office/drawing/2014/main" id="{96708390-3826-4CCC-A45F-C5CEAD7B75D4}"/>
              </a:ext>
            </a:extLst>
          </p:cNvPr>
          <p:cNvSpPr>
            <a:spLocks noChangeArrowheads="1"/>
          </p:cNvSpPr>
          <p:nvPr/>
        </p:nvSpPr>
        <p:spPr bwMode="auto">
          <a:xfrm>
            <a:off x="204788" y="5937250"/>
            <a:ext cx="2304000" cy="346075"/>
          </a:xfrm>
          <a:prstGeom prst="rect">
            <a:avLst/>
          </a:prstGeom>
          <a:noFill/>
          <a:ln w="9525" algn="ctr">
            <a:solidFill>
              <a:schemeClr val="tx1"/>
            </a:solidFill>
            <a:miter lim="800000"/>
            <a:headEnd/>
            <a:tailEnd/>
          </a:ln>
        </p:spPr>
        <p:txBody>
          <a:bodyPr>
            <a:spAutoFit/>
          </a:bodyPr>
          <a:lstStyle/>
          <a:p>
            <a:pPr algn="ctr">
              <a:spcBef>
                <a:spcPct val="50000"/>
              </a:spcBef>
            </a:pPr>
            <a:r>
              <a:rPr lang="ja-JP" altLang="en-US" sz="1600" dirty="0"/>
              <a:t>解析結果（図表）</a:t>
            </a:r>
          </a:p>
        </p:txBody>
      </p:sp>
      <p:grpSp>
        <p:nvGrpSpPr>
          <p:cNvPr id="69" name="グループ化 47">
            <a:extLst>
              <a:ext uri="{FF2B5EF4-FFF2-40B4-BE49-F238E27FC236}">
                <a16:creationId xmlns:a16="http://schemas.microsoft.com/office/drawing/2014/main" id="{E0A3F612-0B4F-489B-A479-CD266B77E82C}"/>
              </a:ext>
            </a:extLst>
          </p:cNvPr>
          <p:cNvGrpSpPr>
            <a:grpSpLocks/>
          </p:cNvGrpSpPr>
          <p:nvPr/>
        </p:nvGrpSpPr>
        <p:grpSpPr bwMode="auto">
          <a:xfrm>
            <a:off x="4562475" y="2347913"/>
            <a:ext cx="1584000" cy="1080000"/>
            <a:chOff x="4495800" y="2728913"/>
            <a:chExt cx="1804988" cy="1173162"/>
          </a:xfrm>
        </p:grpSpPr>
        <p:sp>
          <p:nvSpPr>
            <p:cNvPr id="70" name="Line 27">
              <a:extLst>
                <a:ext uri="{FF2B5EF4-FFF2-40B4-BE49-F238E27FC236}">
                  <a16:creationId xmlns:a16="http://schemas.microsoft.com/office/drawing/2014/main" id="{8D54AB95-FDF8-40FD-A3F6-E417CD11F768}"/>
                </a:ext>
              </a:extLst>
            </p:cNvPr>
            <p:cNvSpPr>
              <a:spLocks noChangeShapeType="1"/>
            </p:cNvSpPr>
            <p:nvPr/>
          </p:nvSpPr>
          <p:spPr bwMode="auto">
            <a:xfrm>
              <a:off x="4500563" y="2728913"/>
              <a:ext cx="1800225" cy="0"/>
            </a:xfrm>
            <a:prstGeom prst="line">
              <a:avLst/>
            </a:prstGeom>
            <a:noFill/>
            <a:ln w="12700">
              <a:solidFill>
                <a:srgbClr val="008000"/>
              </a:solidFill>
              <a:round/>
              <a:headEnd/>
              <a:tailEnd/>
            </a:ln>
          </p:spPr>
          <p:txBody>
            <a:bodyPr anchor="ctr"/>
            <a:lstStyle/>
            <a:p>
              <a:endParaRPr lang="ja-JP" altLang="en-US"/>
            </a:p>
          </p:txBody>
        </p:sp>
        <p:sp>
          <p:nvSpPr>
            <p:cNvPr id="71" name="Line 28">
              <a:extLst>
                <a:ext uri="{FF2B5EF4-FFF2-40B4-BE49-F238E27FC236}">
                  <a16:creationId xmlns:a16="http://schemas.microsoft.com/office/drawing/2014/main" id="{B63C594E-CB65-41AB-A773-90183FF3FFC5}"/>
                </a:ext>
              </a:extLst>
            </p:cNvPr>
            <p:cNvSpPr>
              <a:spLocks noChangeShapeType="1"/>
            </p:cNvSpPr>
            <p:nvPr/>
          </p:nvSpPr>
          <p:spPr bwMode="auto">
            <a:xfrm>
              <a:off x="6300788" y="2728913"/>
              <a:ext cx="0" cy="1152525"/>
            </a:xfrm>
            <a:prstGeom prst="line">
              <a:avLst/>
            </a:prstGeom>
            <a:noFill/>
            <a:ln w="12700">
              <a:solidFill>
                <a:srgbClr val="008000"/>
              </a:solidFill>
              <a:round/>
              <a:headEnd/>
              <a:tailEnd/>
            </a:ln>
          </p:spPr>
          <p:txBody>
            <a:bodyPr anchor="ctr"/>
            <a:lstStyle/>
            <a:p>
              <a:endParaRPr lang="ja-JP" altLang="en-US"/>
            </a:p>
          </p:txBody>
        </p:sp>
        <p:sp>
          <p:nvSpPr>
            <p:cNvPr id="72" name="Line 29">
              <a:extLst>
                <a:ext uri="{FF2B5EF4-FFF2-40B4-BE49-F238E27FC236}">
                  <a16:creationId xmlns:a16="http://schemas.microsoft.com/office/drawing/2014/main" id="{3DFA157B-0725-420F-9289-E17A65BA0EC0}"/>
                </a:ext>
              </a:extLst>
            </p:cNvPr>
            <p:cNvSpPr>
              <a:spLocks noChangeShapeType="1"/>
            </p:cNvSpPr>
            <p:nvPr/>
          </p:nvSpPr>
          <p:spPr bwMode="auto">
            <a:xfrm flipH="1">
              <a:off x="4495800" y="3892550"/>
              <a:ext cx="1804988" cy="9525"/>
            </a:xfrm>
            <a:prstGeom prst="line">
              <a:avLst/>
            </a:prstGeom>
            <a:noFill/>
            <a:ln w="12700">
              <a:solidFill>
                <a:srgbClr val="008000"/>
              </a:solidFill>
              <a:round/>
              <a:headEnd/>
              <a:tailEnd type="triangle" w="med" len="med"/>
            </a:ln>
          </p:spPr>
          <p:txBody>
            <a:bodyPr anchor="ctr"/>
            <a:lstStyle/>
            <a:p>
              <a:endParaRPr lang="ja-JP" altLang="en-US"/>
            </a:p>
          </p:txBody>
        </p:sp>
      </p:grpSp>
      <p:sp>
        <p:nvSpPr>
          <p:cNvPr id="73" name="Text Box 35">
            <a:extLst>
              <a:ext uri="{FF2B5EF4-FFF2-40B4-BE49-F238E27FC236}">
                <a16:creationId xmlns:a16="http://schemas.microsoft.com/office/drawing/2014/main" id="{4F6C3D81-29A9-4C16-BF04-000AD8AB2A06}"/>
              </a:ext>
            </a:extLst>
          </p:cNvPr>
          <p:cNvSpPr txBox="1">
            <a:spLocks noChangeArrowheads="1"/>
          </p:cNvSpPr>
          <p:nvPr/>
        </p:nvSpPr>
        <p:spPr bwMode="auto">
          <a:xfrm>
            <a:off x="104777" y="2641600"/>
            <a:ext cx="2635248" cy="581025"/>
          </a:xfrm>
          <a:prstGeom prst="rect">
            <a:avLst/>
          </a:prstGeom>
          <a:noFill/>
          <a:ln w="9525" algn="ctr">
            <a:noFill/>
            <a:miter lim="800000"/>
            <a:headEnd/>
            <a:tailEnd/>
          </a:ln>
        </p:spPr>
        <p:txBody>
          <a:bodyPr wrap="square">
            <a:spAutoFit/>
          </a:bodyPr>
          <a:lstStyle/>
          <a:p>
            <a:pPr>
              <a:spcBef>
                <a:spcPct val="50000"/>
              </a:spcBef>
            </a:pPr>
            <a:r>
              <a:rPr lang="ja-JP" altLang="en-US" sz="1600" b="1" dirty="0">
                <a:solidFill>
                  <a:srgbClr val="0070C0"/>
                </a:solidFill>
              </a:rPr>
              <a:t>問い合わせ事項がなくなるまで繰り返される</a:t>
            </a:r>
          </a:p>
        </p:txBody>
      </p:sp>
      <p:sp>
        <p:nvSpPr>
          <p:cNvPr id="74" name="Text Box 39">
            <a:extLst>
              <a:ext uri="{FF2B5EF4-FFF2-40B4-BE49-F238E27FC236}">
                <a16:creationId xmlns:a16="http://schemas.microsoft.com/office/drawing/2014/main" id="{BEE9461E-E5AB-4683-8ED1-488369F3E757}"/>
              </a:ext>
            </a:extLst>
          </p:cNvPr>
          <p:cNvSpPr txBox="1">
            <a:spLocks noChangeArrowheads="1"/>
          </p:cNvSpPr>
          <p:nvPr/>
        </p:nvSpPr>
        <p:spPr bwMode="auto">
          <a:xfrm>
            <a:off x="3402013" y="593725"/>
            <a:ext cx="2304000" cy="346075"/>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en-US" altLang="ja-JP" sz="1600"/>
              <a:t>DM</a:t>
            </a:r>
            <a:r>
              <a:rPr lang="ja-JP" altLang="en-US" sz="1600"/>
              <a:t>計画書作成</a:t>
            </a:r>
          </a:p>
        </p:txBody>
      </p:sp>
      <p:sp>
        <p:nvSpPr>
          <p:cNvPr id="75" name="Text Box 40">
            <a:extLst>
              <a:ext uri="{FF2B5EF4-FFF2-40B4-BE49-F238E27FC236}">
                <a16:creationId xmlns:a16="http://schemas.microsoft.com/office/drawing/2014/main" id="{B76E46CC-3ED5-4E5B-AD4B-2C44B85065A4}"/>
              </a:ext>
            </a:extLst>
          </p:cNvPr>
          <p:cNvSpPr txBox="1">
            <a:spLocks noChangeArrowheads="1"/>
          </p:cNvSpPr>
          <p:nvPr/>
        </p:nvSpPr>
        <p:spPr bwMode="auto">
          <a:xfrm>
            <a:off x="3402013" y="1125538"/>
            <a:ext cx="2304000" cy="338554"/>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en-US" altLang="ja-JP" sz="1600" dirty="0"/>
              <a:t>EDC</a:t>
            </a:r>
            <a:r>
              <a:rPr lang="ja-JP" altLang="en-US" sz="1600" dirty="0"/>
              <a:t>構築</a:t>
            </a:r>
          </a:p>
        </p:txBody>
      </p:sp>
      <p:sp>
        <p:nvSpPr>
          <p:cNvPr id="76" name="Line 41">
            <a:extLst>
              <a:ext uri="{FF2B5EF4-FFF2-40B4-BE49-F238E27FC236}">
                <a16:creationId xmlns:a16="http://schemas.microsoft.com/office/drawing/2014/main" id="{C546EAD7-B0B2-4C43-AB51-360221C6B0F0}"/>
              </a:ext>
            </a:extLst>
          </p:cNvPr>
          <p:cNvSpPr>
            <a:spLocks noChangeShapeType="1"/>
          </p:cNvSpPr>
          <p:nvPr/>
        </p:nvSpPr>
        <p:spPr bwMode="auto">
          <a:xfrm>
            <a:off x="4557713" y="938213"/>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77" name="Line 42">
            <a:extLst>
              <a:ext uri="{FF2B5EF4-FFF2-40B4-BE49-F238E27FC236}">
                <a16:creationId xmlns:a16="http://schemas.microsoft.com/office/drawing/2014/main" id="{B151AF5A-E9E1-4663-984A-820117099567}"/>
              </a:ext>
            </a:extLst>
          </p:cNvPr>
          <p:cNvSpPr>
            <a:spLocks noChangeShapeType="1"/>
          </p:cNvSpPr>
          <p:nvPr/>
        </p:nvSpPr>
        <p:spPr bwMode="auto">
          <a:xfrm>
            <a:off x="4557713" y="1489075"/>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78" name="Line 44">
            <a:extLst>
              <a:ext uri="{FF2B5EF4-FFF2-40B4-BE49-F238E27FC236}">
                <a16:creationId xmlns:a16="http://schemas.microsoft.com/office/drawing/2014/main" id="{3651EC75-3577-4BE3-93D2-F75755ACA2CD}"/>
              </a:ext>
            </a:extLst>
          </p:cNvPr>
          <p:cNvSpPr>
            <a:spLocks noChangeShapeType="1"/>
          </p:cNvSpPr>
          <p:nvPr/>
        </p:nvSpPr>
        <p:spPr bwMode="auto">
          <a:xfrm>
            <a:off x="4557713" y="2265363"/>
            <a:ext cx="0" cy="180000"/>
          </a:xfrm>
          <a:prstGeom prst="line">
            <a:avLst/>
          </a:prstGeom>
          <a:noFill/>
          <a:ln w="12700">
            <a:solidFill>
              <a:srgbClr val="008000"/>
            </a:solidFill>
            <a:round/>
            <a:headEnd/>
            <a:tailEnd type="triangle" w="med" len="med"/>
          </a:ln>
        </p:spPr>
        <p:txBody>
          <a:bodyPr anchor="ctr"/>
          <a:lstStyle/>
          <a:p>
            <a:endParaRPr lang="ja-JP" altLang="en-US"/>
          </a:p>
        </p:txBody>
      </p:sp>
      <p:sp>
        <p:nvSpPr>
          <p:cNvPr id="79" name="Line 45">
            <a:extLst>
              <a:ext uri="{FF2B5EF4-FFF2-40B4-BE49-F238E27FC236}">
                <a16:creationId xmlns:a16="http://schemas.microsoft.com/office/drawing/2014/main" id="{300D27A4-76FB-4062-8DE2-A939D4DF1B5E}"/>
              </a:ext>
            </a:extLst>
          </p:cNvPr>
          <p:cNvSpPr>
            <a:spLocks noChangeShapeType="1"/>
          </p:cNvSpPr>
          <p:nvPr/>
        </p:nvSpPr>
        <p:spPr bwMode="auto">
          <a:xfrm>
            <a:off x="4557713" y="2813050"/>
            <a:ext cx="0" cy="180000"/>
          </a:xfrm>
          <a:prstGeom prst="line">
            <a:avLst/>
          </a:prstGeom>
          <a:noFill/>
          <a:ln w="12700">
            <a:solidFill>
              <a:srgbClr val="008000"/>
            </a:solidFill>
            <a:round/>
            <a:headEnd/>
            <a:tailEnd type="triangle" w="med" len="med"/>
          </a:ln>
        </p:spPr>
        <p:txBody>
          <a:bodyPr anchor="ctr"/>
          <a:lstStyle/>
          <a:p>
            <a:endParaRPr lang="ja-JP" altLang="en-US"/>
          </a:p>
        </p:txBody>
      </p:sp>
      <p:sp>
        <p:nvSpPr>
          <p:cNvPr id="80" name="Text Box 46">
            <a:extLst>
              <a:ext uri="{FF2B5EF4-FFF2-40B4-BE49-F238E27FC236}">
                <a16:creationId xmlns:a16="http://schemas.microsoft.com/office/drawing/2014/main" id="{F8716C5F-1E70-4129-83B3-1B7C52E509A8}"/>
              </a:ext>
            </a:extLst>
          </p:cNvPr>
          <p:cNvSpPr txBox="1">
            <a:spLocks noChangeArrowheads="1"/>
          </p:cNvSpPr>
          <p:nvPr/>
        </p:nvSpPr>
        <p:spPr bwMode="auto">
          <a:xfrm>
            <a:off x="3401475" y="3540126"/>
            <a:ext cx="2304000" cy="584775"/>
          </a:xfrm>
          <a:prstGeom prst="rect">
            <a:avLst/>
          </a:prstGeom>
          <a:solidFill>
            <a:srgbClr val="FFFF00"/>
          </a:solidFill>
          <a:ln w="9525" algn="ctr">
            <a:solidFill>
              <a:schemeClr val="tx1"/>
            </a:solidFill>
            <a:miter lim="800000"/>
            <a:headEnd/>
            <a:tailEnd/>
          </a:ln>
        </p:spPr>
        <p:txBody>
          <a:bodyPr>
            <a:spAutoFit/>
          </a:bodyPr>
          <a:lstStyle/>
          <a:p>
            <a:pPr algn="ctr"/>
            <a:r>
              <a:rPr lang="ja-JP" altLang="en-US" sz="1600"/>
              <a:t>入力データの照合</a:t>
            </a:r>
          </a:p>
          <a:p>
            <a:pPr algn="ctr"/>
            <a:r>
              <a:rPr lang="ja-JP" altLang="en-US" sz="1600"/>
              <a:t>・一貫性ﾁｪｯｸ </a:t>
            </a:r>
            <a:r>
              <a:rPr lang="en-US" altLang="ja-JP" sz="1600"/>
              <a:t>/ </a:t>
            </a:r>
            <a:r>
              <a:rPr lang="ja-JP" altLang="en-US" sz="1600"/>
              <a:t>修正</a:t>
            </a:r>
          </a:p>
        </p:txBody>
      </p:sp>
      <p:sp>
        <p:nvSpPr>
          <p:cNvPr id="81" name="Line 47">
            <a:extLst>
              <a:ext uri="{FF2B5EF4-FFF2-40B4-BE49-F238E27FC236}">
                <a16:creationId xmlns:a16="http://schemas.microsoft.com/office/drawing/2014/main" id="{10574FE5-5EEB-4BA2-879A-30163C025490}"/>
              </a:ext>
            </a:extLst>
          </p:cNvPr>
          <p:cNvSpPr>
            <a:spLocks noChangeShapeType="1"/>
          </p:cNvSpPr>
          <p:nvPr/>
        </p:nvSpPr>
        <p:spPr bwMode="auto">
          <a:xfrm>
            <a:off x="4557713" y="3360738"/>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82" name="Line 48">
            <a:extLst>
              <a:ext uri="{FF2B5EF4-FFF2-40B4-BE49-F238E27FC236}">
                <a16:creationId xmlns:a16="http://schemas.microsoft.com/office/drawing/2014/main" id="{2F21C9C9-4943-4538-9D00-C82360453FA1}"/>
              </a:ext>
            </a:extLst>
          </p:cNvPr>
          <p:cNvSpPr>
            <a:spLocks noChangeShapeType="1"/>
          </p:cNvSpPr>
          <p:nvPr/>
        </p:nvSpPr>
        <p:spPr bwMode="auto">
          <a:xfrm>
            <a:off x="4557713" y="4124325"/>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83" name="Text Box 49">
            <a:extLst>
              <a:ext uri="{FF2B5EF4-FFF2-40B4-BE49-F238E27FC236}">
                <a16:creationId xmlns:a16="http://schemas.microsoft.com/office/drawing/2014/main" id="{AB673053-5DE4-4697-B076-1810F95C624E}"/>
              </a:ext>
            </a:extLst>
          </p:cNvPr>
          <p:cNvSpPr txBox="1">
            <a:spLocks noChangeArrowheads="1"/>
          </p:cNvSpPr>
          <p:nvPr/>
        </p:nvSpPr>
        <p:spPr bwMode="auto">
          <a:xfrm>
            <a:off x="89850" y="5417136"/>
            <a:ext cx="2520000" cy="345600"/>
          </a:xfrm>
          <a:prstGeom prst="rect">
            <a:avLst/>
          </a:prstGeom>
          <a:noFill/>
          <a:ln w="9525" algn="ctr">
            <a:solidFill>
              <a:schemeClr val="tx1"/>
            </a:solidFill>
            <a:miter lim="800000"/>
            <a:headEnd/>
            <a:tailEnd/>
          </a:ln>
        </p:spPr>
        <p:txBody>
          <a:bodyPr wrap="square">
            <a:spAutoFit/>
          </a:bodyPr>
          <a:lstStyle/>
          <a:p>
            <a:pPr algn="ctr">
              <a:spcBef>
                <a:spcPct val="50000"/>
              </a:spcBef>
            </a:pPr>
            <a:r>
              <a:rPr lang="ja-JP" altLang="en-US" sz="1600" dirty="0"/>
              <a:t>解析用データセット作成</a:t>
            </a:r>
          </a:p>
        </p:txBody>
      </p:sp>
      <p:sp>
        <p:nvSpPr>
          <p:cNvPr id="85" name="Text Box 51">
            <a:extLst>
              <a:ext uri="{FF2B5EF4-FFF2-40B4-BE49-F238E27FC236}">
                <a16:creationId xmlns:a16="http://schemas.microsoft.com/office/drawing/2014/main" id="{2B5E1D0E-A8DC-47F4-ADB4-142648B9C8B1}"/>
              </a:ext>
            </a:extLst>
          </p:cNvPr>
          <p:cNvSpPr txBox="1">
            <a:spLocks noChangeArrowheads="1"/>
          </p:cNvSpPr>
          <p:nvPr/>
        </p:nvSpPr>
        <p:spPr bwMode="auto">
          <a:xfrm>
            <a:off x="3420000" y="5947945"/>
            <a:ext cx="2304000" cy="346075"/>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en-US" altLang="ja-JP" sz="1600"/>
              <a:t>DM</a:t>
            </a:r>
            <a:r>
              <a:rPr lang="ja-JP" altLang="en-US" sz="1600"/>
              <a:t>報告書作成</a:t>
            </a:r>
          </a:p>
        </p:txBody>
      </p:sp>
      <p:sp>
        <p:nvSpPr>
          <p:cNvPr id="87" name="Text Box 53">
            <a:extLst>
              <a:ext uri="{FF2B5EF4-FFF2-40B4-BE49-F238E27FC236}">
                <a16:creationId xmlns:a16="http://schemas.microsoft.com/office/drawing/2014/main" id="{43863DF4-6FE1-441E-9C4E-B7E7185E1E47}"/>
              </a:ext>
            </a:extLst>
          </p:cNvPr>
          <p:cNvSpPr txBox="1">
            <a:spLocks noChangeArrowheads="1"/>
          </p:cNvSpPr>
          <p:nvPr/>
        </p:nvSpPr>
        <p:spPr bwMode="auto">
          <a:xfrm>
            <a:off x="6513512" y="49213"/>
            <a:ext cx="2304000" cy="338554"/>
          </a:xfrm>
          <a:prstGeom prst="rect">
            <a:avLst/>
          </a:prstGeom>
          <a:noFill/>
          <a:ln w="9525" algn="ctr">
            <a:solidFill>
              <a:schemeClr val="tx1"/>
            </a:solidFill>
            <a:miter lim="800000"/>
            <a:headEnd/>
            <a:tailEnd/>
          </a:ln>
        </p:spPr>
        <p:txBody>
          <a:bodyPr>
            <a:spAutoFit/>
          </a:bodyPr>
          <a:lstStyle/>
          <a:p>
            <a:pPr algn="ctr">
              <a:spcBef>
                <a:spcPct val="50000"/>
              </a:spcBef>
            </a:pPr>
            <a:r>
              <a:rPr lang="ja-JP" altLang="en-US" sz="1600" dirty="0"/>
              <a:t>治験実施計画書作成</a:t>
            </a:r>
          </a:p>
        </p:txBody>
      </p:sp>
      <p:sp>
        <p:nvSpPr>
          <p:cNvPr id="88" name="Line 54">
            <a:extLst>
              <a:ext uri="{FF2B5EF4-FFF2-40B4-BE49-F238E27FC236}">
                <a16:creationId xmlns:a16="http://schemas.microsoft.com/office/drawing/2014/main" id="{2E5A76EB-89C5-4903-8D12-FFF2DA828617}"/>
              </a:ext>
            </a:extLst>
          </p:cNvPr>
          <p:cNvSpPr>
            <a:spLocks noChangeShapeType="1"/>
          </p:cNvSpPr>
          <p:nvPr/>
        </p:nvSpPr>
        <p:spPr bwMode="auto">
          <a:xfrm flipH="1" flipV="1">
            <a:off x="5721350" y="227013"/>
            <a:ext cx="803275" cy="0"/>
          </a:xfrm>
          <a:prstGeom prst="line">
            <a:avLst/>
          </a:prstGeom>
          <a:noFill/>
          <a:ln w="9525">
            <a:solidFill>
              <a:schemeClr val="tx1"/>
            </a:solidFill>
            <a:round/>
            <a:headEnd type="triangle" w="med" len="med"/>
            <a:tailEnd type="triangle" w="med" len="med"/>
          </a:ln>
        </p:spPr>
        <p:txBody>
          <a:bodyPr anchor="ctr"/>
          <a:lstStyle/>
          <a:p>
            <a:endParaRPr lang="ja-JP" altLang="en-US"/>
          </a:p>
        </p:txBody>
      </p:sp>
      <p:sp>
        <p:nvSpPr>
          <p:cNvPr id="89" name="Text Box 55">
            <a:extLst>
              <a:ext uri="{FF2B5EF4-FFF2-40B4-BE49-F238E27FC236}">
                <a16:creationId xmlns:a16="http://schemas.microsoft.com/office/drawing/2014/main" id="{858F5D1E-E077-48D3-BC61-D1670E1C2DE7}"/>
              </a:ext>
            </a:extLst>
          </p:cNvPr>
          <p:cNvSpPr txBox="1">
            <a:spLocks noChangeArrowheads="1"/>
          </p:cNvSpPr>
          <p:nvPr/>
        </p:nvSpPr>
        <p:spPr bwMode="auto">
          <a:xfrm>
            <a:off x="306387" y="49213"/>
            <a:ext cx="2304000" cy="338554"/>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解析計画書作成</a:t>
            </a:r>
          </a:p>
        </p:txBody>
      </p:sp>
      <p:sp>
        <p:nvSpPr>
          <p:cNvPr id="90" name="Line 56">
            <a:extLst>
              <a:ext uri="{FF2B5EF4-FFF2-40B4-BE49-F238E27FC236}">
                <a16:creationId xmlns:a16="http://schemas.microsoft.com/office/drawing/2014/main" id="{AC86EB41-DF7A-4DBB-9B1A-DAD1C66C4B71}"/>
              </a:ext>
            </a:extLst>
          </p:cNvPr>
          <p:cNvSpPr>
            <a:spLocks noChangeShapeType="1"/>
          </p:cNvSpPr>
          <p:nvPr/>
        </p:nvSpPr>
        <p:spPr bwMode="auto">
          <a:xfrm>
            <a:off x="2609850" y="231775"/>
            <a:ext cx="792163" cy="0"/>
          </a:xfrm>
          <a:prstGeom prst="line">
            <a:avLst/>
          </a:prstGeom>
          <a:noFill/>
          <a:ln w="9525">
            <a:solidFill>
              <a:schemeClr val="tx1"/>
            </a:solidFill>
            <a:round/>
            <a:headEnd type="triangle" w="med" len="med"/>
            <a:tailEnd type="triangle" w="med" len="med"/>
          </a:ln>
        </p:spPr>
        <p:txBody>
          <a:bodyPr anchor="ctr"/>
          <a:lstStyle/>
          <a:p>
            <a:endParaRPr lang="ja-JP" altLang="en-US"/>
          </a:p>
        </p:txBody>
      </p:sp>
      <p:sp>
        <p:nvSpPr>
          <p:cNvPr id="91" name="Rectangle 57">
            <a:extLst>
              <a:ext uri="{FF2B5EF4-FFF2-40B4-BE49-F238E27FC236}">
                <a16:creationId xmlns:a16="http://schemas.microsoft.com/office/drawing/2014/main" id="{E6D182F2-D8FA-4F69-8EB4-A8319E76B38C}"/>
              </a:ext>
            </a:extLst>
          </p:cNvPr>
          <p:cNvSpPr>
            <a:spLocks noChangeArrowheads="1"/>
          </p:cNvSpPr>
          <p:nvPr/>
        </p:nvSpPr>
        <p:spPr bwMode="auto">
          <a:xfrm>
            <a:off x="200024" y="6478588"/>
            <a:ext cx="2304000" cy="346075"/>
          </a:xfrm>
          <a:prstGeom prst="rect">
            <a:avLst/>
          </a:prstGeom>
          <a:noFill/>
          <a:ln w="9525" algn="ctr">
            <a:solidFill>
              <a:schemeClr val="tx1"/>
            </a:solidFill>
            <a:miter lim="800000"/>
            <a:headEnd/>
            <a:tailEnd/>
          </a:ln>
        </p:spPr>
        <p:txBody>
          <a:bodyPr>
            <a:spAutoFit/>
          </a:bodyPr>
          <a:lstStyle/>
          <a:p>
            <a:pPr algn="ctr">
              <a:spcBef>
                <a:spcPct val="50000"/>
              </a:spcBef>
            </a:pPr>
            <a:r>
              <a:rPr lang="ja-JP" altLang="en-US" sz="1600" dirty="0"/>
              <a:t>治験総括報告書作成</a:t>
            </a:r>
          </a:p>
        </p:txBody>
      </p:sp>
      <p:sp>
        <p:nvSpPr>
          <p:cNvPr id="92" name="Line 58">
            <a:extLst>
              <a:ext uri="{FF2B5EF4-FFF2-40B4-BE49-F238E27FC236}">
                <a16:creationId xmlns:a16="http://schemas.microsoft.com/office/drawing/2014/main" id="{7265A86E-C8C7-40F8-B644-53BBD440E396}"/>
              </a:ext>
            </a:extLst>
          </p:cNvPr>
          <p:cNvSpPr>
            <a:spLocks noChangeShapeType="1"/>
          </p:cNvSpPr>
          <p:nvPr/>
        </p:nvSpPr>
        <p:spPr bwMode="auto">
          <a:xfrm>
            <a:off x="1338263" y="6296025"/>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94" name="Text Box 61">
            <a:extLst>
              <a:ext uri="{FF2B5EF4-FFF2-40B4-BE49-F238E27FC236}">
                <a16:creationId xmlns:a16="http://schemas.microsoft.com/office/drawing/2014/main" id="{85D2D4FF-A933-49AE-A1A2-FF29A67901D1}"/>
              </a:ext>
            </a:extLst>
          </p:cNvPr>
          <p:cNvSpPr txBox="1">
            <a:spLocks noChangeArrowheads="1"/>
          </p:cNvSpPr>
          <p:nvPr/>
        </p:nvSpPr>
        <p:spPr bwMode="auto">
          <a:xfrm>
            <a:off x="6524624" y="2692400"/>
            <a:ext cx="2304000" cy="346075"/>
          </a:xfrm>
          <a:prstGeom prst="rect">
            <a:avLst/>
          </a:prstGeom>
          <a:noFill/>
          <a:ln w="9525" algn="ctr">
            <a:solidFill>
              <a:schemeClr val="tx1"/>
            </a:solidFill>
            <a:miter lim="800000"/>
            <a:headEnd/>
            <a:tailEnd/>
          </a:ln>
        </p:spPr>
        <p:txBody>
          <a:bodyPr>
            <a:spAutoFit/>
          </a:bodyPr>
          <a:lstStyle/>
          <a:p>
            <a:pPr algn="ctr">
              <a:spcBef>
                <a:spcPct val="50000"/>
              </a:spcBef>
            </a:pPr>
            <a:r>
              <a:rPr lang="ja-JP" altLang="en-US" sz="1600" dirty="0"/>
              <a:t>クエリー対応</a:t>
            </a:r>
          </a:p>
        </p:txBody>
      </p:sp>
      <p:sp>
        <p:nvSpPr>
          <p:cNvPr id="95" name="Line 62">
            <a:extLst>
              <a:ext uri="{FF2B5EF4-FFF2-40B4-BE49-F238E27FC236}">
                <a16:creationId xmlns:a16="http://schemas.microsoft.com/office/drawing/2014/main" id="{8CBF53D4-3545-466D-BE57-09B79C7B6CF5}"/>
              </a:ext>
            </a:extLst>
          </p:cNvPr>
          <p:cNvSpPr>
            <a:spLocks noChangeShapeType="1"/>
          </p:cNvSpPr>
          <p:nvPr/>
        </p:nvSpPr>
        <p:spPr bwMode="auto">
          <a:xfrm flipH="1">
            <a:off x="4567238" y="2865438"/>
            <a:ext cx="1944000" cy="0"/>
          </a:xfrm>
          <a:prstGeom prst="line">
            <a:avLst/>
          </a:prstGeom>
          <a:noFill/>
          <a:ln w="9525">
            <a:solidFill>
              <a:schemeClr val="tx1"/>
            </a:solidFill>
            <a:round/>
            <a:headEnd/>
            <a:tailEnd type="triangle" w="med" len="med"/>
          </a:ln>
        </p:spPr>
        <p:txBody>
          <a:bodyPr anchor="ctr"/>
          <a:lstStyle/>
          <a:p>
            <a:endParaRPr lang="ja-JP" altLang="en-US"/>
          </a:p>
        </p:txBody>
      </p:sp>
      <p:sp>
        <p:nvSpPr>
          <p:cNvPr id="96" name="Line 63">
            <a:extLst>
              <a:ext uri="{FF2B5EF4-FFF2-40B4-BE49-F238E27FC236}">
                <a16:creationId xmlns:a16="http://schemas.microsoft.com/office/drawing/2014/main" id="{9143E8A6-4A9D-418C-91CD-1BBC27AF0873}"/>
              </a:ext>
            </a:extLst>
          </p:cNvPr>
          <p:cNvSpPr>
            <a:spLocks noChangeShapeType="1"/>
          </p:cNvSpPr>
          <p:nvPr/>
        </p:nvSpPr>
        <p:spPr bwMode="auto">
          <a:xfrm rot="10800000" flipV="1">
            <a:off x="2681288" y="3182938"/>
            <a:ext cx="720725" cy="0"/>
          </a:xfrm>
          <a:prstGeom prst="line">
            <a:avLst/>
          </a:prstGeom>
          <a:noFill/>
          <a:ln w="12700">
            <a:solidFill>
              <a:srgbClr val="0070C0"/>
            </a:solidFill>
            <a:round/>
            <a:headEnd/>
            <a:tailEnd/>
          </a:ln>
        </p:spPr>
        <p:txBody>
          <a:bodyPr anchor="ctr"/>
          <a:lstStyle/>
          <a:p>
            <a:endParaRPr lang="ja-JP" altLang="en-US"/>
          </a:p>
        </p:txBody>
      </p:sp>
      <p:sp>
        <p:nvSpPr>
          <p:cNvPr id="97" name="Line 64">
            <a:extLst>
              <a:ext uri="{FF2B5EF4-FFF2-40B4-BE49-F238E27FC236}">
                <a16:creationId xmlns:a16="http://schemas.microsoft.com/office/drawing/2014/main" id="{6FAA2A2C-48F7-4EB0-A583-ED91552C3928}"/>
              </a:ext>
            </a:extLst>
          </p:cNvPr>
          <p:cNvSpPr>
            <a:spLocks noChangeShapeType="1"/>
          </p:cNvSpPr>
          <p:nvPr/>
        </p:nvSpPr>
        <p:spPr bwMode="auto">
          <a:xfrm rot="10800000">
            <a:off x="2681288" y="1958938"/>
            <a:ext cx="0" cy="1224000"/>
          </a:xfrm>
          <a:prstGeom prst="line">
            <a:avLst/>
          </a:prstGeom>
          <a:noFill/>
          <a:ln w="12700">
            <a:solidFill>
              <a:srgbClr val="0070C0"/>
            </a:solidFill>
            <a:round/>
            <a:headEnd/>
            <a:tailEnd/>
          </a:ln>
        </p:spPr>
        <p:txBody>
          <a:bodyPr anchor="ctr"/>
          <a:lstStyle/>
          <a:p>
            <a:endParaRPr lang="ja-JP" altLang="en-US"/>
          </a:p>
        </p:txBody>
      </p:sp>
      <p:sp>
        <p:nvSpPr>
          <p:cNvPr id="98" name="Line 65">
            <a:extLst>
              <a:ext uri="{FF2B5EF4-FFF2-40B4-BE49-F238E27FC236}">
                <a16:creationId xmlns:a16="http://schemas.microsoft.com/office/drawing/2014/main" id="{CA6402C5-6D12-429F-88BA-5BAEFC2453BD}"/>
              </a:ext>
            </a:extLst>
          </p:cNvPr>
          <p:cNvSpPr>
            <a:spLocks noChangeShapeType="1"/>
          </p:cNvSpPr>
          <p:nvPr/>
        </p:nvSpPr>
        <p:spPr bwMode="auto">
          <a:xfrm rot="10800000" flipH="1">
            <a:off x="2693175" y="1963738"/>
            <a:ext cx="612000" cy="0"/>
          </a:xfrm>
          <a:prstGeom prst="line">
            <a:avLst/>
          </a:prstGeom>
          <a:noFill/>
          <a:ln w="12700">
            <a:solidFill>
              <a:srgbClr val="0070C0"/>
            </a:solidFill>
            <a:round/>
            <a:headEnd/>
            <a:tailEnd type="triangle" w="med" len="med"/>
          </a:ln>
        </p:spPr>
        <p:txBody>
          <a:bodyPr anchor="ctr"/>
          <a:lstStyle/>
          <a:p>
            <a:endParaRPr lang="ja-JP" altLang="en-US"/>
          </a:p>
        </p:txBody>
      </p:sp>
      <p:sp>
        <p:nvSpPr>
          <p:cNvPr id="101" name="Text Box 18">
            <a:extLst>
              <a:ext uri="{FF2B5EF4-FFF2-40B4-BE49-F238E27FC236}">
                <a16:creationId xmlns:a16="http://schemas.microsoft.com/office/drawing/2014/main" id="{49C80218-4631-4615-896D-4281F0F63755}"/>
              </a:ext>
            </a:extLst>
          </p:cNvPr>
          <p:cNvSpPr txBox="1">
            <a:spLocks noChangeArrowheads="1"/>
          </p:cNvSpPr>
          <p:nvPr/>
        </p:nvSpPr>
        <p:spPr bwMode="auto">
          <a:xfrm>
            <a:off x="6183313" y="2195513"/>
            <a:ext cx="2016125" cy="338137"/>
          </a:xfrm>
          <a:prstGeom prst="rect">
            <a:avLst/>
          </a:prstGeom>
          <a:noFill/>
          <a:ln w="9525" algn="ctr">
            <a:noFill/>
            <a:miter lim="800000"/>
            <a:headEnd/>
            <a:tailEnd/>
          </a:ln>
        </p:spPr>
        <p:txBody>
          <a:bodyPr>
            <a:spAutoFit/>
          </a:bodyPr>
          <a:lstStyle/>
          <a:p>
            <a:pPr>
              <a:spcBef>
                <a:spcPct val="50000"/>
              </a:spcBef>
            </a:pPr>
            <a:r>
              <a:rPr lang="ja-JP" altLang="en-US" sz="1600" b="1" dirty="0">
                <a:solidFill>
                  <a:srgbClr val="008000"/>
                </a:solidFill>
              </a:rPr>
              <a:t>問い合わせ事項なし</a:t>
            </a:r>
          </a:p>
        </p:txBody>
      </p:sp>
      <p:sp>
        <p:nvSpPr>
          <p:cNvPr id="103" name="Text Box 55">
            <a:extLst>
              <a:ext uri="{FF2B5EF4-FFF2-40B4-BE49-F238E27FC236}">
                <a16:creationId xmlns:a16="http://schemas.microsoft.com/office/drawing/2014/main" id="{3DF8E0D3-78E4-4E1E-81C7-586980AA615C}"/>
              </a:ext>
            </a:extLst>
          </p:cNvPr>
          <p:cNvSpPr txBox="1">
            <a:spLocks noChangeArrowheads="1"/>
          </p:cNvSpPr>
          <p:nvPr/>
        </p:nvSpPr>
        <p:spPr bwMode="auto">
          <a:xfrm>
            <a:off x="6524088" y="486888"/>
            <a:ext cx="2304000" cy="584775"/>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症例及びデータ取扱い基準作成（第</a:t>
            </a:r>
            <a:r>
              <a:rPr lang="en-US" altLang="ja-JP" sz="1600" dirty="0"/>
              <a:t>1.0</a:t>
            </a:r>
            <a:r>
              <a:rPr lang="ja-JP" altLang="en-US" sz="1600" dirty="0"/>
              <a:t>版）</a:t>
            </a:r>
          </a:p>
        </p:txBody>
      </p:sp>
      <p:sp>
        <p:nvSpPr>
          <p:cNvPr id="47" name="Line 48">
            <a:extLst>
              <a:ext uri="{FF2B5EF4-FFF2-40B4-BE49-F238E27FC236}">
                <a16:creationId xmlns:a16="http://schemas.microsoft.com/office/drawing/2014/main" id="{E7A0E9BE-58DF-4E7E-A7C1-B5C1316FFCB9}"/>
              </a:ext>
            </a:extLst>
          </p:cNvPr>
          <p:cNvSpPr>
            <a:spLocks noChangeShapeType="1"/>
          </p:cNvSpPr>
          <p:nvPr/>
        </p:nvSpPr>
        <p:spPr bwMode="auto">
          <a:xfrm>
            <a:off x="4557713" y="4667250"/>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48" name="Text Box 8">
            <a:extLst>
              <a:ext uri="{FF2B5EF4-FFF2-40B4-BE49-F238E27FC236}">
                <a16:creationId xmlns:a16="http://schemas.microsoft.com/office/drawing/2014/main" id="{7A1F537D-F11F-44C1-8571-EF41BAFD9DD3}"/>
              </a:ext>
            </a:extLst>
          </p:cNvPr>
          <p:cNvSpPr txBox="1">
            <a:spLocks noChangeArrowheads="1"/>
          </p:cNvSpPr>
          <p:nvPr/>
        </p:nvSpPr>
        <p:spPr bwMode="auto">
          <a:xfrm>
            <a:off x="3306225" y="5392739"/>
            <a:ext cx="2520000" cy="338554"/>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データベース固定</a:t>
            </a:r>
          </a:p>
        </p:txBody>
      </p:sp>
      <p:sp>
        <p:nvSpPr>
          <p:cNvPr id="49" name="Line 48">
            <a:extLst>
              <a:ext uri="{FF2B5EF4-FFF2-40B4-BE49-F238E27FC236}">
                <a16:creationId xmlns:a16="http://schemas.microsoft.com/office/drawing/2014/main" id="{E3639F56-90E4-4C21-9549-9E3D35D70A2A}"/>
              </a:ext>
            </a:extLst>
          </p:cNvPr>
          <p:cNvSpPr>
            <a:spLocks noChangeShapeType="1"/>
          </p:cNvSpPr>
          <p:nvPr/>
        </p:nvSpPr>
        <p:spPr bwMode="auto">
          <a:xfrm>
            <a:off x="4567238" y="5724525"/>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50" name="Text Box 8">
            <a:extLst>
              <a:ext uri="{FF2B5EF4-FFF2-40B4-BE49-F238E27FC236}">
                <a16:creationId xmlns:a16="http://schemas.microsoft.com/office/drawing/2014/main" id="{AB0F1E68-CB66-4A8B-AA7F-D7D79E5E6B70}"/>
              </a:ext>
            </a:extLst>
          </p:cNvPr>
          <p:cNvSpPr txBox="1">
            <a:spLocks noChangeArrowheads="1"/>
          </p:cNvSpPr>
          <p:nvPr/>
        </p:nvSpPr>
        <p:spPr bwMode="auto">
          <a:xfrm>
            <a:off x="3210974" y="4840289"/>
            <a:ext cx="2704049" cy="338554"/>
          </a:xfrm>
          <a:prstGeom prst="rect">
            <a:avLst/>
          </a:prstGeom>
          <a:solidFill>
            <a:srgbClr val="FFFF00"/>
          </a:solidFill>
          <a:ln w="9525" algn="ctr">
            <a:solidFill>
              <a:schemeClr val="tx1"/>
            </a:solidFill>
            <a:miter lim="800000"/>
            <a:headEnd/>
            <a:tailEnd/>
          </a:ln>
        </p:spPr>
        <p:txBody>
          <a:bodyPr wrap="square">
            <a:spAutoFit/>
          </a:bodyPr>
          <a:lstStyle/>
          <a:p>
            <a:pPr algn="ctr">
              <a:spcBef>
                <a:spcPct val="50000"/>
              </a:spcBef>
            </a:pPr>
            <a:r>
              <a:rPr lang="ja-JP" altLang="en-US" sz="1600" dirty="0"/>
              <a:t>症例及びデータ取扱い検討</a:t>
            </a:r>
          </a:p>
        </p:txBody>
      </p:sp>
      <p:sp>
        <p:nvSpPr>
          <p:cNvPr id="51" name="Line 48">
            <a:extLst>
              <a:ext uri="{FF2B5EF4-FFF2-40B4-BE49-F238E27FC236}">
                <a16:creationId xmlns:a16="http://schemas.microsoft.com/office/drawing/2014/main" id="{5D8A983A-CF55-4DD5-8A96-C1ADDE999799}"/>
              </a:ext>
            </a:extLst>
          </p:cNvPr>
          <p:cNvSpPr>
            <a:spLocks noChangeShapeType="1"/>
          </p:cNvSpPr>
          <p:nvPr/>
        </p:nvSpPr>
        <p:spPr bwMode="auto">
          <a:xfrm>
            <a:off x="4557713" y="5191125"/>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52" name="Line 58">
            <a:extLst>
              <a:ext uri="{FF2B5EF4-FFF2-40B4-BE49-F238E27FC236}">
                <a16:creationId xmlns:a16="http://schemas.microsoft.com/office/drawing/2014/main" id="{8886ADDF-7075-4688-AF1F-040B2A293361}"/>
              </a:ext>
            </a:extLst>
          </p:cNvPr>
          <p:cNvSpPr>
            <a:spLocks noChangeShapeType="1"/>
          </p:cNvSpPr>
          <p:nvPr/>
        </p:nvSpPr>
        <p:spPr bwMode="auto">
          <a:xfrm>
            <a:off x="1338263" y="5762625"/>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53" name="Text Box 3">
            <a:extLst>
              <a:ext uri="{FF2B5EF4-FFF2-40B4-BE49-F238E27FC236}">
                <a16:creationId xmlns:a16="http://schemas.microsoft.com/office/drawing/2014/main" id="{CBCFF679-41A8-4C42-8ABB-A114BE29E1F3}"/>
              </a:ext>
            </a:extLst>
          </p:cNvPr>
          <p:cNvSpPr txBox="1">
            <a:spLocks noChangeArrowheads="1"/>
          </p:cNvSpPr>
          <p:nvPr/>
        </p:nvSpPr>
        <p:spPr bwMode="auto">
          <a:xfrm>
            <a:off x="306388" y="488950"/>
            <a:ext cx="2304000" cy="346075"/>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図表イメージ</a:t>
            </a:r>
          </a:p>
        </p:txBody>
      </p:sp>
      <p:sp>
        <p:nvSpPr>
          <p:cNvPr id="54" name="Text Box 55">
            <a:extLst>
              <a:ext uri="{FF2B5EF4-FFF2-40B4-BE49-F238E27FC236}">
                <a16:creationId xmlns:a16="http://schemas.microsoft.com/office/drawing/2014/main" id="{F1C94BDF-E85E-43FF-B37E-BC45EBC83582}"/>
              </a:ext>
            </a:extLst>
          </p:cNvPr>
          <p:cNvSpPr txBox="1">
            <a:spLocks noChangeArrowheads="1"/>
          </p:cNvSpPr>
          <p:nvPr/>
        </p:nvSpPr>
        <p:spPr bwMode="auto">
          <a:xfrm>
            <a:off x="6524088" y="4525488"/>
            <a:ext cx="2304000" cy="584775"/>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症例及びデータ取扱い基準最終固定</a:t>
            </a:r>
          </a:p>
        </p:txBody>
      </p:sp>
      <p:sp>
        <p:nvSpPr>
          <p:cNvPr id="55" name="Line 54">
            <a:extLst>
              <a:ext uri="{FF2B5EF4-FFF2-40B4-BE49-F238E27FC236}">
                <a16:creationId xmlns:a16="http://schemas.microsoft.com/office/drawing/2014/main" id="{291BA183-E223-47E5-9549-2C3167E5EB94}"/>
              </a:ext>
            </a:extLst>
          </p:cNvPr>
          <p:cNvSpPr>
            <a:spLocks noChangeShapeType="1"/>
          </p:cNvSpPr>
          <p:nvPr/>
        </p:nvSpPr>
        <p:spPr bwMode="auto">
          <a:xfrm flipH="1" flipV="1">
            <a:off x="4568824" y="4713288"/>
            <a:ext cx="1944000" cy="0"/>
          </a:xfrm>
          <a:prstGeom prst="line">
            <a:avLst/>
          </a:prstGeom>
          <a:noFill/>
          <a:ln w="9525">
            <a:solidFill>
              <a:schemeClr val="tx1"/>
            </a:solidFill>
            <a:round/>
            <a:headEnd type="triangle" w="med" len="med"/>
            <a:tailEnd type="triangle" w="med" len="med"/>
          </a:ln>
        </p:spPr>
        <p:txBody>
          <a:bodyPr anchor="ctr"/>
          <a:lstStyle/>
          <a:p>
            <a:endParaRPr lang="ja-JP" altLang="en-US"/>
          </a:p>
        </p:txBody>
      </p:sp>
      <p:sp>
        <p:nvSpPr>
          <p:cNvPr id="56" name="Text Box 55">
            <a:extLst>
              <a:ext uri="{FF2B5EF4-FFF2-40B4-BE49-F238E27FC236}">
                <a16:creationId xmlns:a16="http://schemas.microsoft.com/office/drawing/2014/main" id="{6108F6D0-9F31-4CBC-AACB-7BC09DEC9319}"/>
              </a:ext>
            </a:extLst>
          </p:cNvPr>
          <p:cNvSpPr txBox="1">
            <a:spLocks noChangeArrowheads="1"/>
          </p:cNvSpPr>
          <p:nvPr/>
        </p:nvSpPr>
        <p:spPr bwMode="auto">
          <a:xfrm>
            <a:off x="306387" y="4992688"/>
            <a:ext cx="2304000" cy="338554"/>
          </a:xfrm>
          <a:prstGeom prst="rect">
            <a:avLst/>
          </a:prstGeom>
          <a:solidFill>
            <a:srgbClr val="FFFF00"/>
          </a:solidFill>
          <a:ln w="9525" algn="ctr">
            <a:solidFill>
              <a:schemeClr val="tx1"/>
            </a:solidFill>
            <a:miter lim="800000"/>
            <a:headEnd/>
            <a:tailEnd/>
          </a:ln>
        </p:spPr>
        <p:txBody>
          <a:bodyPr>
            <a:spAutoFit/>
          </a:bodyPr>
          <a:lstStyle/>
          <a:p>
            <a:pPr algn="ctr">
              <a:spcBef>
                <a:spcPct val="50000"/>
              </a:spcBef>
            </a:pPr>
            <a:r>
              <a:rPr lang="ja-JP" altLang="en-US" sz="1600" dirty="0"/>
              <a:t>解析計画書最終固定</a:t>
            </a:r>
          </a:p>
        </p:txBody>
      </p:sp>
      <p:sp>
        <p:nvSpPr>
          <p:cNvPr id="57" name="Line 54">
            <a:extLst>
              <a:ext uri="{FF2B5EF4-FFF2-40B4-BE49-F238E27FC236}">
                <a16:creationId xmlns:a16="http://schemas.microsoft.com/office/drawing/2014/main" id="{D3B2C449-C372-4536-B36C-BBECF90FD386}"/>
              </a:ext>
            </a:extLst>
          </p:cNvPr>
          <p:cNvSpPr>
            <a:spLocks noChangeShapeType="1"/>
          </p:cNvSpPr>
          <p:nvPr/>
        </p:nvSpPr>
        <p:spPr bwMode="auto">
          <a:xfrm flipH="1" flipV="1">
            <a:off x="2606674" y="5246688"/>
            <a:ext cx="1944000" cy="0"/>
          </a:xfrm>
          <a:prstGeom prst="line">
            <a:avLst/>
          </a:prstGeom>
          <a:noFill/>
          <a:ln w="9525">
            <a:solidFill>
              <a:schemeClr val="tx1"/>
            </a:solidFill>
            <a:round/>
            <a:headEnd type="triangle" w="med" len="med"/>
            <a:tailEnd type="triangle" w="med" len="med"/>
          </a:ln>
        </p:spPr>
        <p:txBody>
          <a:bodyPr anchor="ctr"/>
          <a:lstStyle/>
          <a:p>
            <a:endParaRPr lang="ja-JP" altLang="en-US"/>
          </a:p>
        </p:txBody>
      </p:sp>
      <p:sp>
        <p:nvSpPr>
          <p:cNvPr id="84" name="スライド番号プレースホルダー 3">
            <a:extLst>
              <a:ext uri="{FF2B5EF4-FFF2-40B4-BE49-F238E27FC236}">
                <a16:creationId xmlns:a16="http://schemas.microsoft.com/office/drawing/2014/main" id="{F69A6F6E-91BF-4BF7-AB01-EE41665C5CC7}"/>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25</a:t>
            </a:fld>
            <a:endParaRPr kumimoji="1" lang="ja-JP" altLang="en-US" dirty="0"/>
          </a:p>
        </p:txBody>
      </p:sp>
    </p:spTree>
    <p:extLst>
      <p:ext uri="{BB962C8B-B14F-4D97-AF65-F5344CB8AC3E}">
        <p14:creationId xmlns:p14="http://schemas.microsoft.com/office/powerpoint/2010/main" val="118295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データマネジメント手順書、計画書</a:t>
            </a:r>
            <a:endParaRPr kumimoji="1" lang="ja-JP" altLang="en-US" sz="3200" dirty="0">
              <a:latin typeface="+mn-ea"/>
              <a:ea typeface="+mn-ea"/>
            </a:endParaRPr>
          </a:p>
        </p:txBody>
      </p:sp>
      <p:sp>
        <p:nvSpPr>
          <p:cNvPr id="8" name="テキスト プレースホルダー 2">
            <a:extLst>
              <a:ext uri="{FF2B5EF4-FFF2-40B4-BE49-F238E27FC236}">
                <a16:creationId xmlns:a16="http://schemas.microsoft.com/office/drawing/2014/main" id="{D238ACDC-CD34-430B-BAC3-803B47292690}"/>
              </a:ext>
            </a:extLst>
          </p:cNvPr>
          <p:cNvSpPr>
            <a:spLocks noGrp="1"/>
          </p:cNvSpPr>
          <p:nvPr>
            <p:ph type="body" idx="1"/>
          </p:nvPr>
        </p:nvSpPr>
        <p:spPr>
          <a:xfrm>
            <a:off x="623888" y="3884614"/>
            <a:ext cx="7886700" cy="1401761"/>
          </a:xfrm>
        </p:spPr>
        <p:txBody>
          <a:bodyPr>
            <a:normAutofit/>
          </a:bodyPr>
          <a:lstStyle/>
          <a:p>
            <a:pPr algn="ctr"/>
            <a:r>
              <a:rPr lang="ja-JP" altLang="en-US" sz="2800" dirty="0"/>
              <a:t>データマネジメント手順書</a:t>
            </a:r>
            <a:endParaRPr lang="en-US" altLang="ja-JP" sz="2800" dirty="0"/>
          </a:p>
          <a:p>
            <a:pPr algn="ctr"/>
            <a:r>
              <a:rPr lang="ja-JP" altLang="en-US" sz="2800" dirty="0"/>
              <a:t>（治験ごとに作成）</a:t>
            </a:r>
            <a:endParaRPr kumimoji="1" lang="en-US" altLang="ja-JP" sz="2800" dirty="0"/>
          </a:p>
        </p:txBody>
      </p:sp>
    </p:spTree>
    <p:extLst>
      <p:ext uri="{BB962C8B-B14F-4D97-AF65-F5344CB8AC3E}">
        <p14:creationId xmlns:p14="http://schemas.microsoft.com/office/powerpoint/2010/main" val="268125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0B26969-F969-4DAB-9AD4-40EB9E250380}"/>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医師主導治験 </a:t>
            </a:r>
            <a:r>
              <a:rPr lang="en-US" altLang="ja-JP" dirty="0">
                <a:solidFill>
                  <a:srgbClr val="3610A0"/>
                </a:solidFill>
              </a:rPr>
              <a:t>SOP</a:t>
            </a:r>
            <a:r>
              <a:rPr lang="ja-JP" altLang="en-US" dirty="0">
                <a:solidFill>
                  <a:srgbClr val="3610A0"/>
                </a:solidFill>
              </a:rPr>
              <a:t>雛形</a:t>
            </a:r>
            <a:r>
              <a:rPr lang="ja-JP" altLang="en-US" sz="2000" dirty="0">
                <a:solidFill>
                  <a:srgbClr val="3610A0"/>
                </a:solidFill>
              </a:rPr>
              <a:t>（日本医師会治験促進センター）</a:t>
            </a:r>
            <a:endParaRPr lang="ja-JP" altLang="en-US" dirty="0">
              <a:solidFill>
                <a:srgbClr val="3610A0"/>
              </a:solidFill>
            </a:endParaRPr>
          </a:p>
        </p:txBody>
      </p:sp>
      <p:cxnSp>
        <p:nvCxnSpPr>
          <p:cNvPr id="11" name="直線コネクタ 10">
            <a:extLst>
              <a:ext uri="{FF2B5EF4-FFF2-40B4-BE49-F238E27FC236}">
                <a16:creationId xmlns:a16="http://schemas.microsoft.com/office/drawing/2014/main" id="{1B0C5FB8-3F70-4A15-8132-7492A49DA5B3}"/>
              </a:ext>
            </a:extLst>
          </p:cNvPr>
          <p:cNvCxnSpPr/>
          <p:nvPr/>
        </p:nvCxnSpPr>
        <p:spPr>
          <a:xfrm>
            <a:off x="1133475" y="4695825"/>
            <a:ext cx="2592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3">
            <a:extLst>
              <a:ext uri="{FF2B5EF4-FFF2-40B4-BE49-F238E27FC236}">
                <a16:creationId xmlns:a16="http://schemas.microsoft.com/office/drawing/2014/main" id="{92C030CD-305D-4BD0-B719-5E4E8C2C293E}"/>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27</a:t>
            </a:fld>
            <a:endParaRPr kumimoji="1" lang="ja-JP" altLang="en-US" dirty="0"/>
          </a:p>
        </p:txBody>
      </p:sp>
      <p:pic>
        <p:nvPicPr>
          <p:cNvPr id="5" name="図 4">
            <a:extLst>
              <a:ext uri="{FF2B5EF4-FFF2-40B4-BE49-F238E27FC236}">
                <a16:creationId xmlns:a16="http://schemas.microsoft.com/office/drawing/2014/main" id="{9FA9C6EA-206A-413D-9301-2C64D4DDA7F8}"/>
              </a:ext>
            </a:extLst>
          </p:cNvPr>
          <p:cNvPicPr>
            <a:picLocks noChangeAspect="1"/>
          </p:cNvPicPr>
          <p:nvPr/>
        </p:nvPicPr>
        <p:blipFill rotWithShape="1">
          <a:blip r:embed="rId2"/>
          <a:srcRect t="10000" r="1485" b="6296"/>
          <a:stretch/>
        </p:blipFill>
        <p:spPr>
          <a:xfrm>
            <a:off x="361950" y="762000"/>
            <a:ext cx="8334375" cy="3983250"/>
          </a:xfrm>
          <a:prstGeom prst="rect">
            <a:avLst/>
          </a:prstGeom>
        </p:spPr>
      </p:pic>
      <p:pic>
        <p:nvPicPr>
          <p:cNvPr id="9" name="図 8">
            <a:extLst>
              <a:ext uri="{FF2B5EF4-FFF2-40B4-BE49-F238E27FC236}">
                <a16:creationId xmlns:a16="http://schemas.microsoft.com/office/drawing/2014/main" id="{938EF5C0-7A75-4527-9632-A9A66C267EF4}"/>
              </a:ext>
            </a:extLst>
          </p:cNvPr>
          <p:cNvPicPr>
            <a:picLocks noChangeAspect="1"/>
          </p:cNvPicPr>
          <p:nvPr/>
        </p:nvPicPr>
        <p:blipFill rotWithShape="1">
          <a:blip r:embed="rId3"/>
          <a:srcRect t="50000" r="1485" b="7407"/>
          <a:stretch/>
        </p:blipFill>
        <p:spPr>
          <a:xfrm>
            <a:off x="361950" y="4733935"/>
            <a:ext cx="8334375" cy="2026875"/>
          </a:xfrm>
          <a:prstGeom prst="rect">
            <a:avLst/>
          </a:prstGeom>
        </p:spPr>
      </p:pic>
      <p:sp>
        <p:nvSpPr>
          <p:cNvPr id="10" name="楕円 9">
            <a:extLst>
              <a:ext uri="{FF2B5EF4-FFF2-40B4-BE49-F238E27FC236}">
                <a16:creationId xmlns:a16="http://schemas.microsoft.com/office/drawing/2014/main" id="{4AEECBF1-EFD4-49E4-A579-1FDAC1ECB3CC}"/>
              </a:ext>
            </a:extLst>
          </p:cNvPr>
          <p:cNvSpPr/>
          <p:nvPr/>
        </p:nvSpPr>
        <p:spPr>
          <a:xfrm>
            <a:off x="104774" y="4933949"/>
            <a:ext cx="8640000" cy="108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ABB344A-6CB5-4636-805D-CD8F3CF42032}"/>
              </a:ext>
            </a:extLst>
          </p:cNvPr>
          <p:cNvSpPr txBox="1"/>
          <p:nvPr/>
        </p:nvSpPr>
        <p:spPr>
          <a:xfrm>
            <a:off x="4995862" y="6305946"/>
            <a:ext cx="3914775" cy="461665"/>
          </a:xfrm>
          <a:prstGeom prst="rect">
            <a:avLst/>
          </a:prstGeom>
          <a:noFill/>
        </p:spPr>
        <p:txBody>
          <a:bodyPr wrap="square" rtlCol="0">
            <a:spAutoFit/>
          </a:bodyPr>
          <a:lstStyle/>
          <a:p>
            <a:r>
              <a:rPr lang="ja-JP" altLang="en-US" sz="1200" dirty="0"/>
              <a:t>（「日本医師会治験促進センター</a:t>
            </a:r>
            <a:r>
              <a:rPr lang="en-US" altLang="ja-JP" sz="1200" dirty="0"/>
              <a:t>『</a:t>
            </a:r>
            <a:r>
              <a:rPr lang="ja-JP" altLang="en-US" sz="1200" dirty="0"/>
              <a:t>治験・臨床研究の実施環境に関する研究</a:t>
            </a:r>
            <a:r>
              <a:rPr lang="en-US" altLang="ja-JP" sz="1200" dirty="0"/>
              <a:t>』</a:t>
            </a:r>
            <a:r>
              <a:rPr lang="ja-JP" altLang="en-US" sz="1200" dirty="0"/>
              <a:t>ウェブサイト」より引用）</a:t>
            </a:r>
            <a:endParaRPr kumimoji="1" lang="ja-JP" altLang="en-US" sz="1200" dirty="0"/>
          </a:p>
        </p:txBody>
      </p:sp>
    </p:spTree>
    <p:extLst>
      <p:ext uri="{BB962C8B-B14F-4D97-AF65-F5344CB8AC3E}">
        <p14:creationId xmlns:p14="http://schemas.microsoft.com/office/powerpoint/2010/main" val="404293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647142E-1F33-4B80-B02C-95FB4EC5491B}"/>
              </a:ext>
            </a:extLst>
          </p:cNvPr>
          <p:cNvPicPr>
            <a:picLocks noChangeAspect="1"/>
          </p:cNvPicPr>
          <p:nvPr/>
        </p:nvPicPr>
        <p:blipFill rotWithShape="1">
          <a:blip r:embed="rId2"/>
          <a:srcRect l="6562" t="14259" r="29166" b="5926"/>
          <a:stretch/>
        </p:blipFill>
        <p:spPr>
          <a:xfrm>
            <a:off x="352423" y="790571"/>
            <a:ext cx="6480000" cy="4526545"/>
          </a:xfrm>
          <a:prstGeom prst="rect">
            <a:avLst/>
          </a:prstGeom>
        </p:spPr>
      </p:pic>
      <p:sp>
        <p:nvSpPr>
          <p:cNvPr id="3" name="タイトル 1">
            <a:extLst>
              <a:ext uri="{FF2B5EF4-FFF2-40B4-BE49-F238E27FC236}">
                <a16:creationId xmlns:a16="http://schemas.microsoft.com/office/drawing/2014/main" id="{51C82F5A-2855-419C-8A89-267CBCFB8605}"/>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データマネジメントに関する手順書の必要性</a:t>
            </a:r>
          </a:p>
        </p:txBody>
      </p:sp>
      <p:pic>
        <p:nvPicPr>
          <p:cNvPr id="4" name="図 3">
            <a:extLst>
              <a:ext uri="{FF2B5EF4-FFF2-40B4-BE49-F238E27FC236}">
                <a16:creationId xmlns:a16="http://schemas.microsoft.com/office/drawing/2014/main" id="{193C7AF7-2AFB-448C-A43A-2E26D0959E7A}"/>
              </a:ext>
            </a:extLst>
          </p:cNvPr>
          <p:cNvPicPr>
            <a:picLocks noChangeAspect="1"/>
          </p:cNvPicPr>
          <p:nvPr/>
        </p:nvPicPr>
        <p:blipFill rotWithShape="1">
          <a:blip r:embed="rId3"/>
          <a:srcRect l="6666" t="68889" r="29062" b="16812"/>
          <a:stretch/>
        </p:blipFill>
        <p:spPr>
          <a:xfrm>
            <a:off x="352423" y="5429250"/>
            <a:ext cx="7992000" cy="1000126"/>
          </a:xfrm>
          <a:prstGeom prst="rect">
            <a:avLst/>
          </a:prstGeom>
        </p:spPr>
      </p:pic>
      <p:sp>
        <p:nvSpPr>
          <p:cNvPr id="5" name="楕円 4">
            <a:extLst>
              <a:ext uri="{FF2B5EF4-FFF2-40B4-BE49-F238E27FC236}">
                <a16:creationId xmlns:a16="http://schemas.microsoft.com/office/drawing/2014/main" id="{3AFC8CBD-61C4-447C-A49F-6E4F4E0B35DC}"/>
              </a:ext>
            </a:extLst>
          </p:cNvPr>
          <p:cNvSpPr/>
          <p:nvPr/>
        </p:nvSpPr>
        <p:spPr>
          <a:xfrm>
            <a:off x="104774" y="5172074"/>
            <a:ext cx="8640000" cy="108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EFE7F167-32C9-4DB2-A4EF-26B7124CFB35}"/>
              </a:ext>
            </a:extLst>
          </p:cNvPr>
          <p:cNvCxnSpPr/>
          <p:nvPr/>
        </p:nvCxnSpPr>
        <p:spPr>
          <a:xfrm>
            <a:off x="1095375" y="5715000"/>
            <a:ext cx="511200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3">
            <a:extLst>
              <a:ext uri="{FF2B5EF4-FFF2-40B4-BE49-F238E27FC236}">
                <a16:creationId xmlns:a16="http://schemas.microsoft.com/office/drawing/2014/main" id="{E14F37A5-B53F-4D5E-B71C-A0575FDDC1A8}"/>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28</a:t>
            </a:fld>
            <a:endParaRPr kumimoji="1" lang="ja-JP" altLang="en-US" dirty="0"/>
          </a:p>
        </p:txBody>
      </p:sp>
      <p:sp>
        <p:nvSpPr>
          <p:cNvPr id="11" name="スクロール: 横 10">
            <a:extLst>
              <a:ext uri="{FF2B5EF4-FFF2-40B4-BE49-F238E27FC236}">
                <a16:creationId xmlns:a16="http://schemas.microsoft.com/office/drawing/2014/main" id="{647050A8-22A4-4358-A5CC-D230CEC92510}"/>
              </a:ext>
            </a:extLst>
          </p:cNvPr>
          <p:cNvSpPr/>
          <p:nvPr/>
        </p:nvSpPr>
        <p:spPr>
          <a:xfrm>
            <a:off x="5492552" y="4122018"/>
            <a:ext cx="3492000" cy="1116000"/>
          </a:xfrm>
          <a:prstGeom prst="horizontalScroll">
            <a:avLst>
              <a:gd name="adj" fmla="val 11885"/>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DB7038E-9DD7-4FC0-94C2-35105E4AE8B5}"/>
              </a:ext>
            </a:extLst>
          </p:cNvPr>
          <p:cNvSpPr txBox="1"/>
          <p:nvPr/>
        </p:nvSpPr>
        <p:spPr>
          <a:xfrm>
            <a:off x="5752009" y="4314966"/>
            <a:ext cx="3220541" cy="738087"/>
          </a:xfrm>
          <a:prstGeom prst="rect">
            <a:avLst/>
          </a:prstGeom>
          <a:noFill/>
        </p:spPr>
        <p:txBody>
          <a:bodyPr wrap="square" rtlCol="0">
            <a:spAutoFit/>
          </a:bodyPr>
          <a:lstStyle/>
          <a:p>
            <a:pPr>
              <a:lnSpc>
                <a:spcPct val="120000"/>
              </a:lnSpc>
            </a:pPr>
            <a:r>
              <a:rPr lang="ja-JP" altLang="en-US" b="1" dirty="0">
                <a:solidFill>
                  <a:srgbClr val="0000FF"/>
                </a:solidFill>
              </a:rPr>
              <a:t>自ら治験を実施する者が作成する手順書の雛形</a:t>
            </a:r>
            <a:r>
              <a:rPr lang="ja-JP" altLang="en-US" dirty="0"/>
              <a:t>として作成</a:t>
            </a:r>
            <a:endParaRPr kumimoji="1" lang="ja-JP" altLang="en-US" b="1" dirty="0">
              <a:solidFill>
                <a:srgbClr val="FF0000"/>
              </a:solidFill>
            </a:endParaRPr>
          </a:p>
        </p:txBody>
      </p:sp>
      <p:sp>
        <p:nvSpPr>
          <p:cNvPr id="13" name="テキスト ボックス 12">
            <a:extLst>
              <a:ext uri="{FF2B5EF4-FFF2-40B4-BE49-F238E27FC236}">
                <a16:creationId xmlns:a16="http://schemas.microsoft.com/office/drawing/2014/main" id="{B9FC8D61-F371-41DD-8DF6-2E0C3992F242}"/>
              </a:ext>
            </a:extLst>
          </p:cNvPr>
          <p:cNvSpPr txBox="1"/>
          <p:nvPr/>
        </p:nvSpPr>
        <p:spPr>
          <a:xfrm>
            <a:off x="4995862" y="6305946"/>
            <a:ext cx="3914775" cy="461665"/>
          </a:xfrm>
          <a:prstGeom prst="rect">
            <a:avLst/>
          </a:prstGeom>
          <a:noFill/>
        </p:spPr>
        <p:txBody>
          <a:bodyPr wrap="square" rtlCol="0">
            <a:spAutoFit/>
          </a:bodyPr>
          <a:lstStyle/>
          <a:p>
            <a:r>
              <a:rPr lang="ja-JP" altLang="en-US" sz="1200" dirty="0"/>
              <a:t>（「日本医師会治験促進センター</a:t>
            </a:r>
            <a:r>
              <a:rPr lang="en-US" altLang="ja-JP" sz="1200" dirty="0"/>
              <a:t>『</a:t>
            </a:r>
            <a:r>
              <a:rPr lang="ja-JP" altLang="en-US" sz="1200" dirty="0"/>
              <a:t>治験・臨床研究の実施環境に関する研究</a:t>
            </a:r>
            <a:r>
              <a:rPr lang="en-US" altLang="ja-JP" sz="1200" dirty="0"/>
              <a:t>』</a:t>
            </a:r>
            <a:r>
              <a:rPr lang="ja-JP" altLang="en-US" sz="1200" dirty="0"/>
              <a:t>ウェブサイト」より引用）</a:t>
            </a:r>
            <a:endParaRPr kumimoji="1" lang="ja-JP" altLang="en-US" sz="1200" dirty="0"/>
          </a:p>
        </p:txBody>
      </p:sp>
    </p:spTree>
    <p:extLst>
      <p:ext uri="{BB962C8B-B14F-4D97-AF65-F5344CB8AC3E}">
        <p14:creationId xmlns:p14="http://schemas.microsoft.com/office/powerpoint/2010/main" val="20507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データマネジメント手順書、計画書</a:t>
            </a:r>
            <a:endParaRPr kumimoji="1" lang="ja-JP" altLang="en-US" sz="3200" dirty="0">
              <a:latin typeface="+mn-ea"/>
              <a:ea typeface="+mn-ea"/>
            </a:endParaRPr>
          </a:p>
        </p:txBody>
      </p:sp>
      <p:sp>
        <p:nvSpPr>
          <p:cNvPr id="8" name="テキスト プレースホルダー 2">
            <a:extLst>
              <a:ext uri="{FF2B5EF4-FFF2-40B4-BE49-F238E27FC236}">
                <a16:creationId xmlns:a16="http://schemas.microsoft.com/office/drawing/2014/main" id="{D238ACDC-CD34-430B-BAC3-803B47292690}"/>
              </a:ext>
            </a:extLst>
          </p:cNvPr>
          <p:cNvSpPr>
            <a:spLocks noGrp="1"/>
          </p:cNvSpPr>
          <p:nvPr>
            <p:ph type="body" idx="1"/>
          </p:nvPr>
        </p:nvSpPr>
        <p:spPr>
          <a:xfrm>
            <a:off x="623888" y="3884614"/>
            <a:ext cx="7886700" cy="1401761"/>
          </a:xfrm>
        </p:spPr>
        <p:txBody>
          <a:bodyPr>
            <a:normAutofit/>
          </a:bodyPr>
          <a:lstStyle/>
          <a:p>
            <a:pPr algn="ctr"/>
            <a:r>
              <a:rPr lang="ja-JP" altLang="en-US" sz="2800" dirty="0"/>
              <a:t>データマネジメント計画書</a:t>
            </a:r>
            <a:endParaRPr lang="en-US" altLang="ja-JP" sz="2800" dirty="0"/>
          </a:p>
          <a:p>
            <a:pPr algn="ctr"/>
            <a:r>
              <a:rPr lang="ja-JP" altLang="en-US" sz="2800" dirty="0"/>
              <a:t>（臨床研究ごとに作成）</a:t>
            </a:r>
            <a:endParaRPr kumimoji="1" lang="en-US" altLang="ja-JP" sz="2800" dirty="0"/>
          </a:p>
        </p:txBody>
      </p:sp>
      <p:sp>
        <p:nvSpPr>
          <p:cNvPr id="3" name="テキスト ボックス 2">
            <a:extLst>
              <a:ext uri="{FF2B5EF4-FFF2-40B4-BE49-F238E27FC236}">
                <a16:creationId xmlns:a16="http://schemas.microsoft.com/office/drawing/2014/main" id="{2D6EF3FC-610D-4EE6-8F0D-5F6F72E72DD9}"/>
              </a:ext>
            </a:extLst>
          </p:cNvPr>
          <p:cNvSpPr txBox="1"/>
          <p:nvPr/>
        </p:nvSpPr>
        <p:spPr>
          <a:xfrm>
            <a:off x="804863" y="5304830"/>
            <a:ext cx="7524750" cy="923330"/>
          </a:xfrm>
          <a:prstGeom prst="rect">
            <a:avLst/>
          </a:prstGeom>
          <a:noFill/>
          <a:ln>
            <a:solidFill>
              <a:srgbClr val="FF0000"/>
            </a:solidFill>
          </a:ln>
        </p:spPr>
        <p:txBody>
          <a:bodyPr wrap="square" rtlCol="0">
            <a:spAutoFit/>
          </a:bodyPr>
          <a:lstStyle/>
          <a:p>
            <a:r>
              <a:rPr lang="ja-JP" altLang="ja-JP" kern="100" dirty="0">
                <a:solidFill>
                  <a:srgbClr val="FF0000"/>
                </a:solidFill>
                <a:effectLst/>
                <a:latin typeface="+mn-ea"/>
                <a:cs typeface="Times New Roman" panose="02020603050405020304" pitchFamily="18" charset="0"/>
              </a:rPr>
              <a:t>【注意】臨床研究全般で使用することを前提に作成しておりますので、</a:t>
            </a:r>
            <a:endParaRPr lang="en-US" altLang="ja-JP" kern="100" dirty="0">
              <a:solidFill>
                <a:srgbClr val="FF0000"/>
              </a:solidFill>
              <a:effectLst/>
              <a:latin typeface="+mn-ea"/>
              <a:cs typeface="Times New Roman" panose="02020603050405020304" pitchFamily="18" charset="0"/>
            </a:endParaRPr>
          </a:p>
          <a:p>
            <a:r>
              <a:rPr lang="ja-JP" altLang="en-US" kern="100" dirty="0">
                <a:solidFill>
                  <a:srgbClr val="FF0000"/>
                </a:solidFill>
                <a:latin typeface="+mn-ea"/>
                <a:cs typeface="Times New Roman" panose="02020603050405020304" pitchFamily="18" charset="0"/>
              </a:rPr>
              <a:t>　　　　</a:t>
            </a:r>
            <a:r>
              <a:rPr lang="ja-JP" altLang="ja-JP" kern="100" dirty="0">
                <a:solidFill>
                  <a:srgbClr val="FF0000"/>
                </a:solidFill>
                <a:effectLst/>
                <a:latin typeface="+mn-ea"/>
                <a:cs typeface="Times New Roman" panose="02020603050405020304" pitchFamily="18" charset="0"/>
              </a:rPr>
              <a:t>医師主導治験で使用する場合は、適用する薬事規制や用語等の</a:t>
            </a:r>
            <a:endParaRPr lang="en-US" altLang="ja-JP" kern="100" dirty="0">
              <a:solidFill>
                <a:srgbClr val="FF0000"/>
              </a:solidFill>
              <a:effectLst/>
              <a:latin typeface="+mn-ea"/>
              <a:cs typeface="Times New Roman" panose="02020603050405020304" pitchFamily="18" charset="0"/>
            </a:endParaRPr>
          </a:p>
          <a:p>
            <a:r>
              <a:rPr lang="ja-JP" altLang="en-US" kern="100" dirty="0">
                <a:solidFill>
                  <a:srgbClr val="FF0000"/>
                </a:solidFill>
                <a:latin typeface="+mn-ea"/>
                <a:cs typeface="Times New Roman" panose="02020603050405020304" pitchFamily="18" charset="0"/>
              </a:rPr>
              <a:t>　　　　</a:t>
            </a:r>
            <a:r>
              <a:rPr lang="ja-JP" altLang="ja-JP" kern="100" dirty="0">
                <a:solidFill>
                  <a:srgbClr val="FF0000"/>
                </a:solidFill>
                <a:effectLst/>
                <a:latin typeface="+mn-ea"/>
                <a:cs typeface="Times New Roman" panose="02020603050405020304" pitchFamily="18" charset="0"/>
              </a:rPr>
              <a:t>記載を修正の上、活用ください。</a:t>
            </a:r>
            <a:endParaRPr kumimoji="1" lang="ja-JP" altLang="en-US" dirty="0">
              <a:latin typeface="+mn-ea"/>
            </a:endParaRPr>
          </a:p>
        </p:txBody>
      </p:sp>
    </p:spTree>
    <p:extLst>
      <p:ext uri="{BB962C8B-B14F-4D97-AF65-F5344CB8AC3E}">
        <p14:creationId xmlns:p14="http://schemas.microsoft.com/office/powerpoint/2010/main" val="100645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本</a:t>
            </a:r>
            <a:r>
              <a:rPr lang="en-US" altLang="ja-JP" sz="3200" dirty="0">
                <a:latin typeface="+mn-ea"/>
                <a:ea typeface="+mn-ea"/>
              </a:rPr>
              <a:t>WG</a:t>
            </a:r>
            <a:r>
              <a:rPr lang="ja-JP" altLang="en-US" sz="3200" dirty="0">
                <a:latin typeface="+mn-ea"/>
                <a:ea typeface="+mn-ea"/>
              </a:rPr>
              <a:t>設立の背景、目的</a:t>
            </a:r>
            <a:endParaRPr kumimoji="1" lang="ja-JP" altLang="en-US" sz="3200" dirty="0">
              <a:latin typeface="+mn-ea"/>
              <a:ea typeface="+mn-ea"/>
            </a:endParaRPr>
          </a:p>
        </p:txBody>
      </p:sp>
    </p:spTree>
    <p:extLst>
      <p:ext uri="{BB962C8B-B14F-4D97-AF65-F5344CB8AC3E}">
        <p14:creationId xmlns:p14="http://schemas.microsoft.com/office/powerpoint/2010/main" val="1978023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E0302D9-B2B5-490F-8182-A96D83D9FFB8}"/>
              </a:ext>
            </a:extLst>
          </p:cNvPr>
          <p:cNvSpPr>
            <a:spLocks noGrp="1"/>
          </p:cNvSpPr>
          <p:nvPr>
            <p:ph idx="1"/>
          </p:nvPr>
        </p:nvSpPr>
        <p:spPr>
          <a:xfrm>
            <a:off x="176926" y="759666"/>
            <a:ext cx="4176000" cy="5981702"/>
          </a:xfrm>
        </p:spPr>
        <p:txBody>
          <a:bodyPr>
            <a:noAutofit/>
          </a:bodyPr>
          <a:lstStyle/>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業務担当者と業務分担の決定</a:t>
            </a:r>
          </a:p>
          <a:p>
            <a:pPr marL="342900" lvl="0" indent="-342900" algn="just">
              <a:lnSpc>
                <a:spcPct val="110000"/>
              </a:lnSpc>
              <a:spcBef>
                <a:spcPts val="600"/>
              </a:spcBef>
              <a:buFont typeface="+mj-lt"/>
              <a:buAutoNum type="arabicPeriod"/>
            </a:pPr>
            <a:r>
              <a:rPr lang="en-US" altLang="ja-JP" sz="1800" kern="100" dirty="0">
                <a:effectLst/>
                <a:latin typeface="+mn-ea"/>
                <a:cs typeface="Times New Roman" panose="02020603050405020304" pitchFamily="18" charset="0"/>
              </a:rPr>
              <a:t>DMP</a:t>
            </a:r>
            <a:r>
              <a:rPr lang="ja-JP" altLang="ja-JP" sz="1800" kern="100" dirty="0">
                <a:effectLst/>
                <a:latin typeface="+mn-ea"/>
                <a:cs typeface="Times New Roman" panose="02020603050405020304" pitchFamily="18" charset="0"/>
              </a:rPr>
              <a:t>の作成・改訂</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データの完全性のための品質マネジメントとリスクの特定</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実施手順の策定</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実施スケジュールの策定</a:t>
            </a:r>
          </a:p>
          <a:p>
            <a:pPr marL="342900" lvl="0" indent="-342900" algn="just">
              <a:lnSpc>
                <a:spcPct val="110000"/>
              </a:lnSpc>
              <a:spcBef>
                <a:spcPts val="600"/>
              </a:spcBef>
              <a:buFont typeface="+mj-lt"/>
              <a:buAutoNum type="arabicPeriod"/>
            </a:pPr>
            <a:r>
              <a:rPr lang="en-US" altLang="ja-JP" sz="1800" kern="100" dirty="0">
                <a:effectLst/>
                <a:latin typeface="+mn-ea"/>
                <a:cs typeface="Times New Roman" panose="02020603050405020304" pitchFamily="18" charset="0"/>
              </a:rPr>
              <a:t>EDC</a:t>
            </a:r>
            <a:r>
              <a:rPr lang="ja-JP" altLang="ja-JP" sz="1800" kern="100" dirty="0">
                <a:effectLst/>
                <a:latin typeface="+mn-ea"/>
                <a:cs typeface="Times New Roman" panose="02020603050405020304" pitchFamily="18" charset="0"/>
              </a:rPr>
              <a:t>システムの選定・概要・適用範囲・症例報告書の作成・変更・バリデーション方法の決定と実施</a:t>
            </a:r>
          </a:p>
          <a:p>
            <a:pPr marL="342900" lvl="0" indent="-342900" algn="just">
              <a:lnSpc>
                <a:spcPct val="110000"/>
              </a:lnSpc>
              <a:spcBef>
                <a:spcPts val="600"/>
              </a:spcBef>
              <a:buFont typeface="+mj-lt"/>
              <a:buAutoNum type="arabicPeriod"/>
            </a:pPr>
            <a:r>
              <a:rPr lang="en-US" altLang="ja-JP" sz="1800" kern="100" dirty="0">
                <a:effectLst/>
                <a:latin typeface="+mn-ea"/>
                <a:cs typeface="Times New Roman" panose="02020603050405020304" pitchFamily="18" charset="0"/>
              </a:rPr>
              <a:t>EDC</a:t>
            </a:r>
            <a:r>
              <a:rPr lang="ja-JP" altLang="ja-JP" sz="1800" kern="100" dirty="0">
                <a:effectLst/>
                <a:latin typeface="+mn-ea"/>
                <a:cs typeface="Times New Roman" panose="02020603050405020304" pitchFamily="18" charset="0"/>
              </a:rPr>
              <a:t>システムのユーザーアカウント管理</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外部データの取扱い</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被験者登録</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被験者割付（ランダム化）</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データの入力と修正</a:t>
            </a:r>
          </a:p>
          <a:p>
            <a:pPr marL="342900" lvl="0" indent="-342900" algn="just">
              <a:lnSpc>
                <a:spcPct val="110000"/>
              </a:lnSpc>
              <a:spcBef>
                <a:spcPts val="600"/>
              </a:spcBef>
              <a:buFont typeface="+mj-lt"/>
              <a:buAutoNum type="arabicPeriod"/>
            </a:pPr>
            <a:r>
              <a:rPr lang="ja-JP" altLang="ja-JP" sz="1800" kern="100" dirty="0">
                <a:effectLst/>
                <a:latin typeface="+mn-ea"/>
                <a:cs typeface="Times New Roman" panose="02020603050405020304" pitchFamily="18" charset="0"/>
              </a:rPr>
              <a:t>中央データモニタリング</a:t>
            </a:r>
          </a:p>
        </p:txBody>
      </p:sp>
      <p:sp>
        <p:nvSpPr>
          <p:cNvPr id="4" name="スライド番号プレースホルダー 3">
            <a:extLst>
              <a:ext uri="{FF2B5EF4-FFF2-40B4-BE49-F238E27FC236}">
                <a16:creationId xmlns:a16="http://schemas.microsoft.com/office/drawing/2014/main" id="{9A1003AF-4476-4F54-8042-229F06168E71}"/>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30</a:t>
            </a:fld>
            <a:endParaRPr kumimoji="1" lang="ja-JP" altLang="en-US" dirty="0"/>
          </a:p>
        </p:txBody>
      </p:sp>
      <p:sp>
        <p:nvSpPr>
          <p:cNvPr id="8" name="タイトル 1">
            <a:extLst>
              <a:ext uri="{FF2B5EF4-FFF2-40B4-BE49-F238E27FC236}">
                <a16:creationId xmlns:a16="http://schemas.microsoft.com/office/drawing/2014/main" id="{A756BB7F-4AC9-4968-AA31-C3019FD13544}"/>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データマネジメント：業務内容</a:t>
            </a:r>
          </a:p>
        </p:txBody>
      </p:sp>
      <p:sp>
        <p:nvSpPr>
          <p:cNvPr id="6" name="コンテンツ プレースホルダー 2">
            <a:extLst>
              <a:ext uri="{FF2B5EF4-FFF2-40B4-BE49-F238E27FC236}">
                <a16:creationId xmlns:a16="http://schemas.microsoft.com/office/drawing/2014/main" id="{B8C07B5E-9888-41F7-9A32-D322CB1E5C8C}"/>
              </a:ext>
            </a:extLst>
          </p:cNvPr>
          <p:cNvSpPr txBox="1">
            <a:spLocks/>
          </p:cNvSpPr>
          <p:nvPr/>
        </p:nvSpPr>
        <p:spPr>
          <a:xfrm>
            <a:off x="4791075" y="759666"/>
            <a:ext cx="4176000" cy="5981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データレビュー</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重篤有害事象データと報告書の</a:t>
            </a:r>
            <a:r>
              <a:rPr lang="ja-JP" altLang="en-US" sz="1800" kern="100" dirty="0">
                <a:latin typeface="+mn-ea"/>
                <a:cs typeface="Times New Roman" panose="02020603050405020304" pitchFamily="18" charset="0"/>
              </a:rPr>
              <a:t>　</a:t>
            </a:r>
            <a:r>
              <a:rPr lang="ja-JP" altLang="ja-JP" sz="1800" kern="100" dirty="0">
                <a:latin typeface="+mn-ea"/>
                <a:cs typeface="Times New Roman" panose="02020603050405020304" pitchFamily="18" charset="0"/>
              </a:rPr>
              <a:t>整合性確認</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コーディング</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治験責任医師による電子署名</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独立データモニタリング委員会</a:t>
            </a:r>
            <a:r>
              <a:rPr lang="ja-JP" altLang="en-US" sz="1800" kern="100" dirty="0">
                <a:latin typeface="+mn-ea"/>
                <a:cs typeface="Times New Roman" panose="02020603050405020304" pitchFamily="18" charset="0"/>
              </a:rPr>
              <a:t>　</a:t>
            </a:r>
            <a:r>
              <a:rPr lang="ja-JP" altLang="ja-JP" sz="1800" kern="100" dirty="0">
                <a:latin typeface="+mn-ea"/>
                <a:cs typeface="Times New Roman" panose="02020603050405020304" pitchFamily="18" charset="0"/>
              </a:rPr>
              <a:t>の対応</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症例及びデータの取扱いの検討</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データベース固定</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キーオープン</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統計解析責任者等へのデータ移管</a:t>
            </a:r>
          </a:p>
          <a:p>
            <a:pPr marL="342900" indent="-342900" algn="just">
              <a:lnSpc>
                <a:spcPct val="110000"/>
              </a:lnSpc>
              <a:spcBef>
                <a:spcPts val="600"/>
              </a:spcBef>
              <a:buFont typeface="+mj-lt"/>
              <a:buAutoNum type="arabicPeriod" startAt="13"/>
            </a:pPr>
            <a:r>
              <a:rPr lang="en-US" altLang="ja-JP" sz="1800" kern="100" dirty="0">
                <a:latin typeface="+mn-ea"/>
                <a:cs typeface="Times New Roman" panose="02020603050405020304" pitchFamily="18" charset="0"/>
              </a:rPr>
              <a:t>EDC</a:t>
            </a:r>
            <a:r>
              <a:rPr lang="ja-JP" altLang="ja-JP" sz="1800" kern="100" dirty="0">
                <a:latin typeface="+mn-ea"/>
                <a:cs typeface="Times New Roman" panose="02020603050405020304" pitchFamily="18" charset="0"/>
              </a:rPr>
              <a:t>システムの廃棄</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データマネジメント報告書の作成</a:t>
            </a:r>
          </a:p>
          <a:p>
            <a:pPr marL="342900" indent="-342900" algn="just">
              <a:lnSpc>
                <a:spcPct val="110000"/>
              </a:lnSpc>
              <a:spcBef>
                <a:spcPts val="600"/>
              </a:spcBef>
              <a:buFont typeface="+mj-lt"/>
              <a:buAutoNum type="arabicPeriod" startAt="13"/>
            </a:pPr>
            <a:r>
              <a:rPr lang="ja-JP" altLang="ja-JP" sz="1800" kern="100" dirty="0">
                <a:latin typeface="+mn-ea"/>
                <a:cs typeface="Times New Roman" panose="02020603050405020304" pitchFamily="18" charset="0"/>
              </a:rPr>
              <a:t>資料の保管と廃棄</a:t>
            </a:r>
            <a:endParaRPr lang="ja-JP" altLang="en-US" sz="1600" dirty="0">
              <a:latin typeface="+mn-ea"/>
            </a:endParaRPr>
          </a:p>
        </p:txBody>
      </p:sp>
      <p:sp>
        <p:nvSpPr>
          <p:cNvPr id="9" name="スクロール: 横 8">
            <a:extLst>
              <a:ext uri="{FF2B5EF4-FFF2-40B4-BE49-F238E27FC236}">
                <a16:creationId xmlns:a16="http://schemas.microsoft.com/office/drawing/2014/main" id="{E3708303-997E-4A66-A3F4-DC225B33803D}"/>
              </a:ext>
            </a:extLst>
          </p:cNvPr>
          <p:cNvSpPr/>
          <p:nvPr/>
        </p:nvSpPr>
        <p:spPr>
          <a:xfrm>
            <a:off x="5149652" y="5950818"/>
            <a:ext cx="3492000" cy="792000"/>
          </a:xfrm>
          <a:prstGeom prst="horizontalScroll">
            <a:avLst>
              <a:gd name="adj" fmla="val 11885"/>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5F91C70-1EC1-4CF4-B501-8A2DF54AA75A}"/>
              </a:ext>
            </a:extLst>
          </p:cNvPr>
          <p:cNvSpPr txBox="1"/>
          <p:nvPr/>
        </p:nvSpPr>
        <p:spPr>
          <a:xfrm>
            <a:off x="5409109" y="6143766"/>
            <a:ext cx="3220541" cy="405688"/>
          </a:xfrm>
          <a:prstGeom prst="rect">
            <a:avLst/>
          </a:prstGeom>
          <a:noFill/>
        </p:spPr>
        <p:txBody>
          <a:bodyPr wrap="square" rtlCol="0">
            <a:spAutoFit/>
          </a:bodyPr>
          <a:lstStyle/>
          <a:p>
            <a:pPr>
              <a:lnSpc>
                <a:spcPct val="120000"/>
              </a:lnSpc>
            </a:pPr>
            <a:r>
              <a:rPr lang="ja-JP" altLang="en-US" b="1" dirty="0">
                <a:solidFill>
                  <a:srgbClr val="0000FF"/>
                </a:solidFill>
              </a:rPr>
              <a:t>解説をコメントとして付記</a:t>
            </a:r>
            <a:endParaRPr kumimoji="1" lang="ja-JP" altLang="en-US" b="1" dirty="0">
              <a:solidFill>
                <a:srgbClr val="FF0000"/>
              </a:solidFill>
            </a:endParaRPr>
          </a:p>
        </p:txBody>
      </p:sp>
    </p:spTree>
    <p:extLst>
      <p:ext uri="{BB962C8B-B14F-4D97-AF65-F5344CB8AC3E}">
        <p14:creationId xmlns:p14="http://schemas.microsoft.com/office/powerpoint/2010/main" val="42449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65FC1EF-1EE2-4A75-BDE5-7E93505D339B}"/>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データ収集と管理のための文書化シナリオ</a:t>
            </a:r>
          </a:p>
        </p:txBody>
      </p:sp>
      <p:pic>
        <p:nvPicPr>
          <p:cNvPr id="8" name="図 7">
            <a:extLst>
              <a:ext uri="{FF2B5EF4-FFF2-40B4-BE49-F238E27FC236}">
                <a16:creationId xmlns:a16="http://schemas.microsoft.com/office/drawing/2014/main" id="{51570453-9CB8-497B-BAB9-5184C2FF0337}"/>
              </a:ext>
            </a:extLst>
          </p:cNvPr>
          <p:cNvPicPr>
            <a:picLocks noChangeAspect="1"/>
          </p:cNvPicPr>
          <p:nvPr/>
        </p:nvPicPr>
        <p:blipFill rotWithShape="1">
          <a:blip r:embed="rId2"/>
          <a:srcRect l="26875" t="28439" r="23333" b="20555"/>
          <a:stretch/>
        </p:blipFill>
        <p:spPr>
          <a:xfrm>
            <a:off x="252000" y="803816"/>
            <a:ext cx="8640000" cy="4978592"/>
          </a:xfrm>
          <a:prstGeom prst="rect">
            <a:avLst/>
          </a:prstGeom>
        </p:spPr>
      </p:pic>
      <p:sp>
        <p:nvSpPr>
          <p:cNvPr id="9" name="テキスト ボックス 8">
            <a:extLst>
              <a:ext uri="{FF2B5EF4-FFF2-40B4-BE49-F238E27FC236}">
                <a16:creationId xmlns:a16="http://schemas.microsoft.com/office/drawing/2014/main" id="{5F0C9622-A757-4EF0-8145-F26FA582EB08}"/>
              </a:ext>
            </a:extLst>
          </p:cNvPr>
          <p:cNvSpPr txBox="1"/>
          <p:nvPr/>
        </p:nvSpPr>
        <p:spPr>
          <a:xfrm>
            <a:off x="1337742" y="5964668"/>
            <a:ext cx="7787208" cy="276999"/>
          </a:xfrm>
          <a:prstGeom prst="rect">
            <a:avLst/>
          </a:prstGeom>
          <a:noFill/>
        </p:spPr>
        <p:txBody>
          <a:bodyPr wrap="square" rtlCol="0">
            <a:spAutoFit/>
          </a:bodyPr>
          <a:lstStyle/>
          <a:p>
            <a:pPr algn="r"/>
            <a:r>
              <a:rPr lang="ja-JP" altLang="en-US" sz="1200" dirty="0"/>
              <a:t>（ 「</a:t>
            </a:r>
            <a:r>
              <a:rPr lang="en-US" altLang="ja-JP" sz="1200" dirty="0"/>
              <a:t>Data Management Plan, </a:t>
            </a:r>
            <a:r>
              <a:rPr lang="en-US" altLang="ja-JP" sz="1200" i="1" dirty="0"/>
              <a:t>revised edition December 2019</a:t>
            </a:r>
            <a:r>
              <a:rPr lang="ja-JP" altLang="en-US" sz="1200" dirty="0"/>
              <a:t>」より引用、一部改変）</a:t>
            </a:r>
            <a:endParaRPr kumimoji="1" lang="ja-JP" altLang="en-US" sz="1200" dirty="0"/>
          </a:p>
        </p:txBody>
      </p:sp>
      <p:sp>
        <p:nvSpPr>
          <p:cNvPr id="5" name="スライド番号プレースホルダー 3">
            <a:extLst>
              <a:ext uri="{FF2B5EF4-FFF2-40B4-BE49-F238E27FC236}">
                <a16:creationId xmlns:a16="http://schemas.microsoft.com/office/drawing/2014/main" id="{EF2043D2-0A5E-4E7A-9E6C-4615DE7034BB}"/>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31</a:t>
            </a:fld>
            <a:endParaRPr kumimoji="1" lang="ja-JP" altLang="en-US" dirty="0"/>
          </a:p>
        </p:txBody>
      </p:sp>
    </p:spTree>
    <p:extLst>
      <p:ext uri="{BB962C8B-B14F-4D97-AF65-F5344CB8AC3E}">
        <p14:creationId xmlns:p14="http://schemas.microsoft.com/office/powerpoint/2010/main" val="3849215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8FE24138-DE12-455F-90E9-A509317CBDB3}"/>
              </a:ext>
            </a:extLst>
          </p:cNvPr>
          <p:cNvSpPr txBox="1">
            <a:spLocks/>
          </p:cNvSpPr>
          <p:nvPr/>
        </p:nvSpPr>
        <p:spPr>
          <a:xfrm>
            <a:off x="457200" y="3071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クリニカルデータマネジメント（</a:t>
            </a:r>
            <a:r>
              <a:rPr lang="en-US" altLang="ja-JP" dirty="0">
                <a:solidFill>
                  <a:srgbClr val="3610A0"/>
                </a:solidFill>
              </a:rPr>
              <a:t>CDM</a:t>
            </a:r>
            <a:r>
              <a:rPr lang="ja-JP" altLang="en-US" dirty="0">
                <a:solidFill>
                  <a:srgbClr val="3610A0"/>
                </a:solidFill>
              </a:rPr>
              <a:t>）業務</a:t>
            </a:r>
            <a:endParaRPr lang="en-US" altLang="ja-JP" dirty="0">
              <a:solidFill>
                <a:srgbClr val="3610A0"/>
              </a:solidFill>
            </a:endParaRPr>
          </a:p>
          <a:p>
            <a:r>
              <a:rPr lang="ja-JP" altLang="en-US" dirty="0">
                <a:solidFill>
                  <a:srgbClr val="3610A0"/>
                </a:solidFill>
              </a:rPr>
              <a:t>のワークフロー（一例）</a:t>
            </a:r>
          </a:p>
        </p:txBody>
      </p:sp>
      <p:sp>
        <p:nvSpPr>
          <p:cNvPr id="6" name="スライド番号プレースホルダー 3">
            <a:extLst>
              <a:ext uri="{FF2B5EF4-FFF2-40B4-BE49-F238E27FC236}">
                <a16:creationId xmlns:a16="http://schemas.microsoft.com/office/drawing/2014/main" id="{C66CA970-F168-4D65-92C9-4E83D9B58644}"/>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32</a:t>
            </a:fld>
            <a:endParaRPr kumimoji="1" lang="ja-JP" altLang="en-US" dirty="0"/>
          </a:p>
        </p:txBody>
      </p:sp>
      <p:pic>
        <p:nvPicPr>
          <p:cNvPr id="7" name="図 6">
            <a:extLst>
              <a:ext uri="{FF2B5EF4-FFF2-40B4-BE49-F238E27FC236}">
                <a16:creationId xmlns:a16="http://schemas.microsoft.com/office/drawing/2014/main" id="{3DF521A1-DD32-41EB-922C-15AC503F5ADF}"/>
              </a:ext>
            </a:extLst>
          </p:cNvPr>
          <p:cNvPicPr>
            <a:picLocks noChangeAspect="1"/>
          </p:cNvPicPr>
          <p:nvPr/>
        </p:nvPicPr>
        <p:blipFill>
          <a:blip r:embed="rId2"/>
          <a:stretch>
            <a:fillRect/>
          </a:stretch>
        </p:blipFill>
        <p:spPr>
          <a:xfrm>
            <a:off x="252000" y="1443261"/>
            <a:ext cx="8640000" cy="4462859"/>
          </a:xfrm>
          <a:prstGeom prst="rect">
            <a:avLst/>
          </a:prstGeom>
        </p:spPr>
      </p:pic>
      <p:sp>
        <p:nvSpPr>
          <p:cNvPr id="10" name="テキスト ボックス 9">
            <a:extLst>
              <a:ext uri="{FF2B5EF4-FFF2-40B4-BE49-F238E27FC236}">
                <a16:creationId xmlns:a16="http://schemas.microsoft.com/office/drawing/2014/main" id="{95267C47-0990-4949-863F-1C00AB955130}"/>
              </a:ext>
            </a:extLst>
          </p:cNvPr>
          <p:cNvSpPr txBox="1"/>
          <p:nvPr/>
        </p:nvSpPr>
        <p:spPr>
          <a:xfrm>
            <a:off x="1337742" y="6117068"/>
            <a:ext cx="7787208" cy="276999"/>
          </a:xfrm>
          <a:prstGeom prst="rect">
            <a:avLst/>
          </a:prstGeom>
          <a:noFill/>
        </p:spPr>
        <p:txBody>
          <a:bodyPr wrap="square" rtlCol="0">
            <a:spAutoFit/>
          </a:bodyPr>
          <a:lstStyle/>
          <a:p>
            <a:pPr algn="r"/>
            <a:r>
              <a:rPr lang="ja-JP" altLang="en-US" sz="1200" dirty="0"/>
              <a:t>（ 「データマネジメント計画書雛形、</a:t>
            </a:r>
            <a:r>
              <a:rPr lang="en-US" altLang="ja-JP" sz="1200" dirty="0"/>
              <a:t>6.3</a:t>
            </a:r>
            <a:r>
              <a:rPr lang="ja-JP" altLang="en-US" sz="1200" dirty="0"/>
              <a:t> </a:t>
            </a:r>
            <a:r>
              <a:rPr lang="en-US" altLang="ja-JP" sz="1200" dirty="0"/>
              <a:t>CDM</a:t>
            </a:r>
            <a:r>
              <a:rPr lang="ja-JP" altLang="en-US" sz="1200" dirty="0"/>
              <a:t>業務のワークフロー」より引用）</a:t>
            </a:r>
            <a:endParaRPr kumimoji="1" lang="ja-JP" altLang="en-US" sz="1200" dirty="0"/>
          </a:p>
        </p:txBody>
      </p:sp>
    </p:spTree>
    <p:extLst>
      <p:ext uri="{BB962C8B-B14F-4D97-AF65-F5344CB8AC3E}">
        <p14:creationId xmlns:p14="http://schemas.microsoft.com/office/powerpoint/2010/main" val="141945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本</a:t>
            </a:r>
            <a:r>
              <a:rPr lang="en-US" altLang="ja-JP" sz="3200" dirty="0">
                <a:latin typeface="+mn-ea"/>
                <a:ea typeface="+mn-ea"/>
              </a:rPr>
              <a:t>WG</a:t>
            </a:r>
            <a:r>
              <a:rPr lang="ja-JP" altLang="en-US" sz="3200" dirty="0">
                <a:latin typeface="+mn-ea"/>
                <a:ea typeface="+mn-ea"/>
              </a:rPr>
              <a:t>のメンバー</a:t>
            </a:r>
            <a:endParaRPr kumimoji="1" lang="ja-JP" altLang="en-US" sz="3200" dirty="0">
              <a:latin typeface="+mn-ea"/>
              <a:ea typeface="+mn-ea"/>
            </a:endParaRPr>
          </a:p>
        </p:txBody>
      </p:sp>
    </p:spTree>
    <p:extLst>
      <p:ext uri="{BB962C8B-B14F-4D97-AF65-F5344CB8AC3E}">
        <p14:creationId xmlns:p14="http://schemas.microsoft.com/office/powerpoint/2010/main" val="4005319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E2DF456-CB5B-4589-ABD6-D419DCB68133}"/>
              </a:ext>
            </a:extLst>
          </p:cNvPr>
          <p:cNvSpPr>
            <a:spLocks noGrp="1"/>
          </p:cNvSpPr>
          <p:nvPr>
            <p:ph idx="1"/>
          </p:nvPr>
        </p:nvSpPr>
        <p:spPr>
          <a:xfrm>
            <a:off x="125760" y="752475"/>
            <a:ext cx="8892480" cy="6105525"/>
          </a:xfrm>
        </p:spPr>
        <p:txBody>
          <a:bodyPr>
            <a:normAutofit/>
          </a:bodyPr>
          <a:lstStyle/>
          <a:p>
            <a:pPr marL="0" lvl="0" indent="0">
              <a:lnSpc>
                <a:spcPct val="130000"/>
              </a:lnSpc>
              <a:spcBef>
                <a:spcPts val="0"/>
              </a:spcBef>
              <a:buNone/>
            </a:pPr>
            <a:r>
              <a:rPr lang="ja-JP" altLang="ja-JP" sz="1600" b="1" dirty="0"/>
              <a:t>林</a:t>
            </a:r>
            <a:r>
              <a:rPr lang="ja-JP" altLang="en-US" sz="1600" b="1" dirty="0"/>
              <a:t>　</a:t>
            </a:r>
            <a:r>
              <a:rPr lang="ja-JP" altLang="ja-JP" sz="1600" b="1" dirty="0"/>
              <a:t>宏至</a:t>
            </a:r>
            <a:r>
              <a:rPr lang="ja-JP" altLang="en-US" sz="1600" b="1" dirty="0"/>
              <a:t> 　</a:t>
            </a:r>
            <a:r>
              <a:rPr lang="ja-JP" altLang="ja-JP" sz="1600" dirty="0"/>
              <a:t>（北海道大学</a:t>
            </a:r>
            <a:r>
              <a:rPr lang="ja-JP" altLang="en-US" sz="1600" dirty="0"/>
              <a:t>病院　</a:t>
            </a:r>
            <a:r>
              <a:rPr lang="ja-JP" altLang="ja-JP" sz="1600" dirty="0"/>
              <a:t>臨床研究開発センター）</a:t>
            </a:r>
          </a:p>
          <a:p>
            <a:pPr marL="0" lvl="0" indent="0">
              <a:lnSpc>
                <a:spcPct val="130000"/>
              </a:lnSpc>
              <a:spcBef>
                <a:spcPts val="600"/>
              </a:spcBef>
              <a:buNone/>
            </a:pPr>
            <a:r>
              <a:rPr lang="ja-JP" altLang="ja-JP" sz="1600" b="1" dirty="0"/>
              <a:t>山口</a:t>
            </a:r>
            <a:r>
              <a:rPr lang="ja-JP" altLang="en-US" sz="1600" b="1" dirty="0"/>
              <a:t> </a:t>
            </a:r>
            <a:r>
              <a:rPr lang="ja-JP" altLang="ja-JP" sz="1600" b="1" dirty="0"/>
              <a:t>拓洋</a:t>
            </a:r>
            <a:r>
              <a:rPr lang="ja-JP" altLang="en-US" sz="1600" b="1" dirty="0"/>
              <a:t>　</a:t>
            </a:r>
            <a:r>
              <a:rPr lang="ja-JP" altLang="ja-JP" sz="1600" dirty="0"/>
              <a:t>（東北大学大学院医学系研究科</a:t>
            </a:r>
            <a:r>
              <a:rPr lang="ja-JP" altLang="en-US" sz="1600" dirty="0"/>
              <a:t>　</a:t>
            </a:r>
            <a:r>
              <a:rPr lang="ja-JP" altLang="ja-JP" sz="1600" dirty="0"/>
              <a:t>医学統計学分野／東北大学病院</a:t>
            </a:r>
            <a:r>
              <a:rPr lang="ja-JP" altLang="en-US" sz="1600" dirty="0"/>
              <a:t>　</a:t>
            </a:r>
            <a:r>
              <a:rPr lang="ja-JP" altLang="ja-JP" sz="1600" dirty="0"/>
              <a:t>臨床</a:t>
            </a:r>
            <a:r>
              <a:rPr lang="ja-JP" altLang="en-US" sz="1600" dirty="0"/>
              <a:t>試験データ</a:t>
            </a:r>
            <a:endParaRPr lang="en-US" altLang="ja-JP" sz="1600" dirty="0"/>
          </a:p>
          <a:p>
            <a:pPr marL="0" lvl="0" indent="0">
              <a:lnSpc>
                <a:spcPct val="130000"/>
              </a:lnSpc>
              <a:spcBef>
                <a:spcPts val="0"/>
              </a:spcBef>
              <a:buNone/>
            </a:pPr>
            <a:r>
              <a:rPr lang="ja-JP" altLang="en-US" sz="1600" dirty="0"/>
              <a:t>　　　　　　センター</a:t>
            </a:r>
            <a:r>
              <a:rPr lang="ja-JP" altLang="ja-JP" sz="1600" dirty="0"/>
              <a:t>／東京大学大学院医学系研究科</a:t>
            </a:r>
            <a:r>
              <a:rPr lang="ja-JP" altLang="en-US" sz="1600" dirty="0"/>
              <a:t>　</a:t>
            </a:r>
            <a:r>
              <a:rPr lang="ja-JP" altLang="ja-JP" sz="1600" dirty="0"/>
              <a:t>臨床試験データ管理学講座）</a:t>
            </a:r>
          </a:p>
          <a:p>
            <a:pPr marL="0" lvl="0" indent="0">
              <a:lnSpc>
                <a:spcPct val="130000"/>
              </a:lnSpc>
              <a:spcBef>
                <a:spcPts val="600"/>
              </a:spcBef>
              <a:buNone/>
            </a:pPr>
            <a:r>
              <a:rPr lang="ja-JP" altLang="ja-JP" sz="1600" b="1" dirty="0"/>
              <a:t>高田</a:t>
            </a:r>
            <a:r>
              <a:rPr lang="ja-JP" altLang="en-US" sz="1600" b="1" dirty="0"/>
              <a:t> </a:t>
            </a:r>
            <a:r>
              <a:rPr lang="ja-JP" altLang="ja-JP" sz="1600" b="1" dirty="0"/>
              <a:t>宗典</a:t>
            </a:r>
            <a:r>
              <a:rPr lang="ja-JP" altLang="en-US" sz="1600" b="1" dirty="0"/>
              <a:t>　</a:t>
            </a:r>
            <a:r>
              <a:rPr lang="ja-JP" altLang="ja-JP" sz="1600" dirty="0"/>
              <a:t>（東北大学病院</a:t>
            </a:r>
            <a:r>
              <a:rPr lang="ja-JP" altLang="en-US" sz="1600" dirty="0"/>
              <a:t>　</a:t>
            </a:r>
            <a:r>
              <a:rPr lang="ja-JP" altLang="ja-JP" sz="1600" dirty="0"/>
              <a:t>臨床試験データセンター）</a:t>
            </a:r>
          </a:p>
          <a:p>
            <a:pPr marL="0" lvl="0" indent="0">
              <a:lnSpc>
                <a:spcPct val="130000"/>
              </a:lnSpc>
              <a:spcBef>
                <a:spcPts val="600"/>
              </a:spcBef>
              <a:buNone/>
            </a:pPr>
            <a:r>
              <a:rPr lang="ja-JP" altLang="ja-JP" sz="1600" b="1" dirty="0"/>
              <a:t>宮路</a:t>
            </a:r>
            <a:r>
              <a:rPr lang="ja-JP" altLang="en-US" sz="1600" b="1" dirty="0"/>
              <a:t> </a:t>
            </a:r>
            <a:r>
              <a:rPr lang="ja-JP" altLang="ja-JP" sz="1600" b="1" dirty="0"/>
              <a:t>天平</a:t>
            </a:r>
            <a:r>
              <a:rPr lang="ja-JP" altLang="en-US" sz="1600" b="1" dirty="0"/>
              <a:t>　</a:t>
            </a:r>
            <a:r>
              <a:rPr lang="ja-JP" altLang="ja-JP" sz="1600" dirty="0"/>
              <a:t>（東京大学大学院医学系研究科</a:t>
            </a:r>
            <a:r>
              <a:rPr lang="ja-JP" altLang="en-US" sz="1600" dirty="0"/>
              <a:t>　</a:t>
            </a:r>
            <a:r>
              <a:rPr lang="ja-JP" altLang="ja-JP" sz="1600" dirty="0"/>
              <a:t>臨床試験データ管理学講座）</a:t>
            </a:r>
          </a:p>
          <a:p>
            <a:pPr marL="0" lvl="0" indent="0">
              <a:lnSpc>
                <a:spcPct val="130000"/>
              </a:lnSpc>
              <a:spcBef>
                <a:spcPts val="600"/>
              </a:spcBef>
              <a:buNone/>
            </a:pPr>
            <a:r>
              <a:rPr lang="ja-JP" altLang="ja-JP" sz="1600" b="1" dirty="0"/>
              <a:t>菅波</a:t>
            </a:r>
            <a:r>
              <a:rPr lang="ja-JP" altLang="en-US" sz="1600" b="1" dirty="0"/>
              <a:t> </a:t>
            </a:r>
            <a:r>
              <a:rPr lang="ja-JP" altLang="ja-JP" sz="1600" b="1" dirty="0"/>
              <a:t>秀規</a:t>
            </a:r>
            <a:r>
              <a:rPr lang="ja-JP" altLang="en-US" sz="1600" b="1" dirty="0"/>
              <a:t>　</a:t>
            </a:r>
            <a:r>
              <a:rPr lang="ja-JP" altLang="ja-JP" sz="1600" dirty="0"/>
              <a:t>（興和株式会社／東北大学大学院医学系研究科</a:t>
            </a:r>
            <a:r>
              <a:rPr lang="ja-JP" altLang="en-US" sz="1600" dirty="0"/>
              <a:t>　</a:t>
            </a:r>
            <a:r>
              <a:rPr lang="ja-JP" altLang="ja-JP" sz="1600" dirty="0"/>
              <a:t>医学統計学分野／東京大学大学院</a:t>
            </a:r>
            <a:endParaRPr lang="en-US" altLang="ja-JP" sz="1600" dirty="0"/>
          </a:p>
          <a:p>
            <a:pPr marL="0" lvl="0" indent="0">
              <a:lnSpc>
                <a:spcPct val="120000"/>
              </a:lnSpc>
              <a:spcBef>
                <a:spcPts val="0"/>
              </a:spcBef>
              <a:buNone/>
            </a:pPr>
            <a:r>
              <a:rPr lang="ja-JP" altLang="en-US" sz="1600" dirty="0"/>
              <a:t>　　　　　　</a:t>
            </a:r>
            <a:r>
              <a:rPr lang="ja-JP" altLang="ja-JP" sz="1600" dirty="0"/>
              <a:t>医学系研究科</a:t>
            </a:r>
            <a:r>
              <a:rPr lang="ja-JP" altLang="en-US" sz="1600" dirty="0"/>
              <a:t>　</a:t>
            </a:r>
            <a:r>
              <a:rPr lang="ja-JP" altLang="ja-JP" sz="1600" dirty="0"/>
              <a:t>臨床試験データ管理学講座）</a:t>
            </a:r>
          </a:p>
          <a:p>
            <a:pPr marL="0" lvl="0" indent="0">
              <a:lnSpc>
                <a:spcPct val="130000"/>
              </a:lnSpc>
              <a:spcBef>
                <a:spcPts val="600"/>
              </a:spcBef>
              <a:buNone/>
            </a:pPr>
            <a:r>
              <a:rPr lang="ja-JP" altLang="en-US" sz="1600" b="1" dirty="0"/>
              <a:t>〇 </a:t>
            </a:r>
            <a:r>
              <a:rPr lang="ja-JP" altLang="ja-JP" sz="1600" b="1" dirty="0"/>
              <a:t>小居</a:t>
            </a:r>
            <a:r>
              <a:rPr lang="ja-JP" altLang="en-US" sz="1600" b="1" dirty="0"/>
              <a:t> </a:t>
            </a:r>
            <a:r>
              <a:rPr lang="ja-JP" altLang="ja-JP" sz="1600" b="1" dirty="0"/>
              <a:t>秀紀</a:t>
            </a:r>
            <a:r>
              <a:rPr lang="ja-JP" altLang="ja-JP" sz="1600" dirty="0"/>
              <a:t>　（国立精神・神経医療研究センター</a:t>
            </a:r>
            <a:r>
              <a:rPr lang="ja-JP" altLang="en-US" sz="1600" dirty="0"/>
              <a:t>　病院　臨床研究・教育研修部門</a:t>
            </a:r>
            <a:endParaRPr lang="en-US" altLang="ja-JP" sz="1600" dirty="0"/>
          </a:p>
          <a:p>
            <a:pPr marL="0" lvl="0" indent="0">
              <a:lnSpc>
                <a:spcPct val="130000"/>
              </a:lnSpc>
              <a:spcBef>
                <a:spcPts val="600"/>
              </a:spcBef>
              <a:buNone/>
            </a:pPr>
            <a:r>
              <a:rPr lang="ja-JP" altLang="en-US" sz="1600" dirty="0"/>
              <a:t>　　　　　　　</a:t>
            </a:r>
            <a:r>
              <a:rPr lang="ja-JP" altLang="ja-JP" sz="1600" dirty="0"/>
              <a:t>情報管理・解析部）</a:t>
            </a:r>
          </a:p>
          <a:p>
            <a:pPr marL="0" lvl="0" indent="0">
              <a:lnSpc>
                <a:spcPct val="130000"/>
              </a:lnSpc>
              <a:spcBef>
                <a:spcPts val="600"/>
              </a:spcBef>
              <a:buNone/>
            </a:pPr>
            <a:r>
              <a:rPr lang="ja-JP" altLang="ja-JP" sz="1600" dirty="0"/>
              <a:t>（オブザーバー）</a:t>
            </a:r>
            <a:r>
              <a:rPr lang="ja-JP" altLang="ja-JP" sz="1600" b="1" dirty="0"/>
              <a:t>山本 学</a:t>
            </a:r>
            <a:r>
              <a:rPr lang="ja-JP" altLang="ja-JP" sz="1600" dirty="0"/>
              <a:t>（日本医師会治験促進センター）</a:t>
            </a:r>
            <a:endParaRPr lang="en-US" altLang="ja-JP" sz="1600" dirty="0"/>
          </a:p>
          <a:p>
            <a:pPr marL="0" lvl="0" indent="0">
              <a:lnSpc>
                <a:spcPct val="130000"/>
              </a:lnSpc>
              <a:spcBef>
                <a:spcPts val="600"/>
              </a:spcBef>
              <a:buNone/>
            </a:pPr>
            <a:endParaRPr kumimoji="1" lang="en-US" altLang="ja-JP" sz="1600" dirty="0"/>
          </a:p>
          <a:p>
            <a:pPr marL="0" lvl="0" indent="0">
              <a:lnSpc>
                <a:spcPct val="130000"/>
              </a:lnSpc>
              <a:spcBef>
                <a:spcPts val="600"/>
              </a:spcBef>
              <a:buNone/>
            </a:pPr>
            <a:r>
              <a:rPr lang="en-US" altLang="ja-JP" sz="1600" dirty="0">
                <a:latin typeface="+mn-ea"/>
              </a:rPr>
              <a:t>【</a:t>
            </a:r>
            <a:r>
              <a:rPr lang="ja-JP" altLang="en-US" sz="1600" dirty="0">
                <a:latin typeface="+mn-ea"/>
              </a:rPr>
              <a:t>問い合わせ先</a:t>
            </a:r>
            <a:r>
              <a:rPr lang="en-US" altLang="ja-JP" sz="1600" dirty="0">
                <a:latin typeface="+mn-ea"/>
              </a:rPr>
              <a:t>】</a:t>
            </a:r>
          </a:p>
          <a:p>
            <a:pPr marL="0" lvl="0" indent="0">
              <a:lnSpc>
                <a:spcPct val="130000"/>
              </a:lnSpc>
              <a:spcBef>
                <a:spcPts val="600"/>
              </a:spcBef>
              <a:buNone/>
            </a:pPr>
            <a:r>
              <a:rPr lang="ja-JP" altLang="en-US" sz="1600" dirty="0">
                <a:latin typeface="+mn-ea"/>
              </a:rPr>
              <a:t>　　国立研究開発法人　国立精神・神経医療研究センター</a:t>
            </a:r>
            <a:endParaRPr lang="en-US" altLang="ja-JP" sz="1600" dirty="0">
              <a:latin typeface="+mn-ea"/>
            </a:endParaRPr>
          </a:p>
          <a:p>
            <a:pPr marL="0" lvl="0" indent="0">
              <a:lnSpc>
                <a:spcPct val="130000"/>
              </a:lnSpc>
              <a:spcBef>
                <a:spcPts val="0"/>
              </a:spcBef>
              <a:buNone/>
            </a:pPr>
            <a:r>
              <a:rPr lang="ja-JP" altLang="en-US" sz="1600" dirty="0">
                <a:latin typeface="+mn-ea"/>
              </a:rPr>
              <a:t>　　　病院　臨床研究・教育研修部門　情報管理・解析部　小居 秀紀</a:t>
            </a:r>
            <a:endParaRPr lang="en-US" altLang="ja-JP" sz="1600" dirty="0">
              <a:latin typeface="+mn-ea"/>
            </a:endParaRPr>
          </a:p>
          <a:p>
            <a:pPr marL="457200" marR="0" lvl="0" indent="-457200" algn="l" defTabSz="4572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ja-JP" altLang="en-US" sz="1600" b="0" i="0" u="none" strike="noStrike" kern="1200" cap="none" spc="0" normalizeH="0" baseline="0" noProof="0" dirty="0">
                <a:ln>
                  <a:noFill/>
                </a:ln>
                <a:solidFill>
                  <a:schemeClr val="tx1"/>
                </a:solidFill>
                <a:effectLst/>
                <a:uLnTx/>
                <a:uFillTx/>
                <a:latin typeface="+mn-ea"/>
                <a:cs typeface="Arial" panose="020B0604020202020204" pitchFamily="34" charset="0"/>
              </a:rPr>
              <a:t>　　　　住所：</a:t>
            </a:r>
            <a:r>
              <a:rPr kumimoji="1" lang="ja-JP" altLang="ja-JP" sz="1600" b="0" i="0" u="none" strike="noStrike" kern="1200" cap="none" spc="0" normalizeH="0" baseline="0" noProof="0" dirty="0">
                <a:ln>
                  <a:noFill/>
                </a:ln>
                <a:solidFill>
                  <a:schemeClr val="tx1"/>
                </a:solidFill>
                <a:effectLst/>
                <a:uLnTx/>
                <a:uFillTx/>
                <a:latin typeface="+mn-ea"/>
                <a:cs typeface="Arial" panose="020B0604020202020204" pitchFamily="34" charset="0"/>
              </a:rPr>
              <a:t>〒</a:t>
            </a:r>
            <a:r>
              <a:rPr kumimoji="1" lang="en-US" altLang="ja-JP" sz="1600" b="0" i="0" u="none" strike="noStrike" kern="1200" cap="none" spc="0" normalizeH="0" baseline="0" noProof="0" dirty="0">
                <a:ln>
                  <a:noFill/>
                </a:ln>
                <a:solidFill>
                  <a:schemeClr val="tx1"/>
                </a:solidFill>
                <a:effectLst/>
                <a:uLnTx/>
                <a:uFillTx/>
                <a:latin typeface="+mn-ea"/>
                <a:cs typeface="Arial" panose="020B0604020202020204" pitchFamily="34" charset="0"/>
              </a:rPr>
              <a:t>187</a:t>
            </a:r>
            <a:r>
              <a:rPr kumimoji="1" lang="ja-JP" altLang="ja-JP" sz="1600" b="0" i="0" u="none" strike="noStrike" kern="1200" cap="none" spc="0" normalizeH="0" baseline="0" noProof="0" dirty="0">
                <a:ln>
                  <a:noFill/>
                </a:ln>
                <a:solidFill>
                  <a:schemeClr val="tx1"/>
                </a:solidFill>
                <a:effectLst/>
                <a:uLnTx/>
                <a:uFillTx/>
                <a:latin typeface="+mn-ea"/>
                <a:cs typeface="Arial" panose="020B0604020202020204" pitchFamily="34" charset="0"/>
              </a:rPr>
              <a:t>-</a:t>
            </a:r>
            <a:r>
              <a:rPr kumimoji="1" lang="en-US" altLang="ja-JP" sz="1600" b="0" i="0" u="none" strike="noStrike" kern="1200" cap="none" spc="0" normalizeH="0" baseline="0" noProof="0" dirty="0">
                <a:ln>
                  <a:noFill/>
                </a:ln>
                <a:solidFill>
                  <a:schemeClr val="tx1"/>
                </a:solidFill>
                <a:effectLst/>
                <a:uLnTx/>
                <a:uFillTx/>
                <a:latin typeface="+mn-ea"/>
                <a:cs typeface="Arial" panose="020B0604020202020204" pitchFamily="34" charset="0"/>
              </a:rPr>
              <a:t>8551</a:t>
            </a:r>
            <a:r>
              <a:rPr kumimoji="1" lang="ja-JP" altLang="ja-JP" sz="1600" b="0" i="0" u="none" strike="noStrike" kern="1200" cap="none" spc="0" normalizeH="0" baseline="0" noProof="0" dirty="0">
                <a:ln>
                  <a:noFill/>
                </a:ln>
                <a:solidFill>
                  <a:schemeClr val="tx1"/>
                </a:solidFill>
                <a:effectLst/>
                <a:uLnTx/>
                <a:uFillTx/>
                <a:latin typeface="+mn-ea"/>
                <a:cs typeface="Arial" panose="020B0604020202020204" pitchFamily="34" charset="0"/>
              </a:rPr>
              <a:t>   </a:t>
            </a:r>
            <a:r>
              <a:rPr kumimoji="1" lang="ja-JP" altLang="en-US" sz="1600" b="0" i="0" u="none" strike="noStrike" kern="1200" cap="none" spc="0" normalizeH="0" baseline="0" noProof="0" dirty="0">
                <a:ln>
                  <a:noFill/>
                </a:ln>
                <a:solidFill>
                  <a:schemeClr val="tx1"/>
                </a:solidFill>
                <a:effectLst/>
                <a:uLnTx/>
                <a:uFillTx/>
                <a:latin typeface="+mn-ea"/>
                <a:cs typeface="Arial" panose="020B0604020202020204" pitchFamily="34" charset="0"/>
              </a:rPr>
              <a:t>東京都小平市小川東町</a:t>
            </a:r>
            <a:r>
              <a:rPr kumimoji="1" lang="en-US" altLang="ja-JP" sz="1600" b="0" i="0" u="none" strike="noStrike" kern="1200" cap="none" spc="0" normalizeH="0" baseline="0" noProof="0" dirty="0">
                <a:ln>
                  <a:noFill/>
                </a:ln>
                <a:solidFill>
                  <a:schemeClr val="tx1"/>
                </a:solidFill>
                <a:effectLst/>
                <a:uLnTx/>
                <a:uFillTx/>
                <a:latin typeface="+mn-ea"/>
                <a:cs typeface="Arial" panose="020B0604020202020204" pitchFamily="34" charset="0"/>
              </a:rPr>
              <a:t>4-1-1</a:t>
            </a:r>
          </a:p>
          <a:p>
            <a:pPr marL="457200" marR="0" lvl="0" indent="-457200" algn="l" defTabSz="4572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ja-JP" altLang="en-US" sz="1600" b="0" i="0" u="none" strike="noStrike" kern="1200" cap="none" spc="0" normalizeH="0" baseline="0" noProof="0" dirty="0">
                <a:ln>
                  <a:noFill/>
                </a:ln>
                <a:solidFill>
                  <a:schemeClr val="tx1"/>
                </a:solidFill>
                <a:effectLst/>
                <a:uLnTx/>
                <a:uFillTx/>
                <a:latin typeface="+mn-ea"/>
                <a:cs typeface="Arial" panose="020B0604020202020204" pitchFamily="34" charset="0"/>
              </a:rPr>
              <a:t>　　　　</a:t>
            </a:r>
            <a:r>
              <a:rPr kumimoji="1" lang="en-US" altLang="ja-JP" sz="1600" b="0" i="0" u="none" strike="noStrike" kern="1200" cap="none" spc="0" normalizeH="0" baseline="0" noProof="0" dirty="0">
                <a:ln>
                  <a:noFill/>
                </a:ln>
                <a:solidFill>
                  <a:schemeClr val="tx1"/>
                </a:solidFill>
                <a:effectLst/>
                <a:uLnTx/>
                <a:uFillTx/>
                <a:latin typeface="+mn-ea"/>
                <a:cs typeface="Arial" panose="020B0604020202020204" pitchFamily="34" charset="0"/>
              </a:rPr>
              <a:t>E-mail : oih@ncnp.go.jp</a:t>
            </a:r>
          </a:p>
          <a:p>
            <a:pPr marL="0" lvl="0" indent="0">
              <a:lnSpc>
                <a:spcPct val="130000"/>
              </a:lnSpc>
              <a:spcBef>
                <a:spcPts val="600"/>
              </a:spcBef>
              <a:buNone/>
            </a:pPr>
            <a:endParaRPr lang="en-US" altLang="ja-JP" sz="1600" dirty="0"/>
          </a:p>
          <a:p>
            <a:pPr marL="0" lvl="0" indent="0">
              <a:lnSpc>
                <a:spcPct val="130000"/>
              </a:lnSpc>
              <a:spcBef>
                <a:spcPts val="600"/>
              </a:spcBef>
              <a:buNone/>
            </a:pPr>
            <a:endParaRPr kumimoji="1" lang="ja-JP" altLang="en-US" sz="1600" dirty="0"/>
          </a:p>
        </p:txBody>
      </p:sp>
      <p:sp>
        <p:nvSpPr>
          <p:cNvPr id="6" name="タイトル 1">
            <a:extLst>
              <a:ext uri="{FF2B5EF4-FFF2-40B4-BE49-F238E27FC236}">
                <a16:creationId xmlns:a16="http://schemas.microsoft.com/office/drawing/2014/main" id="{1C214AB6-57D1-4DA3-9DAF-D7F347F4FD4B}"/>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本</a:t>
            </a:r>
            <a:r>
              <a:rPr lang="en-US" altLang="ja-JP" dirty="0">
                <a:solidFill>
                  <a:srgbClr val="3610A0"/>
                </a:solidFill>
              </a:rPr>
              <a:t>WG</a:t>
            </a:r>
            <a:r>
              <a:rPr lang="ja-JP" altLang="en-US" dirty="0">
                <a:solidFill>
                  <a:srgbClr val="3610A0"/>
                </a:solidFill>
              </a:rPr>
              <a:t>メンバー（敬称略）</a:t>
            </a:r>
          </a:p>
        </p:txBody>
      </p:sp>
      <p:sp>
        <p:nvSpPr>
          <p:cNvPr id="7" name="スライド番号プレースホルダー 3">
            <a:extLst>
              <a:ext uri="{FF2B5EF4-FFF2-40B4-BE49-F238E27FC236}">
                <a16:creationId xmlns:a16="http://schemas.microsoft.com/office/drawing/2014/main" id="{40758DAC-2751-405A-ABB9-2D6A5DE0876C}"/>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34</a:t>
            </a:fld>
            <a:endParaRPr kumimoji="1" lang="ja-JP" altLang="en-US" dirty="0"/>
          </a:p>
        </p:txBody>
      </p:sp>
      <p:sp>
        <p:nvSpPr>
          <p:cNvPr id="3" name="テキスト ボックス 2">
            <a:extLst>
              <a:ext uri="{FF2B5EF4-FFF2-40B4-BE49-F238E27FC236}">
                <a16:creationId xmlns:a16="http://schemas.microsoft.com/office/drawing/2014/main" id="{FB703E75-F759-4796-9776-59E445FE1F1E}"/>
              </a:ext>
            </a:extLst>
          </p:cNvPr>
          <p:cNvSpPr txBox="1"/>
          <p:nvPr/>
        </p:nvSpPr>
        <p:spPr>
          <a:xfrm>
            <a:off x="6448425" y="4595266"/>
            <a:ext cx="2419350" cy="307777"/>
          </a:xfrm>
          <a:prstGeom prst="rect">
            <a:avLst/>
          </a:prstGeom>
          <a:noFill/>
        </p:spPr>
        <p:txBody>
          <a:bodyPr wrap="square" rtlCol="0">
            <a:spAutoFit/>
          </a:bodyPr>
          <a:lstStyle/>
          <a:p>
            <a:pPr algn="r"/>
            <a:r>
              <a:rPr kumimoji="1" lang="ja-JP" altLang="en-US" sz="1400" dirty="0"/>
              <a:t>〇： 取りまとめ役</a:t>
            </a:r>
          </a:p>
        </p:txBody>
      </p:sp>
    </p:spTree>
    <p:extLst>
      <p:ext uri="{BB962C8B-B14F-4D97-AF65-F5344CB8AC3E}">
        <p14:creationId xmlns:p14="http://schemas.microsoft.com/office/powerpoint/2010/main" val="1067937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28273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defTabSz="4572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defTabSz="4572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defTabSz="4572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4572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i="1" dirty="0">
                <a:latin typeface="+mn-lt"/>
                <a:ea typeface="+mn-ea"/>
              </a:rPr>
              <a:t>End of File</a:t>
            </a:r>
            <a:endParaRPr lang="en-US" altLang="ja-JP" sz="4000" i="1" dirty="0">
              <a:latin typeface="+mn-lt"/>
              <a:ea typeface="+mn-ea"/>
            </a:endParaRPr>
          </a:p>
        </p:txBody>
      </p:sp>
    </p:spTree>
    <p:extLst>
      <p:ext uri="{BB962C8B-B14F-4D97-AF65-F5344CB8AC3E}">
        <p14:creationId xmlns:p14="http://schemas.microsoft.com/office/powerpoint/2010/main" val="346022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2052E59-F424-4112-9B8F-B848863B5615}"/>
              </a:ext>
            </a:extLst>
          </p:cNvPr>
          <p:cNvSpPr>
            <a:spLocks noGrp="1"/>
          </p:cNvSpPr>
          <p:nvPr>
            <p:ph idx="1"/>
          </p:nvPr>
        </p:nvSpPr>
        <p:spPr>
          <a:xfrm>
            <a:off x="628650" y="800101"/>
            <a:ext cx="7886700" cy="5941268"/>
          </a:xfrm>
        </p:spPr>
        <p:txBody>
          <a:bodyPr>
            <a:normAutofit lnSpcReduction="10000"/>
          </a:bodyPr>
          <a:lstStyle/>
          <a:p>
            <a:pPr>
              <a:lnSpc>
                <a:spcPct val="120000"/>
              </a:lnSpc>
              <a:spcBef>
                <a:spcPts val="600"/>
              </a:spcBef>
            </a:pPr>
            <a:r>
              <a:rPr lang="ja-JP" altLang="ja-JP" sz="1600" dirty="0"/>
              <a:t>医師主導治験のスキームを活用した、アカデミアシーズ開発の進展は目覚ましい。今後も、医薬品、医療機器、再生医療等製品の新規のアカデミアシーズ開発はもちろん、既存の企業シーズのリポジショニングや、製造販売されている医薬品等の適応拡大と、医師主導治験を実施する機会は増加するものと考える。</a:t>
            </a:r>
          </a:p>
          <a:p>
            <a:pPr>
              <a:lnSpc>
                <a:spcPct val="120000"/>
              </a:lnSpc>
              <a:spcBef>
                <a:spcPts val="600"/>
              </a:spcBef>
            </a:pPr>
            <a:r>
              <a:rPr lang="ja-JP" altLang="ja-JP" sz="1600" dirty="0"/>
              <a:t>日本医師会治験促進センターでは、これまでに、医師主導治験の実施に必要となる標準業務手順書や、臨床試験データの質の確保・向上を目的としたモニタリング手順書・計画書、</a:t>
            </a:r>
            <a:r>
              <a:rPr lang="en-US" altLang="ja-JP" sz="1600" dirty="0"/>
              <a:t>Quality by Design</a:t>
            </a:r>
            <a:r>
              <a:rPr lang="ja-JP" altLang="ja-JP" sz="1600" dirty="0"/>
              <a:t>（</a:t>
            </a:r>
            <a:r>
              <a:rPr lang="en-US" altLang="ja-JP" sz="1600" dirty="0" err="1"/>
              <a:t>QbD</a:t>
            </a:r>
            <a:r>
              <a:rPr lang="ja-JP" altLang="ja-JP" sz="1600" dirty="0"/>
              <a:t>）アプローチを意識したプロトコル等の雛形を作成し、ホームページ上に公開してきた。これらのドキュメントは、医師主導治験の進展に大きく貢献してきた。</a:t>
            </a:r>
          </a:p>
          <a:p>
            <a:pPr>
              <a:lnSpc>
                <a:spcPct val="120000"/>
              </a:lnSpc>
              <a:spcBef>
                <a:spcPts val="600"/>
              </a:spcBef>
            </a:pPr>
            <a:r>
              <a:rPr lang="ja-JP" altLang="ja-JP" sz="1600" dirty="0"/>
              <a:t>一方、データマネジメント、症例及びデータの取扱いを対象とした手順書、計画書の雛形を検討・公開した実績はない。</a:t>
            </a:r>
          </a:p>
          <a:p>
            <a:pPr>
              <a:lnSpc>
                <a:spcPct val="120000"/>
              </a:lnSpc>
              <a:spcBef>
                <a:spcPts val="600"/>
              </a:spcBef>
            </a:pPr>
            <a:r>
              <a:rPr lang="ja-JP" altLang="en-US" sz="1600" dirty="0"/>
              <a:t>今回、</a:t>
            </a:r>
            <a:r>
              <a:rPr lang="ja-JP" altLang="ja-JP" sz="1600" dirty="0"/>
              <a:t>プロトコルやモニタリングと並び、臨床試験データの質管理に</a:t>
            </a:r>
            <a:r>
              <a:rPr lang="ja-JP" altLang="en-US" sz="1600" dirty="0"/>
              <a:t>重要な</a:t>
            </a:r>
            <a:r>
              <a:rPr lang="ja-JP" altLang="ja-JP" sz="1600" dirty="0"/>
              <a:t>プロセスである、データ</a:t>
            </a:r>
            <a:r>
              <a:rPr lang="ja-JP" altLang="en-US" sz="1600" dirty="0"/>
              <a:t>マネジメント</a:t>
            </a:r>
            <a:r>
              <a:rPr lang="ja-JP" altLang="ja-JP" sz="1600" dirty="0"/>
              <a:t>手順書</a:t>
            </a:r>
            <a:r>
              <a:rPr lang="ja-JP" altLang="en-US" sz="1600" dirty="0"/>
              <a:t>及び</a:t>
            </a:r>
            <a:r>
              <a:rPr lang="ja-JP" altLang="ja-JP" sz="1600" dirty="0"/>
              <a:t>計画書の雛形</a:t>
            </a:r>
            <a:r>
              <a:rPr lang="ja-JP" altLang="en-US" sz="1600" dirty="0"/>
              <a:t>、症例及びデータの取扱いに関する手順書、症例及びデータ取扱い基準の雛形</a:t>
            </a:r>
            <a:r>
              <a:rPr lang="ja-JP" altLang="ja-JP" sz="1600" dirty="0"/>
              <a:t>を作成する。また、医師主導治験に係るデータマネジメント、症例及びデータ</a:t>
            </a:r>
            <a:r>
              <a:rPr lang="ja-JP" altLang="en-US" sz="1600" dirty="0"/>
              <a:t>の</a:t>
            </a:r>
            <a:r>
              <a:rPr lang="ja-JP" altLang="ja-JP" sz="1600" dirty="0"/>
              <a:t>取扱いに関する解説資料（</a:t>
            </a:r>
            <a:r>
              <a:rPr lang="en-US" altLang="ja-JP" sz="1600" dirty="0"/>
              <a:t>Ppt</a:t>
            </a:r>
            <a:r>
              <a:rPr lang="ja-JP" altLang="ja-JP" sz="1600" dirty="0"/>
              <a:t>資料</a:t>
            </a:r>
            <a:r>
              <a:rPr lang="ja-JP" altLang="en-US" sz="1600" dirty="0"/>
              <a:t>）を</a:t>
            </a:r>
            <a:r>
              <a:rPr lang="ja-JP" altLang="ja-JP" sz="1600" dirty="0"/>
              <a:t>作成</a:t>
            </a:r>
            <a:r>
              <a:rPr lang="ja-JP" altLang="en-US" sz="1600" dirty="0"/>
              <a:t>した</a:t>
            </a:r>
            <a:r>
              <a:rPr lang="ja-JP" altLang="ja-JP" sz="1600" dirty="0"/>
              <a:t>。</a:t>
            </a:r>
          </a:p>
          <a:p>
            <a:pPr>
              <a:lnSpc>
                <a:spcPct val="120000"/>
              </a:lnSpc>
              <a:spcBef>
                <a:spcPts val="600"/>
              </a:spcBef>
            </a:pPr>
            <a:r>
              <a:rPr lang="ja-JP" altLang="ja-JP" sz="1600" dirty="0"/>
              <a:t>なお、日本医師会治験促進センターのホームページに掲載された成果物は、医師主導治験のみならず、これまでも研究者主導臨床研究における手順書、計画書の作成にも参考資料として活用されてきた。</a:t>
            </a:r>
            <a:r>
              <a:rPr lang="ja-JP" altLang="en-US" sz="1600" dirty="0"/>
              <a:t>今回</a:t>
            </a:r>
            <a:r>
              <a:rPr lang="ja-JP" altLang="ja-JP" sz="1600" dirty="0"/>
              <a:t>の成果物は、臨床研究法下で実施する特定臨床研究の推進にも貢献できるものと思われる。</a:t>
            </a:r>
          </a:p>
          <a:p>
            <a:pPr>
              <a:lnSpc>
                <a:spcPct val="120000"/>
              </a:lnSpc>
              <a:spcBef>
                <a:spcPts val="600"/>
              </a:spcBef>
            </a:pPr>
            <a:endParaRPr kumimoji="1" lang="ja-JP" altLang="en-US" sz="1600" dirty="0"/>
          </a:p>
        </p:txBody>
      </p:sp>
      <p:sp>
        <p:nvSpPr>
          <p:cNvPr id="4" name="タイトル 1">
            <a:extLst>
              <a:ext uri="{FF2B5EF4-FFF2-40B4-BE49-F238E27FC236}">
                <a16:creationId xmlns:a16="http://schemas.microsoft.com/office/drawing/2014/main" id="{CD84D8DD-4085-4BCB-ADD7-783CF771E94E}"/>
              </a:ext>
            </a:extLst>
          </p:cNvPr>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本</a:t>
            </a:r>
            <a:r>
              <a:rPr lang="en-US" altLang="ja-JP" dirty="0">
                <a:solidFill>
                  <a:srgbClr val="3610A0"/>
                </a:solidFill>
              </a:rPr>
              <a:t>WG</a:t>
            </a:r>
            <a:r>
              <a:rPr lang="ja-JP" altLang="en-US" dirty="0">
                <a:solidFill>
                  <a:srgbClr val="3610A0"/>
                </a:solidFill>
              </a:rPr>
              <a:t>設立の背景、目的</a:t>
            </a:r>
          </a:p>
        </p:txBody>
      </p:sp>
      <p:sp>
        <p:nvSpPr>
          <p:cNvPr id="6" name="スライド番号プレースホルダー 3">
            <a:extLst>
              <a:ext uri="{FF2B5EF4-FFF2-40B4-BE49-F238E27FC236}">
                <a16:creationId xmlns:a16="http://schemas.microsoft.com/office/drawing/2014/main" id="{407201FF-F9A4-4394-B8E7-B862DEF9B3FB}"/>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4</a:t>
            </a:fld>
            <a:endParaRPr kumimoji="1" lang="ja-JP" altLang="en-US" dirty="0"/>
          </a:p>
        </p:txBody>
      </p:sp>
    </p:spTree>
    <p:extLst>
      <p:ext uri="{BB962C8B-B14F-4D97-AF65-F5344CB8AC3E}">
        <p14:creationId xmlns:p14="http://schemas.microsoft.com/office/powerpoint/2010/main" val="328476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本</a:t>
            </a:r>
            <a:r>
              <a:rPr lang="en-US" altLang="ja-JP" sz="3200" dirty="0">
                <a:latin typeface="+mn-ea"/>
                <a:ea typeface="+mn-ea"/>
              </a:rPr>
              <a:t>WG</a:t>
            </a:r>
            <a:r>
              <a:rPr lang="ja-JP" altLang="en-US" sz="3200" dirty="0">
                <a:latin typeface="+mn-ea"/>
                <a:ea typeface="+mn-ea"/>
              </a:rPr>
              <a:t>のスコープ</a:t>
            </a:r>
            <a:endParaRPr kumimoji="1" lang="ja-JP" altLang="en-US" sz="3200" dirty="0">
              <a:latin typeface="+mn-ea"/>
              <a:ea typeface="+mn-ea"/>
            </a:endParaRPr>
          </a:p>
        </p:txBody>
      </p:sp>
    </p:spTree>
    <p:extLst>
      <p:ext uri="{BB962C8B-B14F-4D97-AF65-F5344CB8AC3E}">
        <p14:creationId xmlns:p14="http://schemas.microsoft.com/office/powerpoint/2010/main" val="388536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Line 768">
            <a:extLst>
              <a:ext uri="{FF2B5EF4-FFF2-40B4-BE49-F238E27FC236}">
                <a16:creationId xmlns:a16="http://schemas.microsoft.com/office/drawing/2014/main" id="{E41109ED-8645-445B-ACA1-7CAC3A819739}"/>
              </a:ext>
            </a:extLst>
          </p:cNvPr>
          <p:cNvSpPr>
            <a:spLocks noChangeShapeType="1"/>
          </p:cNvSpPr>
          <p:nvPr/>
        </p:nvSpPr>
        <p:spPr bwMode="auto">
          <a:xfrm>
            <a:off x="398960" y="4356432"/>
            <a:ext cx="8640000" cy="0"/>
          </a:xfrm>
          <a:prstGeom prst="line">
            <a:avLst/>
          </a:prstGeom>
          <a:noFill/>
          <a:ln w="31750">
            <a:solidFill>
              <a:srgbClr val="FF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0" name="AutoShape 4"/>
          <p:cNvSpPr>
            <a:spLocks noChangeArrowheads="1"/>
          </p:cNvSpPr>
          <p:nvPr/>
        </p:nvSpPr>
        <p:spPr bwMode="auto">
          <a:xfrm>
            <a:off x="611188" y="617538"/>
            <a:ext cx="2447925" cy="504825"/>
          </a:xfrm>
          <a:prstGeom prst="homePlate">
            <a:avLst>
              <a:gd name="adj" fmla="val 121226"/>
            </a:avLst>
          </a:prstGeom>
          <a:solidFill>
            <a:srgbClr val="CC99FF">
              <a:alpha val="39999"/>
            </a:srgbClr>
          </a:solidFill>
          <a:ln w="9525" algn="ctr">
            <a:solidFill>
              <a:schemeClr val="tx1"/>
            </a:solidFill>
            <a:miter lim="800000"/>
            <a:headEnd/>
            <a:tailEnd/>
          </a:ln>
        </p:spPr>
        <p:txBody>
          <a:bodyPr wrap="none" anchor="ctr"/>
          <a:lstStyle/>
          <a:p>
            <a:pPr algn="ctr" eaLnBrk="0" hangingPunct="0"/>
            <a:r>
              <a:rPr lang="ja-JP" altLang="en-US" dirty="0"/>
              <a:t>治験</a:t>
            </a:r>
            <a:r>
              <a:rPr kumimoji="0" lang="ja-JP" altLang="en-US" dirty="0"/>
              <a:t>の計画・準備</a:t>
            </a:r>
            <a:endParaRPr kumimoji="0" lang="en-US" altLang="ja-JP" dirty="0"/>
          </a:p>
        </p:txBody>
      </p:sp>
      <p:sp>
        <p:nvSpPr>
          <p:cNvPr id="22531" name="AutoShape 5"/>
          <p:cNvSpPr>
            <a:spLocks noChangeArrowheads="1"/>
          </p:cNvSpPr>
          <p:nvPr/>
        </p:nvSpPr>
        <p:spPr bwMode="auto">
          <a:xfrm>
            <a:off x="3059113" y="617538"/>
            <a:ext cx="3457575" cy="504825"/>
          </a:xfrm>
          <a:prstGeom prst="homePlate">
            <a:avLst>
              <a:gd name="adj" fmla="val 171226"/>
            </a:avLst>
          </a:prstGeom>
          <a:solidFill>
            <a:srgbClr val="CC99FF">
              <a:alpha val="59999"/>
            </a:srgbClr>
          </a:solidFill>
          <a:ln w="9525" algn="ctr">
            <a:solidFill>
              <a:schemeClr val="tx1"/>
            </a:solidFill>
            <a:miter lim="800000"/>
            <a:headEnd/>
            <a:tailEnd/>
          </a:ln>
        </p:spPr>
        <p:txBody>
          <a:bodyPr wrap="none" anchor="ctr"/>
          <a:lstStyle/>
          <a:p>
            <a:pPr algn="ctr" eaLnBrk="0" hangingPunct="0"/>
            <a:r>
              <a:rPr kumimoji="0" lang="ja-JP" altLang="en-US" dirty="0"/>
              <a:t>治験の実施</a:t>
            </a:r>
            <a:endParaRPr kumimoji="0" lang="en-US" altLang="ja-JP" dirty="0"/>
          </a:p>
        </p:txBody>
      </p:sp>
      <p:sp>
        <p:nvSpPr>
          <p:cNvPr id="22532" name="AutoShape 6"/>
          <p:cNvSpPr>
            <a:spLocks noChangeArrowheads="1"/>
          </p:cNvSpPr>
          <p:nvPr/>
        </p:nvSpPr>
        <p:spPr bwMode="auto">
          <a:xfrm>
            <a:off x="6588124" y="617538"/>
            <a:ext cx="2304000" cy="504825"/>
          </a:xfrm>
          <a:prstGeom prst="homePlate">
            <a:avLst>
              <a:gd name="adj" fmla="val 92689"/>
            </a:avLst>
          </a:prstGeom>
          <a:solidFill>
            <a:srgbClr val="CC99FF">
              <a:alpha val="79999"/>
            </a:srgbClr>
          </a:solidFill>
          <a:ln w="9525" algn="ctr">
            <a:solidFill>
              <a:schemeClr val="tx1"/>
            </a:solidFill>
            <a:miter lim="800000"/>
            <a:headEnd/>
            <a:tailEnd/>
          </a:ln>
        </p:spPr>
        <p:txBody>
          <a:bodyPr wrap="none" anchor="ctr"/>
          <a:lstStyle/>
          <a:p>
            <a:pPr algn="ctr" eaLnBrk="0" hangingPunct="0"/>
            <a:r>
              <a:rPr kumimoji="0" lang="ja-JP" altLang="en-US" dirty="0"/>
              <a:t>解析・総括報告書</a:t>
            </a:r>
            <a:endParaRPr kumimoji="0" lang="en-US" altLang="ja-JP" dirty="0"/>
          </a:p>
        </p:txBody>
      </p:sp>
      <p:sp>
        <p:nvSpPr>
          <p:cNvPr id="22535" name="AutoShape 9"/>
          <p:cNvSpPr>
            <a:spLocks noChangeArrowheads="1"/>
          </p:cNvSpPr>
          <p:nvPr/>
        </p:nvSpPr>
        <p:spPr bwMode="auto">
          <a:xfrm>
            <a:off x="609351" y="1247313"/>
            <a:ext cx="2303463" cy="503238"/>
          </a:xfrm>
          <a:prstGeom prst="roundRect">
            <a:avLst>
              <a:gd name="adj" fmla="val 16667"/>
            </a:avLst>
          </a:prstGeom>
          <a:solidFill>
            <a:srgbClr val="92D050"/>
          </a:solidFill>
          <a:ln w="9525" algn="ctr">
            <a:solidFill>
              <a:schemeClr val="tx1"/>
            </a:solidFill>
            <a:round/>
            <a:headEnd/>
            <a:tailEnd/>
          </a:ln>
        </p:spPr>
        <p:txBody>
          <a:bodyPr wrap="none" anchor="ctr"/>
          <a:lstStyle/>
          <a:p>
            <a:pPr algn="ctr" eaLnBrk="0" hangingPunct="0"/>
            <a:r>
              <a:rPr kumimoji="0" lang="ja-JP" altLang="en-US" dirty="0"/>
              <a:t>治験実施計画書作成</a:t>
            </a:r>
            <a:endParaRPr kumimoji="0" lang="en-US" altLang="ja-JP" dirty="0"/>
          </a:p>
        </p:txBody>
      </p:sp>
      <p:sp>
        <p:nvSpPr>
          <p:cNvPr id="22536" name="AutoShape 11"/>
          <p:cNvSpPr>
            <a:spLocks noChangeArrowheads="1"/>
          </p:cNvSpPr>
          <p:nvPr/>
        </p:nvSpPr>
        <p:spPr bwMode="auto">
          <a:xfrm>
            <a:off x="1008063" y="2130425"/>
            <a:ext cx="1512000" cy="503238"/>
          </a:xfrm>
          <a:prstGeom prst="foldedCorner">
            <a:avLst>
              <a:gd name="adj" fmla="val 12500"/>
            </a:avLst>
          </a:prstGeom>
          <a:solidFill>
            <a:srgbClr val="FFFF00"/>
          </a:solidFill>
          <a:ln w="9525" algn="ctr">
            <a:solidFill>
              <a:schemeClr val="tx1"/>
            </a:solidFill>
            <a:round/>
            <a:headEnd/>
            <a:tailEnd/>
          </a:ln>
        </p:spPr>
        <p:txBody>
          <a:bodyPr wrap="none" anchor="ctr"/>
          <a:lstStyle/>
          <a:p>
            <a:pPr algn="ctr" eaLnBrk="0" hangingPunct="0"/>
            <a:r>
              <a:rPr kumimoji="0" lang="en-US" altLang="ja-JP" dirty="0"/>
              <a:t>CRF</a:t>
            </a:r>
            <a:r>
              <a:rPr kumimoji="0" lang="ja-JP" altLang="en-US" dirty="0"/>
              <a:t>作成</a:t>
            </a:r>
            <a:endParaRPr kumimoji="0" lang="en-US" altLang="ja-JP" dirty="0"/>
          </a:p>
        </p:txBody>
      </p:sp>
      <p:sp>
        <p:nvSpPr>
          <p:cNvPr id="22537" name="AutoShape 12"/>
          <p:cNvSpPr>
            <a:spLocks noChangeArrowheads="1"/>
          </p:cNvSpPr>
          <p:nvPr/>
        </p:nvSpPr>
        <p:spPr bwMode="auto">
          <a:xfrm>
            <a:off x="1008063" y="2706688"/>
            <a:ext cx="1512000" cy="503237"/>
          </a:xfrm>
          <a:prstGeom prst="foldedCorner">
            <a:avLst>
              <a:gd name="adj" fmla="val 12500"/>
            </a:avLst>
          </a:prstGeom>
          <a:solidFill>
            <a:srgbClr val="FFFF00"/>
          </a:solidFill>
          <a:ln w="9525" algn="ctr">
            <a:solidFill>
              <a:schemeClr val="tx1"/>
            </a:solidFill>
            <a:round/>
            <a:headEnd/>
            <a:tailEnd/>
          </a:ln>
        </p:spPr>
        <p:txBody>
          <a:bodyPr wrap="none" anchor="ctr"/>
          <a:lstStyle/>
          <a:p>
            <a:pPr algn="ctr" eaLnBrk="0" hangingPunct="0"/>
            <a:r>
              <a:rPr kumimoji="0" lang="en-US" altLang="ja-JP" dirty="0"/>
              <a:t>DM</a:t>
            </a:r>
            <a:r>
              <a:rPr kumimoji="0" lang="ja-JP" altLang="en-US" dirty="0"/>
              <a:t>計画書</a:t>
            </a:r>
            <a:r>
              <a:rPr kumimoji="0" lang="ja-JP" altLang="ja-JP" dirty="0"/>
              <a:t>作成</a:t>
            </a:r>
            <a:endParaRPr kumimoji="0" lang="en-US" altLang="ja-JP" dirty="0"/>
          </a:p>
        </p:txBody>
      </p:sp>
      <p:cxnSp>
        <p:nvCxnSpPr>
          <p:cNvPr id="22539" name="AutoShape 16"/>
          <p:cNvCxnSpPr>
            <a:cxnSpLocks noChangeShapeType="1"/>
          </p:cNvCxnSpPr>
          <p:nvPr/>
        </p:nvCxnSpPr>
        <p:spPr bwMode="auto">
          <a:xfrm rot="5400000">
            <a:off x="846989" y="1932063"/>
            <a:ext cx="612000" cy="288000"/>
          </a:xfrm>
          <a:prstGeom prst="bentConnector4">
            <a:avLst>
              <a:gd name="adj1" fmla="val 23181"/>
              <a:gd name="adj2" fmla="val 179121"/>
            </a:avLst>
          </a:prstGeom>
          <a:noFill/>
          <a:ln w="9525">
            <a:solidFill>
              <a:schemeClr val="tx1"/>
            </a:solidFill>
            <a:miter lim="800000"/>
            <a:headEnd/>
            <a:tailEnd type="triangle" w="med" len="med"/>
          </a:ln>
        </p:spPr>
      </p:cxnSp>
      <p:cxnSp>
        <p:nvCxnSpPr>
          <p:cNvPr id="22540" name="AutoShape 17"/>
          <p:cNvCxnSpPr>
            <a:cxnSpLocks noChangeShapeType="1"/>
          </p:cNvCxnSpPr>
          <p:nvPr/>
        </p:nvCxnSpPr>
        <p:spPr bwMode="auto">
          <a:xfrm rot="10800000" flipV="1">
            <a:off x="998538" y="2382043"/>
            <a:ext cx="12700" cy="576263"/>
          </a:xfrm>
          <a:prstGeom prst="bentConnector3">
            <a:avLst>
              <a:gd name="adj1" fmla="val 1800000"/>
            </a:avLst>
          </a:prstGeom>
          <a:noFill/>
          <a:ln w="9525">
            <a:solidFill>
              <a:schemeClr val="tx1"/>
            </a:solidFill>
            <a:miter lim="800000"/>
            <a:headEnd/>
            <a:tailEnd type="triangle" w="med" len="med"/>
          </a:ln>
        </p:spPr>
      </p:cxnSp>
      <p:cxnSp>
        <p:nvCxnSpPr>
          <p:cNvPr id="22541" name="AutoShape 18"/>
          <p:cNvCxnSpPr>
            <a:cxnSpLocks noChangeShapeType="1"/>
          </p:cNvCxnSpPr>
          <p:nvPr/>
        </p:nvCxnSpPr>
        <p:spPr bwMode="auto">
          <a:xfrm rot="10800000" flipV="1">
            <a:off x="998538" y="2964569"/>
            <a:ext cx="12700" cy="1332000"/>
          </a:xfrm>
          <a:prstGeom prst="bentConnector3">
            <a:avLst>
              <a:gd name="adj1" fmla="val 1800000"/>
            </a:avLst>
          </a:prstGeom>
          <a:noFill/>
          <a:ln w="9525">
            <a:solidFill>
              <a:schemeClr val="tx1"/>
            </a:solidFill>
            <a:miter lim="800000"/>
            <a:headEnd/>
            <a:tailEnd type="triangle" w="med" len="med"/>
          </a:ln>
        </p:spPr>
      </p:cxnSp>
      <p:sp>
        <p:nvSpPr>
          <p:cNvPr id="22542" name="AutoShape 19"/>
          <p:cNvSpPr>
            <a:spLocks noChangeArrowheads="1"/>
          </p:cNvSpPr>
          <p:nvPr/>
        </p:nvSpPr>
        <p:spPr bwMode="auto">
          <a:xfrm>
            <a:off x="2916238" y="2130425"/>
            <a:ext cx="719137" cy="792163"/>
          </a:xfrm>
          <a:prstGeom prst="can">
            <a:avLst>
              <a:gd name="adj" fmla="val 27539"/>
            </a:avLst>
          </a:prstGeom>
          <a:solidFill>
            <a:srgbClr val="FFFF00"/>
          </a:solidFill>
          <a:ln w="9525">
            <a:solidFill>
              <a:schemeClr val="tx1"/>
            </a:solidFill>
            <a:round/>
            <a:headEnd/>
            <a:tailEnd/>
          </a:ln>
        </p:spPr>
        <p:txBody>
          <a:bodyPr wrap="none" anchor="ctr"/>
          <a:lstStyle/>
          <a:p>
            <a:pPr algn="ctr" eaLnBrk="0" hangingPunct="0"/>
            <a:r>
              <a:rPr kumimoji="0" lang="en-US" altLang="ja-JP"/>
              <a:t>DB</a:t>
            </a:r>
            <a:r>
              <a:rPr kumimoji="0" lang="ja-JP" altLang="en-US"/>
              <a:t>作成</a:t>
            </a:r>
            <a:endParaRPr kumimoji="0" lang="en-US" altLang="ja-JP"/>
          </a:p>
        </p:txBody>
      </p:sp>
      <p:cxnSp>
        <p:nvCxnSpPr>
          <p:cNvPr id="22543" name="AutoShape 21"/>
          <p:cNvCxnSpPr>
            <a:cxnSpLocks noChangeShapeType="1"/>
          </p:cNvCxnSpPr>
          <p:nvPr/>
        </p:nvCxnSpPr>
        <p:spPr bwMode="auto">
          <a:xfrm>
            <a:off x="2520063" y="2382044"/>
            <a:ext cx="396175" cy="144463"/>
          </a:xfrm>
          <a:prstGeom prst="bentConnector3">
            <a:avLst>
              <a:gd name="adj1" fmla="val 50000"/>
            </a:avLst>
          </a:prstGeom>
          <a:noFill/>
          <a:ln w="9525">
            <a:solidFill>
              <a:schemeClr val="tx1"/>
            </a:solidFill>
            <a:miter lim="800000"/>
            <a:headEnd/>
            <a:tailEnd type="triangle" w="med" len="med"/>
          </a:ln>
        </p:spPr>
      </p:cxnSp>
      <p:cxnSp>
        <p:nvCxnSpPr>
          <p:cNvPr id="22544" name="AutoShape 22"/>
          <p:cNvCxnSpPr>
            <a:cxnSpLocks noChangeShapeType="1"/>
            <a:stCxn id="22537" idx="3"/>
            <a:endCxn id="22542" idx="2"/>
          </p:cNvCxnSpPr>
          <p:nvPr/>
        </p:nvCxnSpPr>
        <p:spPr bwMode="auto">
          <a:xfrm flipV="1">
            <a:off x="2520063" y="2526507"/>
            <a:ext cx="396175" cy="431800"/>
          </a:xfrm>
          <a:prstGeom prst="bentConnector3">
            <a:avLst>
              <a:gd name="adj1" fmla="val 50000"/>
            </a:avLst>
          </a:prstGeom>
          <a:noFill/>
          <a:ln w="9525">
            <a:solidFill>
              <a:schemeClr val="tx1"/>
            </a:solidFill>
            <a:miter lim="800000"/>
            <a:headEnd/>
            <a:tailEnd type="triangle" w="med" len="med"/>
          </a:ln>
        </p:spPr>
      </p:cxnSp>
      <p:sp>
        <p:nvSpPr>
          <p:cNvPr id="22546" name="AutoShape 24"/>
          <p:cNvSpPr>
            <a:spLocks noChangeArrowheads="1"/>
          </p:cNvSpPr>
          <p:nvPr/>
        </p:nvSpPr>
        <p:spPr bwMode="auto">
          <a:xfrm>
            <a:off x="2843213" y="3067050"/>
            <a:ext cx="1081087" cy="503238"/>
          </a:xfrm>
          <a:prstGeom prst="octagon">
            <a:avLst>
              <a:gd name="adj" fmla="val 29287"/>
            </a:avLst>
          </a:prstGeom>
          <a:solidFill>
            <a:srgbClr val="FFFF00"/>
          </a:solidFill>
          <a:ln w="9525" algn="ctr">
            <a:solidFill>
              <a:schemeClr val="tx1"/>
            </a:solidFill>
            <a:miter lim="800000"/>
            <a:headEnd/>
            <a:tailEnd/>
          </a:ln>
        </p:spPr>
        <p:txBody>
          <a:bodyPr wrap="none" anchor="ctr"/>
          <a:lstStyle/>
          <a:p>
            <a:pPr algn="ctr" eaLnBrk="0" hangingPunct="0"/>
            <a:r>
              <a:rPr kumimoji="0" lang="ja-JP" altLang="ja-JP"/>
              <a:t>入力画面</a:t>
            </a:r>
            <a:endParaRPr kumimoji="0" lang="en-US" altLang="ja-JP"/>
          </a:p>
        </p:txBody>
      </p:sp>
      <p:cxnSp>
        <p:nvCxnSpPr>
          <p:cNvPr id="22547" name="AutoShape 25"/>
          <p:cNvCxnSpPr>
            <a:cxnSpLocks noChangeShapeType="1"/>
            <a:stCxn id="22542" idx="3"/>
            <a:endCxn id="22546" idx="3"/>
          </p:cNvCxnSpPr>
          <p:nvPr/>
        </p:nvCxnSpPr>
        <p:spPr bwMode="auto">
          <a:xfrm rot="16200000" flipH="1">
            <a:off x="3258344" y="2940844"/>
            <a:ext cx="144462" cy="107950"/>
          </a:xfrm>
          <a:prstGeom prst="bentConnector3">
            <a:avLst>
              <a:gd name="adj1" fmla="val 49449"/>
            </a:avLst>
          </a:prstGeom>
          <a:noFill/>
          <a:ln w="9525">
            <a:solidFill>
              <a:schemeClr val="tx1"/>
            </a:solidFill>
            <a:miter lim="800000"/>
            <a:headEnd/>
            <a:tailEnd type="triangle" w="med" len="med"/>
          </a:ln>
        </p:spPr>
      </p:cxnSp>
      <p:sp>
        <p:nvSpPr>
          <p:cNvPr id="22548" name="AutoShape 26"/>
          <p:cNvSpPr>
            <a:spLocks noChangeArrowheads="1"/>
          </p:cNvSpPr>
          <p:nvPr/>
        </p:nvSpPr>
        <p:spPr bwMode="auto">
          <a:xfrm>
            <a:off x="3132138" y="1285875"/>
            <a:ext cx="3384550" cy="431800"/>
          </a:xfrm>
          <a:prstGeom prst="roundRect">
            <a:avLst>
              <a:gd name="adj" fmla="val 16667"/>
            </a:avLst>
          </a:prstGeom>
          <a:solidFill>
            <a:srgbClr val="CCFFFF"/>
          </a:solidFill>
          <a:ln w="9525" algn="ctr">
            <a:solidFill>
              <a:schemeClr val="tx1"/>
            </a:solidFill>
            <a:round/>
            <a:headEnd/>
            <a:tailEnd/>
          </a:ln>
        </p:spPr>
        <p:txBody>
          <a:bodyPr wrap="none" anchor="ctr"/>
          <a:lstStyle/>
          <a:p>
            <a:pPr algn="ctr" eaLnBrk="0" hangingPunct="0"/>
            <a:r>
              <a:rPr kumimoji="0" lang="ja-JP" altLang="en-US"/>
              <a:t>モニタリング</a:t>
            </a:r>
          </a:p>
        </p:txBody>
      </p:sp>
      <p:sp>
        <p:nvSpPr>
          <p:cNvPr id="22549" name="AutoShape 27"/>
          <p:cNvSpPr>
            <a:spLocks noChangeArrowheads="1"/>
          </p:cNvSpPr>
          <p:nvPr/>
        </p:nvSpPr>
        <p:spPr bwMode="auto">
          <a:xfrm>
            <a:off x="3851275" y="2128838"/>
            <a:ext cx="1008063" cy="504825"/>
          </a:xfrm>
          <a:prstGeom prst="roundRect">
            <a:avLst>
              <a:gd name="adj" fmla="val 16667"/>
            </a:avLst>
          </a:prstGeom>
          <a:solidFill>
            <a:srgbClr val="CCFFFF"/>
          </a:solidFill>
          <a:ln w="9525" algn="ctr">
            <a:solidFill>
              <a:schemeClr val="tx1"/>
            </a:solidFill>
            <a:round/>
            <a:headEnd/>
            <a:tailEnd/>
          </a:ln>
        </p:spPr>
        <p:txBody>
          <a:bodyPr wrap="none" anchor="ctr"/>
          <a:lstStyle/>
          <a:p>
            <a:pPr algn="ctr" eaLnBrk="0" hangingPunct="0"/>
            <a:r>
              <a:rPr kumimoji="0" lang="en-US" altLang="ja-JP"/>
              <a:t>CRF</a:t>
            </a:r>
            <a:r>
              <a:rPr kumimoji="0" lang="ja-JP" altLang="en-US"/>
              <a:t>回収</a:t>
            </a:r>
          </a:p>
        </p:txBody>
      </p:sp>
      <p:sp>
        <p:nvSpPr>
          <p:cNvPr id="22550" name="AutoShape 28"/>
          <p:cNvSpPr>
            <a:spLocks noChangeArrowheads="1"/>
          </p:cNvSpPr>
          <p:nvPr/>
        </p:nvSpPr>
        <p:spPr bwMode="auto">
          <a:xfrm>
            <a:off x="4067175" y="2922588"/>
            <a:ext cx="792163" cy="647700"/>
          </a:xfrm>
          <a:prstGeom prst="roundRect">
            <a:avLst>
              <a:gd name="adj" fmla="val 16667"/>
            </a:avLst>
          </a:prstGeom>
          <a:solidFill>
            <a:srgbClr val="FFFF00"/>
          </a:solidFill>
          <a:ln w="9525" algn="ctr">
            <a:solidFill>
              <a:schemeClr val="tx1"/>
            </a:solidFill>
            <a:round/>
            <a:headEnd/>
            <a:tailEnd/>
          </a:ln>
        </p:spPr>
        <p:txBody>
          <a:bodyPr wrap="none" anchor="ctr"/>
          <a:lstStyle/>
          <a:p>
            <a:pPr algn="ctr" eaLnBrk="0" hangingPunct="0"/>
            <a:r>
              <a:rPr kumimoji="0" lang="ja-JP" altLang="en-US"/>
              <a:t>データ</a:t>
            </a:r>
            <a:br>
              <a:rPr kumimoji="0" lang="ja-JP" altLang="en-US"/>
            </a:br>
            <a:r>
              <a:rPr kumimoji="0" lang="ja-JP" altLang="en-US"/>
              <a:t>入力</a:t>
            </a:r>
          </a:p>
        </p:txBody>
      </p:sp>
      <p:sp>
        <p:nvSpPr>
          <p:cNvPr id="22551" name="AutoShape 29"/>
          <p:cNvSpPr>
            <a:spLocks noChangeArrowheads="1"/>
          </p:cNvSpPr>
          <p:nvPr/>
        </p:nvSpPr>
        <p:spPr bwMode="auto">
          <a:xfrm>
            <a:off x="5148263" y="2955925"/>
            <a:ext cx="1368000" cy="574675"/>
          </a:xfrm>
          <a:prstGeom prst="roundRect">
            <a:avLst>
              <a:gd name="adj" fmla="val 16667"/>
            </a:avLst>
          </a:prstGeom>
          <a:solidFill>
            <a:srgbClr val="FFFF00"/>
          </a:solidFill>
          <a:ln w="9525" algn="ctr">
            <a:solidFill>
              <a:schemeClr val="tx1"/>
            </a:solidFill>
            <a:round/>
            <a:headEnd/>
            <a:tailEnd/>
          </a:ln>
        </p:spPr>
        <p:txBody>
          <a:bodyPr wrap="none" anchor="ctr"/>
          <a:lstStyle/>
          <a:p>
            <a:pPr algn="ctr" eaLnBrk="0" hangingPunct="0"/>
            <a:r>
              <a:rPr kumimoji="0" lang="ja-JP" altLang="en-US" dirty="0"/>
              <a:t>データ</a:t>
            </a:r>
            <a:br>
              <a:rPr kumimoji="0" lang="ja-JP" altLang="en-US" dirty="0"/>
            </a:br>
            <a:r>
              <a:rPr kumimoji="0" lang="ja-JP" altLang="en-US" dirty="0"/>
              <a:t>クリーニング</a:t>
            </a:r>
          </a:p>
        </p:txBody>
      </p:sp>
      <p:sp>
        <p:nvSpPr>
          <p:cNvPr id="22552" name="AutoShape 31"/>
          <p:cNvSpPr>
            <a:spLocks noChangeArrowheads="1"/>
          </p:cNvSpPr>
          <p:nvPr/>
        </p:nvSpPr>
        <p:spPr bwMode="auto">
          <a:xfrm>
            <a:off x="5314950" y="2111375"/>
            <a:ext cx="1008063" cy="504825"/>
          </a:xfrm>
          <a:prstGeom prst="roundRect">
            <a:avLst>
              <a:gd name="adj" fmla="val 16667"/>
            </a:avLst>
          </a:prstGeom>
          <a:solidFill>
            <a:srgbClr val="CCFFFF"/>
          </a:solidFill>
          <a:ln w="9525" algn="ctr">
            <a:solidFill>
              <a:schemeClr val="tx1"/>
            </a:solidFill>
            <a:round/>
            <a:headEnd/>
            <a:tailEnd/>
          </a:ln>
        </p:spPr>
        <p:txBody>
          <a:bodyPr wrap="none" anchor="ctr"/>
          <a:lstStyle/>
          <a:p>
            <a:pPr algn="ctr" eaLnBrk="0" hangingPunct="0"/>
            <a:r>
              <a:rPr kumimoji="0" lang="ja-JP" altLang="en-US"/>
              <a:t>クエリー</a:t>
            </a:r>
          </a:p>
        </p:txBody>
      </p:sp>
      <p:sp>
        <p:nvSpPr>
          <p:cNvPr id="22553" name="AutoShape 32"/>
          <p:cNvSpPr>
            <a:spLocks noChangeArrowheads="1"/>
          </p:cNvSpPr>
          <p:nvPr/>
        </p:nvSpPr>
        <p:spPr bwMode="auto">
          <a:xfrm>
            <a:off x="6952788" y="1990725"/>
            <a:ext cx="1512000" cy="431800"/>
          </a:xfrm>
          <a:prstGeom prst="roundRect">
            <a:avLst>
              <a:gd name="adj" fmla="val 16667"/>
            </a:avLst>
          </a:prstGeom>
          <a:solidFill>
            <a:srgbClr val="FFFF00"/>
          </a:solidFill>
          <a:ln w="9525" algn="ctr">
            <a:solidFill>
              <a:schemeClr val="tx1"/>
            </a:solidFill>
            <a:round/>
            <a:headEnd/>
            <a:tailEnd/>
          </a:ln>
        </p:spPr>
        <p:txBody>
          <a:bodyPr wrap="none" anchor="ctr"/>
          <a:lstStyle/>
          <a:p>
            <a:pPr algn="ctr" eaLnBrk="0" hangingPunct="0"/>
            <a:r>
              <a:rPr kumimoji="0" lang="ja-JP" altLang="en-US" dirty="0"/>
              <a:t>データ仮固定</a:t>
            </a:r>
          </a:p>
        </p:txBody>
      </p:sp>
      <p:sp>
        <p:nvSpPr>
          <p:cNvPr id="22554" name="AutoShape 33"/>
          <p:cNvSpPr>
            <a:spLocks noChangeArrowheads="1"/>
          </p:cNvSpPr>
          <p:nvPr/>
        </p:nvSpPr>
        <p:spPr bwMode="auto">
          <a:xfrm>
            <a:off x="6764100" y="2622682"/>
            <a:ext cx="2088000" cy="504000"/>
          </a:xfrm>
          <a:prstGeom prst="parallelogram">
            <a:avLst>
              <a:gd name="adj" fmla="val 87500"/>
            </a:avLst>
          </a:prstGeom>
          <a:solidFill>
            <a:srgbClr val="92D050"/>
          </a:solidFill>
          <a:ln w="9525" algn="ctr">
            <a:solidFill>
              <a:schemeClr val="tx1"/>
            </a:solidFill>
            <a:miter lim="800000"/>
            <a:headEnd/>
            <a:tailEnd/>
          </a:ln>
        </p:spPr>
        <p:txBody>
          <a:bodyPr wrap="none" anchor="ctr"/>
          <a:lstStyle/>
          <a:p>
            <a:pPr algn="ctr" eaLnBrk="0" hangingPunct="0"/>
            <a:r>
              <a:rPr kumimoji="0" lang="ja-JP" altLang="en-US" dirty="0"/>
              <a:t>症例・データ</a:t>
            </a:r>
            <a:endParaRPr kumimoji="0" lang="en-US" altLang="ja-JP" dirty="0"/>
          </a:p>
          <a:p>
            <a:pPr algn="ctr" eaLnBrk="0" hangingPunct="0"/>
            <a:r>
              <a:rPr kumimoji="0" lang="ja-JP" altLang="en-US" dirty="0"/>
              <a:t>取扱い決定</a:t>
            </a:r>
          </a:p>
        </p:txBody>
      </p:sp>
      <p:sp>
        <p:nvSpPr>
          <p:cNvPr id="22556" name="AutoShape 35"/>
          <p:cNvSpPr>
            <a:spLocks noChangeArrowheads="1"/>
          </p:cNvSpPr>
          <p:nvPr/>
        </p:nvSpPr>
        <p:spPr bwMode="auto">
          <a:xfrm>
            <a:off x="6952788" y="4066513"/>
            <a:ext cx="1512000" cy="431800"/>
          </a:xfrm>
          <a:prstGeom prst="roundRect">
            <a:avLst>
              <a:gd name="adj" fmla="val 16667"/>
            </a:avLst>
          </a:prstGeom>
          <a:solidFill>
            <a:srgbClr val="92D050"/>
          </a:solidFill>
          <a:ln w="9525" algn="ctr">
            <a:solidFill>
              <a:schemeClr val="tx1"/>
            </a:solidFill>
            <a:round/>
            <a:headEnd/>
            <a:tailEnd/>
          </a:ln>
        </p:spPr>
        <p:txBody>
          <a:bodyPr wrap="none" anchor="ctr"/>
          <a:lstStyle/>
          <a:p>
            <a:pPr algn="ctr" eaLnBrk="0" hangingPunct="0"/>
            <a:r>
              <a:rPr kumimoji="0" lang="ja-JP" altLang="en-US" dirty="0"/>
              <a:t>盲検解除</a:t>
            </a:r>
          </a:p>
        </p:txBody>
      </p:sp>
      <p:cxnSp>
        <p:nvCxnSpPr>
          <p:cNvPr id="22558" name="AutoShape 37"/>
          <p:cNvCxnSpPr>
            <a:cxnSpLocks noChangeShapeType="1"/>
          </p:cNvCxnSpPr>
          <p:nvPr/>
        </p:nvCxnSpPr>
        <p:spPr bwMode="auto">
          <a:xfrm rot="5400000">
            <a:off x="4379516" y="1683941"/>
            <a:ext cx="420688" cy="469106"/>
          </a:xfrm>
          <a:prstGeom prst="bentConnector3">
            <a:avLst>
              <a:gd name="adj1" fmla="val 50000"/>
            </a:avLst>
          </a:prstGeom>
          <a:noFill/>
          <a:ln w="9525">
            <a:solidFill>
              <a:schemeClr val="tx1"/>
            </a:solidFill>
            <a:miter lim="800000"/>
            <a:headEnd/>
            <a:tailEnd type="triangle" w="med" len="med"/>
          </a:ln>
        </p:spPr>
      </p:cxnSp>
      <p:cxnSp>
        <p:nvCxnSpPr>
          <p:cNvPr id="22559" name="AutoShape 38"/>
          <p:cNvCxnSpPr>
            <a:cxnSpLocks noChangeShapeType="1"/>
            <a:stCxn id="22549" idx="2"/>
            <a:endCxn id="22550" idx="0"/>
          </p:cNvCxnSpPr>
          <p:nvPr/>
        </p:nvCxnSpPr>
        <p:spPr bwMode="auto">
          <a:xfrm rot="16200000" flipH="1">
            <a:off x="4264820" y="2724150"/>
            <a:ext cx="288925" cy="107950"/>
          </a:xfrm>
          <a:prstGeom prst="bentConnector3">
            <a:avLst>
              <a:gd name="adj1" fmla="val 50000"/>
            </a:avLst>
          </a:prstGeom>
          <a:noFill/>
          <a:ln w="9525">
            <a:solidFill>
              <a:schemeClr val="tx1"/>
            </a:solidFill>
            <a:miter lim="800000"/>
            <a:headEnd/>
            <a:tailEnd type="triangle" w="med" len="med"/>
          </a:ln>
        </p:spPr>
      </p:cxnSp>
      <p:cxnSp>
        <p:nvCxnSpPr>
          <p:cNvPr id="22560" name="AutoShape 39"/>
          <p:cNvCxnSpPr>
            <a:cxnSpLocks noChangeShapeType="1"/>
            <a:stCxn id="22546" idx="2"/>
            <a:endCxn id="22550" idx="1"/>
          </p:cNvCxnSpPr>
          <p:nvPr/>
        </p:nvCxnSpPr>
        <p:spPr bwMode="auto">
          <a:xfrm flipV="1">
            <a:off x="3924300" y="3246438"/>
            <a:ext cx="142875" cy="73025"/>
          </a:xfrm>
          <a:prstGeom prst="bentConnector3">
            <a:avLst>
              <a:gd name="adj1" fmla="val 48889"/>
            </a:avLst>
          </a:prstGeom>
          <a:noFill/>
          <a:ln w="9525">
            <a:solidFill>
              <a:schemeClr val="tx1"/>
            </a:solidFill>
            <a:miter lim="800000"/>
            <a:headEnd/>
            <a:tailEnd type="triangle" w="med" len="med"/>
          </a:ln>
        </p:spPr>
      </p:cxnSp>
      <p:cxnSp>
        <p:nvCxnSpPr>
          <p:cNvPr id="22561" name="AutoShape 40"/>
          <p:cNvCxnSpPr>
            <a:cxnSpLocks noChangeShapeType="1"/>
            <a:stCxn id="22550" idx="3"/>
            <a:endCxn id="22551" idx="1"/>
          </p:cNvCxnSpPr>
          <p:nvPr/>
        </p:nvCxnSpPr>
        <p:spPr bwMode="auto">
          <a:xfrm flipV="1">
            <a:off x="4859338" y="3243263"/>
            <a:ext cx="288925" cy="3175"/>
          </a:xfrm>
          <a:prstGeom prst="bentConnector3">
            <a:avLst>
              <a:gd name="adj1" fmla="val 49449"/>
            </a:avLst>
          </a:prstGeom>
          <a:noFill/>
          <a:ln w="9525">
            <a:solidFill>
              <a:schemeClr val="tx1"/>
            </a:solidFill>
            <a:miter lim="800000"/>
            <a:headEnd/>
            <a:tailEnd type="triangle" w="med" len="med"/>
          </a:ln>
        </p:spPr>
      </p:cxnSp>
      <p:cxnSp>
        <p:nvCxnSpPr>
          <p:cNvPr id="22562" name="AutoShape 41"/>
          <p:cNvCxnSpPr>
            <a:cxnSpLocks noChangeShapeType="1"/>
          </p:cNvCxnSpPr>
          <p:nvPr/>
        </p:nvCxnSpPr>
        <p:spPr bwMode="auto">
          <a:xfrm rot="-5400000">
            <a:off x="5664994" y="2793207"/>
            <a:ext cx="320675" cy="1587"/>
          </a:xfrm>
          <a:prstGeom prst="bentConnector3">
            <a:avLst>
              <a:gd name="adj1" fmla="val 50000"/>
            </a:avLst>
          </a:prstGeom>
          <a:noFill/>
          <a:ln w="9525">
            <a:solidFill>
              <a:schemeClr val="tx1"/>
            </a:solidFill>
            <a:miter lim="800000"/>
            <a:headEnd type="triangle" w="med" len="med"/>
            <a:tailEnd type="triangle" w="med" len="med"/>
          </a:ln>
        </p:spPr>
      </p:cxnSp>
      <p:cxnSp>
        <p:nvCxnSpPr>
          <p:cNvPr id="22563" name="AutoShape 42"/>
          <p:cNvCxnSpPr>
            <a:cxnSpLocks noChangeShapeType="1"/>
          </p:cNvCxnSpPr>
          <p:nvPr/>
        </p:nvCxnSpPr>
        <p:spPr bwMode="auto">
          <a:xfrm rot="16200000" flipH="1">
            <a:off x="5130412" y="1409376"/>
            <a:ext cx="396000" cy="1008000"/>
          </a:xfrm>
          <a:prstGeom prst="bentConnector3">
            <a:avLst>
              <a:gd name="adj1" fmla="val 49999"/>
            </a:avLst>
          </a:prstGeom>
          <a:noFill/>
          <a:ln w="9525">
            <a:solidFill>
              <a:schemeClr val="tx1"/>
            </a:solidFill>
            <a:miter lim="800000"/>
            <a:headEnd type="triangle" w="med" len="med"/>
            <a:tailEnd type="triangle" w="med" len="med"/>
          </a:ln>
        </p:spPr>
      </p:cxnSp>
      <p:cxnSp>
        <p:nvCxnSpPr>
          <p:cNvPr id="22564" name="AutoShape 43"/>
          <p:cNvCxnSpPr>
            <a:cxnSpLocks noChangeShapeType="1"/>
            <a:stCxn id="22551" idx="3"/>
            <a:endCxn id="22553" idx="1"/>
          </p:cNvCxnSpPr>
          <p:nvPr/>
        </p:nvCxnSpPr>
        <p:spPr bwMode="auto">
          <a:xfrm flipV="1">
            <a:off x="6516263" y="2206625"/>
            <a:ext cx="436525" cy="1036638"/>
          </a:xfrm>
          <a:prstGeom prst="bentConnector3">
            <a:avLst>
              <a:gd name="adj1" fmla="val 50000"/>
            </a:avLst>
          </a:prstGeom>
          <a:noFill/>
          <a:ln w="9525">
            <a:solidFill>
              <a:schemeClr val="tx1"/>
            </a:solidFill>
            <a:miter lim="800000"/>
            <a:headEnd/>
            <a:tailEnd type="triangle" w="med" len="med"/>
          </a:ln>
        </p:spPr>
      </p:cxnSp>
      <p:sp>
        <p:nvSpPr>
          <p:cNvPr id="22569" name="AutoShape 48"/>
          <p:cNvSpPr>
            <a:spLocks noChangeArrowheads="1"/>
          </p:cNvSpPr>
          <p:nvPr/>
        </p:nvSpPr>
        <p:spPr bwMode="auto">
          <a:xfrm>
            <a:off x="900113" y="5648325"/>
            <a:ext cx="1548000" cy="576000"/>
          </a:xfrm>
          <a:prstGeom prst="foldedCorner">
            <a:avLst>
              <a:gd name="adj" fmla="val 12500"/>
            </a:avLst>
          </a:prstGeom>
          <a:solidFill>
            <a:schemeClr val="accent1">
              <a:lumMod val="20000"/>
              <a:lumOff val="80000"/>
            </a:schemeClr>
          </a:solidFill>
          <a:ln w="9525" algn="ctr">
            <a:solidFill>
              <a:schemeClr val="tx1"/>
            </a:solidFill>
            <a:round/>
            <a:headEnd/>
            <a:tailEnd/>
          </a:ln>
        </p:spPr>
        <p:txBody>
          <a:bodyPr wrap="none" anchor="ctr"/>
          <a:lstStyle/>
          <a:p>
            <a:pPr algn="ctr" eaLnBrk="0" hangingPunct="0"/>
            <a:r>
              <a:rPr kumimoji="0" lang="ja-JP" altLang="ja-JP" dirty="0"/>
              <a:t>解析計画書</a:t>
            </a:r>
            <a:endParaRPr kumimoji="0" lang="en-US" altLang="ja-JP" dirty="0"/>
          </a:p>
          <a:p>
            <a:pPr algn="ctr" eaLnBrk="0" hangingPunct="0"/>
            <a:r>
              <a:rPr lang="ja-JP" altLang="en-US" dirty="0"/>
              <a:t>作成</a:t>
            </a:r>
            <a:endParaRPr kumimoji="0" lang="en-US" altLang="ja-JP" dirty="0"/>
          </a:p>
        </p:txBody>
      </p:sp>
      <p:sp>
        <p:nvSpPr>
          <p:cNvPr id="22570" name="AutoShape 49"/>
          <p:cNvSpPr>
            <a:spLocks noChangeArrowheads="1"/>
          </p:cNvSpPr>
          <p:nvPr/>
        </p:nvSpPr>
        <p:spPr bwMode="auto">
          <a:xfrm>
            <a:off x="2627312" y="5399088"/>
            <a:ext cx="2016125" cy="576000"/>
          </a:xfrm>
          <a:prstGeom prst="foldedCorner">
            <a:avLst>
              <a:gd name="adj" fmla="val 12500"/>
            </a:avLst>
          </a:prstGeom>
          <a:solidFill>
            <a:schemeClr val="accent1">
              <a:lumMod val="20000"/>
              <a:lumOff val="80000"/>
            </a:schemeClr>
          </a:solidFill>
          <a:ln w="9525" algn="ctr">
            <a:solidFill>
              <a:schemeClr val="tx1"/>
            </a:solidFill>
            <a:round/>
            <a:headEnd/>
            <a:tailEnd/>
          </a:ln>
        </p:spPr>
        <p:txBody>
          <a:bodyPr wrap="none" anchor="ctr"/>
          <a:lstStyle/>
          <a:p>
            <a:pPr algn="ctr" eaLnBrk="0" hangingPunct="0"/>
            <a:r>
              <a:rPr kumimoji="0" lang="ja-JP" altLang="ja-JP" dirty="0"/>
              <a:t>解析プログラム</a:t>
            </a:r>
            <a:endParaRPr kumimoji="0" lang="en-US" altLang="ja-JP" dirty="0"/>
          </a:p>
          <a:p>
            <a:pPr algn="ctr" eaLnBrk="0" hangingPunct="0"/>
            <a:r>
              <a:rPr kumimoji="0" lang="ja-JP" altLang="ja-JP" dirty="0"/>
              <a:t>作成</a:t>
            </a:r>
            <a:endParaRPr kumimoji="0" lang="en-US" altLang="ja-JP" dirty="0"/>
          </a:p>
        </p:txBody>
      </p:sp>
      <p:sp>
        <p:nvSpPr>
          <p:cNvPr id="22571" name="AutoShape 50"/>
          <p:cNvSpPr>
            <a:spLocks noChangeArrowheads="1"/>
          </p:cNvSpPr>
          <p:nvPr/>
        </p:nvSpPr>
        <p:spPr bwMode="auto">
          <a:xfrm>
            <a:off x="4882982" y="4143377"/>
            <a:ext cx="1150938" cy="576262"/>
          </a:xfrm>
          <a:prstGeom prst="roundRect">
            <a:avLst>
              <a:gd name="adj" fmla="val 16667"/>
            </a:avLst>
          </a:prstGeom>
          <a:solidFill>
            <a:srgbClr val="92D050"/>
          </a:solidFill>
          <a:ln w="9525" algn="ctr">
            <a:solidFill>
              <a:schemeClr val="tx1"/>
            </a:solidFill>
            <a:round/>
            <a:headEnd/>
            <a:tailEnd/>
          </a:ln>
        </p:spPr>
        <p:txBody>
          <a:bodyPr wrap="none" anchor="ctr"/>
          <a:lstStyle/>
          <a:p>
            <a:pPr algn="ctr" eaLnBrk="0" hangingPunct="0"/>
            <a:r>
              <a:rPr kumimoji="0" lang="ja-JP" altLang="en-US" dirty="0"/>
              <a:t>盲検下</a:t>
            </a:r>
            <a:endParaRPr kumimoji="0" lang="en-US" altLang="ja-JP" dirty="0"/>
          </a:p>
          <a:p>
            <a:pPr algn="ctr" eaLnBrk="0" hangingPunct="0"/>
            <a:r>
              <a:rPr lang="ja-JP" altLang="en-US" dirty="0"/>
              <a:t>レビュー</a:t>
            </a:r>
            <a:endParaRPr kumimoji="0" lang="en-US" altLang="ja-JP" dirty="0"/>
          </a:p>
        </p:txBody>
      </p:sp>
      <p:sp>
        <p:nvSpPr>
          <p:cNvPr id="22572" name="AutoShape 51"/>
          <p:cNvSpPr>
            <a:spLocks noChangeArrowheads="1"/>
          </p:cNvSpPr>
          <p:nvPr/>
        </p:nvSpPr>
        <p:spPr bwMode="auto">
          <a:xfrm>
            <a:off x="5356148" y="5379244"/>
            <a:ext cx="1368000" cy="576262"/>
          </a:xfrm>
          <a:prstGeom prst="roundRect">
            <a:avLst>
              <a:gd name="adj" fmla="val 16667"/>
            </a:avLst>
          </a:prstGeom>
          <a:solidFill>
            <a:schemeClr val="accent1">
              <a:lumMod val="20000"/>
              <a:lumOff val="80000"/>
            </a:schemeClr>
          </a:solidFill>
          <a:ln w="9525" algn="ctr">
            <a:solidFill>
              <a:schemeClr val="tx1"/>
            </a:solidFill>
            <a:round/>
            <a:headEnd/>
            <a:tailEnd/>
          </a:ln>
        </p:spPr>
        <p:txBody>
          <a:bodyPr wrap="none" anchor="ctr"/>
          <a:lstStyle/>
          <a:p>
            <a:pPr algn="ctr" eaLnBrk="0" hangingPunct="0"/>
            <a:r>
              <a:rPr kumimoji="0" lang="ja-JP" altLang="en-US" dirty="0"/>
              <a:t>解析計画書</a:t>
            </a:r>
          </a:p>
          <a:p>
            <a:pPr algn="ctr" eaLnBrk="0" hangingPunct="0"/>
            <a:r>
              <a:rPr kumimoji="0" lang="ja-JP" altLang="en-US" dirty="0"/>
              <a:t>固定</a:t>
            </a:r>
          </a:p>
        </p:txBody>
      </p:sp>
      <p:sp>
        <p:nvSpPr>
          <p:cNvPr id="22573" name="AutoShape 52"/>
          <p:cNvSpPr>
            <a:spLocks noChangeArrowheads="1"/>
          </p:cNvSpPr>
          <p:nvPr/>
        </p:nvSpPr>
        <p:spPr bwMode="auto">
          <a:xfrm>
            <a:off x="6975473" y="5399088"/>
            <a:ext cx="2016000" cy="504825"/>
          </a:xfrm>
          <a:prstGeom prst="roundRect">
            <a:avLst>
              <a:gd name="adj" fmla="val 16667"/>
            </a:avLst>
          </a:prstGeom>
          <a:solidFill>
            <a:schemeClr val="accent1">
              <a:lumMod val="20000"/>
              <a:lumOff val="80000"/>
            </a:schemeClr>
          </a:solidFill>
          <a:ln w="9525" algn="ctr">
            <a:solidFill>
              <a:schemeClr val="tx1"/>
            </a:solidFill>
            <a:round/>
            <a:headEnd/>
            <a:tailEnd/>
          </a:ln>
        </p:spPr>
        <p:txBody>
          <a:bodyPr wrap="none" anchor="ctr"/>
          <a:lstStyle/>
          <a:p>
            <a:pPr algn="ctr" eaLnBrk="0" hangingPunct="0"/>
            <a:r>
              <a:rPr kumimoji="0" lang="ja-JP" altLang="ja-JP" dirty="0"/>
              <a:t>解析</a:t>
            </a:r>
            <a:r>
              <a:rPr kumimoji="0" lang="ja-JP" altLang="en-US" dirty="0"/>
              <a:t>結果</a:t>
            </a:r>
            <a:r>
              <a:rPr lang="ja-JP" altLang="en-US" dirty="0"/>
              <a:t>（図表）</a:t>
            </a:r>
            <a:endParaRPr kumimoji="0" lang="en-US" altLang="ja-JP" dirty="0"/>
          </a:p>
        </p:txBody>
      </p:sp>
      <p:sp>
        <p:nvSpPr>
          <p:cNvPr id="22574" name="AutoShape 53"/>
          <p:cNvSpPr>
            <a:spLocks noChangeArrowheads="1"/>
          </p:cNvSpPr>
          <p:nvPr/>
        </p:nvSpPr>
        <p:spPr bwMode="auto">
          <a:xfrm>
            <a:off x="6975473" y="6118225"/>
            <a:ext cx="2016000" cy="504825"/>
          </a:xfrm>
          <a:prstGeom prst="foldedCorner">
            <a:avLst>
              <a:gd name="adj" fmla="val 12500"/>
            </a:avLst>
          </a:prstGeom>
          <a:solidFill>
            <a:schemeClr val="accent1">
              <a:lumMod val="20000"/>
              <a:lumOff val="80000"/>
            </a:schemeClr>
          </a:solidFill>
          <a:ln w="9525" algn="ctr">
            <a:solidFill>
              <a:schemeClr val="tx1"/>
            </a:solidFill>
            <a:round/>
            <a:headEnd/>
            <a:tailEnd/>
          </a:ln>
        </p:spPr>
        <p:txBody>
          <a:bodyPr wrap="none" anchor="ctr"/>
          <a:lstStyle/>
          <a:p>
            <a:pPr algn="ctr" eaLnBrk="0" hangingPunct="0"/>
            <a:r>
              <a:rPr kumimoji="0" lang="ja-JP" altLang="ja-JP"/>
              <a:t>解析報告書作成</a:t>
            </a:r>
            <a:endParaRPr kumimoji="0" lang="en-US" altLang="ja-JP"/>
          </a:p>
        </p:txBody>
      </p:sp>
      <p:cxnSp>
        <p:nvCxnSpPr>
          <p:cNvPr id="22575" name="AutoShape 55"/>
          <p:cNvCxnSpPr>
            <a:cxnSpLocks noChangeShapeType="1"/>
          </p:cNvCxnSpPr>
          <p:nvPr/>
        </p:nvCxnSpPr>
        <p:spPr bwMode="auto">
          <a:xfrm rot="16200000" flipH="1">
            <a:off x="383462" y="4287750"/>
            <a:ext cx="1728000" cy="936000"/>
          </a:xfrm>
          <a:prstGeom prst="bentConnector3">
            <a:avLst>
              <a:gd name="adj1" fmla="val 55512"/>
            </a:avLst>
          </a:prstGeom>
          <a:noFill/>
          <a:ln w="9525">
            <a:solidFill>
              <a:schemeClr val="tx1"/>
            </a:solidFill>
            <a:miter lim="800000"/>
            <a:headEnd/>
            <a:tailEnd type="triangle" w="med" len="med"/>
          </a:ln>
        </p:spPr>
      </p:cxnSp>
      <p:cxnSp>
        <p:nvCxnSpPr>
          <p:cNvPr id="22576" name="AutoShape 56"/>
          <p:cNvCxnSpPr>
            <a:cxnSpLocks noChangeShapeType="1"/>
            <a:stCxn id="22569" idx="3"/>
            <a:endCxn id="22570" idx="1"/>
          </p:cNvCxnSpPr>
          <p:nvPr/>
        </p:nvCxnSpPr>
        <p:spPr bwMode="auto">
          <a:xfrm flipV="1">
            <a:off x="2448113" y="5687088"/>
            <a:ext cx="179199" cy="249237"/>
          </a:xfrm>
          <a:prstGeom prst="straightConnector1">
            <a:avLst/>
          </a:prstGeom>
          <a:noFill/>
          <a:ln w="9525">
            <a:solidFill>
              <a:schemeClr val="tx1"/>
            </a:solidFill>
            <a:round/>
            <a:headEnd/>
            <a:tailEnd type="triangle" w="med" len="med"/>
          </a:ln>
        </p:spPr>
      </p:cxnSp>
      <p:cxnSp>
        <p:nvCxnSpPr>
          <p:cNvPr id="22577" name="AutoShape 57"/>
          <p:cNvCxnSpPr>
            <a:cxnSpLocks noChangeShapeType="1"/>
            <a:stCxn id="22570" idx="3"/>
            <a:endCxn id="22571" idx="1"/>
          </p:cNvCxnSpPr>
          <p:nvPr/>
        </p:nvCxnSpPr>
        <p:spPr bwMode="auto">
          <a:xfrm flipV="1">
            <a:off x="4643437" y="4431508"/>
            <a:ext cx="239545" cy="1255580"/>
          </a:xfrm>
          <a:prstGeom prst="bentConnector3">
            <a:avLst>
              <a:gd name="adj1" fmla="val 50000"/>
            </a:avLst>
          </a:prstGeom>
          <a:noFill/>
          <a:ln w="9525">
            <a:solidFill>
              <a:schemeClr val="tx1"/>
            </a:solidFill>
            <a:miter lim="800000"/>
            <a:headEnd/>
            <a:tailEnd type="triangle" w="med" len="med"/>
          </a:ln>
        </p:spPr>
      </p:cxnSp>
      <p:cxnSp>
        <p:nvCxnSpPr>
          <p:cNvPr id="22578" name="AutoShape 58"/>
          <p:cNvCxnSpPr>
            <a:cxnSpLocks noChangeShapeType="1"/>
            <a:stCxn id="22571" idx="2"/>
            <a:endCxn id="22572" idx="0"/>
          </p:cNvCxnSpPr>
          <p:nvPr/>
        </p:nvCxnSpPr>
        <p:spPr bwMode="auto">
          <a:xfrm rot="16200000" flipH="1">
            <a:off x="5419497" y="4758592"/>
            <a:ext cx="659605" cy="581697"/>
          </a:xfrm>
          <a:prstGeom prst="bentConnector3">
            <a:avLst>
              <a:gd name="adj1" fmla="val 50000"/>
            </a:avLst>
          </a:prstGeom>
          <a:noFill/>
          <a:ln w="9525">
            <a:solidFill>
              <a:schemeClr val="tx1"/>
            </a:solidFill>
            <a:miter lim="800000"/>
            <a:headEnd/>
            <a:tailEnd type="triangle" w="med" len="med"/>
          </a:ln>
        </p:spPr>
      </p:cxnSp>
      <p:cxnSp>
        <p:nvCxnSpPr>
          <p:cNvPr id="22579" name="AutoShape 59"/>
          <p:cNvCxnSpPr>
            <a:cxnSpLocks noChangeShapeType="1"/>
          </p:cNvCxnSpPr>
          <p:nvPr/>
        </p:nvCxnSpPr>
        <p:spPr bwMode="auto">
          <a:xfrm flipV="1">
            <a:off x="6732162" y="5399088"/>
            <a:ext cx="1251311" cy="252000"/>
          </a:xfrm>
          <a:prstGeom prst="bentConnector4">
            <a:avLst>
              <a:gd name="adj1" fmla="val 9722"/>
              <a:gd name="adj2" fmla="val 164631"/>
            </a:avLst>
          </a:prstGeom>
          <a:noFill/>
          <a:ln w="9525">
            <a:solidFill>
              <a:schemeClr val="tx1"/>
            </a:solidFill>
            <a:miter lim="800000"/>
            <a:headEnd/>
            <a:tailEnd type="triangle" w="med" len="med"/>
          </a:ln>
        </p:spPr>
      </p:cxnSp>
      <p:cxnSp>
        <p:nvCxnSpPr>
          <p:cNvPr id="22580" name="AutoShape 60"/>
          <p:cNvCxnSpPr>
            <a:cxnSpLocks noChangeShapeType="1"/>
          </p:cNvCxnSpPr>
          <p:nvPr/>
        </p:nvCxnSpPr>
        <p:spPr bwMode="auto">
          <a:xfrm rot="16200000" flipH="1">
            <a:off x="7663724" y="5094138"/>
            <a:ext cx="360000" cy="288000"/>
          </a:xfrm>
          <a:prstGeom prst="bentConnector3">
            <a:avLst>
              <a:gd name="adj1" fmla="val 50000"/>
            </a:avLst>
          </a:prstGeom>
          <a:noFill/>
          <a:ln w="9525">
            <a:solidFill>
              <a:schemeClr val="tx1"/>
            </a:solidFill>
            <a:miter lim="800000"/>
            <a:headEnd/>
            <a:tailEnd type="triangle" w="med" len="med"/>
          </a:ln>
        </p:spPr>
      </p:cxnSp>
      <p:sp>
        <p:nvSpPr>
          <p:cNvPr id="57" name="タイトル 1">
            <a:extLst>
              <a:ext uri="{FF2B5EF4-FFF2-40B4-BE49-F238E27FC236}">
                <a16:creationId xmlns:a16="http://schemas.microsoft.com/office/drawing/2014/main" id="{76C4F34B-55D8-43C2-9024-80C06C725758}"/>
              </a:ext>
            </a:extLst>
          </p:cNvPr>
          <p:cNvSpPr txBox="1">
            <a:spLocks/>
          </p:cNvSpPr>
          <p:nvPr/>
        </p:nvSpPr>
        <p:spPr>
          <a:xfrm>
            <a:off x="0" y="116632"/>
            <a:ext cx="9144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本</a:t>
            </a:r>
            <a:r>
              <a:rPr lang="en-US" altLang="ja-JP" dirty="0">
                <a:solidFill>
                  <a:srgbClr val="3610A0"/>
                </a:solidFill>
              </a:rPr>
              <a:t>WG</a:t>
            </a:r>
            <a:r>
              <a:rPr lang="ja-JP" altLang="en-US" dirty="0">
                <a:solidFill>
                  <a:srgbClr val="3610A0"/>
                </a:solidFill>
              </a:rPr>
              <a:t>のスコープ（黄色、緑色）</a:t>
            </a:r>
          </a:p>
        </p:txBody>
      </p:sp>
      <p:sp>
        <p:nvSpPr>
          <p:cNvPr id="61" name="AutoShape 32">
            <a:extLst>
              <a:ext uri="{FF2B5EF4-FFF2-40B4-BE49-F238E27FC236}">
                <a16:creationId xmlns:a16="http://schemas.microsoft.com/office/drawing/2014/main" id="{38182267-99BA-4512-8380-D8D9FA72EA56}"/>
              </a:ext>
            </a:extLst>
          </p:cNvPr>
          <p:cNvSpPr>
            <a:spLocks noChangeArrowheads="1"/>
          </p:cNvSpPr>
          <p:nvPr/>
        </p:nvSpPr>
        <p:spPr bwMode="auto">
          <a:xfrm>
            <a:off x="6952788" y="3304513"/>
            <a:ext cx="1512000" cy="576000"/>
          </a:xfrm>
          <a:prstGeom prst="roundRect">
            <a:avLst>
              <a:gd name="adj" fmla="val 16667"/>
            </a:avLst>
          </a:prstGeom>
          <a:solidFill>
            <a:srgbClr val="FFFF00"/>
          </a:solidFill>
          <a:ln w="9525" algn="ctr">
            <a:solidFill>
              <a:schemeClr val="tx1"/>
            </a:solidFill>
            <a:round/>
            <a:headEnd/>
            <a:tailEnd/>
          </a:ln>
        </p:spPr>
        <p:txBody>
          <a:bodyPr wrap="none" anchor="ctr"/>
          <a:lstStyle/>
          <a:p>
            <a:pPr algn="ctr" eaLnBrk="0" hangingPunct="0"/>
            <a:r>
              <a:rPr kumimoji="0" lang="ja-JP" altLang="en-US" dirty="0"/>
              <a:t>データ本固定</a:t>
            </a:r>
            <a:endParaRPr kumimoji="0" lang="en-US" altLang="ja-JP" dirty="0"/>
          </a:p>
          <a:p>
            <a:pPr algn="ctr" eaLnBrk="0" hangingPunct="0"/>
            <a:r>
              <a:rPr lang="ja-JP" altLang="en-US" dirty="0"/>
              <a:t>（</a:t>
            </a:r>
            <a:r>
              <a:rPr lang="en-US" altLang="ja-JP" dirty="0"/>
              <a:t>DB</a:t>
            </a:r>
            <a:r>
              <a:rPr lang="ja-JP" altLang="en-US" dirty="0"/>
              <a:t>固定）</a:t>
            </a:r>
            <a:endParaRPr kumimoji="0" lang="ja-JP" altLang="en-US" dirty="0"/>
          </a:p>
        </p:txBody>
      </p:sp>
      <p:sp>
        <p:nvSpPr>
          <p:cNvPr id="77" name="Line 5">
            <a:extLst>
              <a:ext uri="{FF2B5EF4-FFF2-40B4-BE49-F238E27FC236}">
                <a16:creationId xmlns:a16="http://schemas.microsoft.com/office/drawing/2014/main" id="{4F601D84-7DE5-403B-A090-6A646F627FE9}"/>
              </a:ext>
            </a:extLst>
          </p:cNvPr>
          <p:cNvSpPr>
            <a:spLocks noChangeShapeType="1"/>
          </p:cNvSpPr>
          <p:nvPr/>
        </p:nvSpPr>
        <p:spPr bwMode="auto">
          <a:xfrm>
            <a:off x="7682974" y="2416307"/>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78" name="Line 5">
            <a:extLst>
              <a:ext uri="{FF2B5EF4-FFF2-40B4-BE49-F238E27FC236}">
                <a16:creationId xmlns:a16="http://schemas.microsoft.com/office/drawing/2014/main" id="{ED31643A-445E-4971-AAC7-57669BC75575}"/>
              </a:ext>
            </a:extLst>
          </p:cNvPr>
          <p:cNvSpPr>
            <a:spLocks noChangeShapeType="1"/>
          </p:cNvSpPr>
          <p:nvPr/>
        </p:nvSpPr>
        <p:spPr bwMode="auto">
          <a:xfrm>
            <a:off x="7681913" y="3101975"/>
            <a:ext cx="0" cy="180000"/>
          </a:xfrm>
          <a:prstGeom prst="line">
            <a:avLst/>
          </a:prstGeom>
          <a:noFill/>
          <a:ln w="9525">
            <a:solidFill>
              <a:schemeClr val="tx1"/>
            </a:solidFill>
            <a:round/>
            <a:headEnd/>
            <a:tailEnd type="triangle" w="med" len="med"/>
          </a:ln>
        </p:spPr>
        <p:txBody>
          <a:bodyPr anchor="ctr"/>
          <a:lstStyle/>
          <a:p>
            <a:endParaRPr lang="ja-JP" altLang="en-US" dirty="0"/>
          </a:p>
        </p:txBody>
      </p:sp>
      <p:sp>
        <p:nvSpPr>
          <p:cNvPr id="79" name="Line 5">
            <a:extLst>
              <a:ext uri="{FF2B5EF4-FFF2-40B4-BE49-F238E27FC236}">
                <a16:creationId xmlns:a16="http://schemas.microsoft.com/office/drawing/2014/main" id="{C9DC4569-A012-4D8F-BD86-A1798091B240}"/>
              </a:ext>
            </a:extLst>
          </p:cNvPr>
          <p:cNvSpPr>
            <a:spLocks noChangeShapeType="1"/>
          </p:cNvSpPr>
          <p:nvPr/>
        </p:nvSpPr>
        <p:spPr bwMode="auto">
          <a:xfrm>
            <a:off x="7691438" y="4492625"/>
            <a:ext cx="0" cy="180000"/>
          </a:xfrm>
          <a:prstGeom prst="line">
            <a:avLst/>
          </a:prstGeom>
          <a:noFill/>
          <a:ln w="9525">
            <a:solidFill>
              <a:schemeClr val="tx1"/>
            </a:solidFill>
            <a:round/>
            <a:headEnd/>
            <a:tailEnd type="triangle" w="med" len="med"/>
          </a:ln>
        </p:spPr>
        <p:txBody>
          <a:bodyPr anchor="ctr"/>
          <a:lstStyle/>
          <a:p>
            <a:endParaRPr lang="ja-JP" altLang="en-US" dirty="0"/>
          </a:p>
        </p:txBody>
      </p:sp>
      <p:sp>
        <p:nvSpPr>
          <p:cNvPr id="80" name="Line 5">
            <a:extLst>
              <a:ext uri="{FF2B5EF4-FFF2-40B4-BE49-F238E27FC236}">
                <a16:creationId xmlns:a16="http://schemas.microsoft.com/office/drawing/2014/main" id="{B546F2B3-55C0-43E4-A5F9-0FFFCBB92F72}"/>
              </a:ext>
            </a:extLst>
          </p:cNvPr>
          <p:cNvSpPr>
            <a:spLocks noChangeShapeType="1"/>
          </p:cNvSpPr>
          <p:nvPr/>
        </p:nvSpPr>
        <p:spPr bwMode="auto">
          <a:xfrm>
            <a:off x="7996238" y="5911850"/>
            <a:ext cx="0" cy="180000"/>
          </a:xfrm>
          <a:prstGeom prst="line">
            <a:avLst/>
          </a:prstGeom>
          <a:noFill/>
          <a:ln w="9525">
            <a:solidFill>
              <a:schemeClr val="tx1"/>
            </a:solidFill>
            <a:round/>
            <a:headEnd/>
            <a:tailEnd type="triangle" w="med" len="med"/>
          </a:ln>
        </p:spPr>
        <p:txBody>
          <a:bodyPr anchor="ctr"/>
          <a:lstStyle/>
          <a:p>
            <a:endParaRPr lang="ja-JP" altLang="en-US"/>
          </a:p>
        </p:txBody>
      </p:sp>
      <p:sp>
        <p:nvSpPr>
          <p:cNvPr id="81" name="テキスト ボックス 80">
            <a:extLst>
              <a:ext uri="{FF2B5EF4-FFF2-40B4-BE49-F238E27FC236}">
                <a16:creationId xmlns:a16="http://schemas.microsoft.com/office/drawing/2014/main" id="{774301AF-B344-47F6-9D51-1EDF7E9F0D56}"/>
              </a:ext>
            </a:extLst>
          </p:cNvPr>
          <p:cNvSpPr txBox="1"/>
          <p:nvPr/>
        </p:nvSpPr>
        <p:spPr>
          <a:xfrm>
            <a:off x="116430" y="1517987"/>
            <a:ext cx="461665" cy="3064325"/>
          </a:xfrm>
          <a:prstGeom prst="rect">
            <a:avLst/>
          </a:prstGeom>
          <a:noFill/>
        </p:spPr>
        <p:txBody>
          <a:bodyPr vert="eaVert" wrap="square" rtlCol="0">
            <a:spAutoFit/>
          </a:bodyPr>
          <a:lstStyle/>
          <a:p>
            <a:pPr algn="ctr"/>
            <a:r>
              <a:rPr kumimoji="1" lang="en-US" altLang="ja-JP" dirty="0">
                <a:solidFill>
                  <a:srgbClr val="441BF1"/>
                </a:solidFill>
              </a:rPr>
              <a:t>【</a:t>
            </a:r>
            <a:r>
              <a:rPr kumimoji="1" lang="ja-JP" altLang="en-US" dirty="0">
                <a:solidFill>
                  <a:srgbClr val="441BF1"/>
                </a:solidFill>
              </a:rPr>
              <a:t>データマネジメント</a:t>
            </a:r>
            <a:r>
              <a:rPr kumimoji="1" lang="en-US" altLang="ja-JP" dirty="0">
                <a:solidFill>
                  <a:srgbClr val="441BF1"/>
                </a:solidFill>
              </a:rPr>
              <a:t>】</a:t>
            </a:r>
            <a:endParaRPr kumimoji="1" lang="ja-JP" altLang="en-US" dirty="0">
              <a:solidFill>
                <a:srgbClr val="441BF1"/>
              </a:solidFill>
            </a:endParaRPr>
          </a:p>
        </p:txBody>
      </p:sp>
      <p:sp>
        <p:nvSpPr>
          <p:cNvPr id="82" name="テキスト ボックス 81">
            <a:extLst>
              <a:ext uri="{FF2B5EF4-FFF2-40B4-BE49-F238E27FC236}">
                <a16:creationId xmlns:a16="http://schemas.microsoft.com/office/drawing/2014/main" id="{6D40D43F-CD98-4BF3-9534-34B819099B15}"/>
              </a:ext>
            </a:extLst>
          </p:cNvPr>
          <p:cNvSpPr txBox="1"/>
          <p:nvPr/>
        </p:nvSpPr>
        <p:spPr>
          <a:xfrm>
            <a:off x="111174" y="4701986"/>
            <a:ext cx="461665" cy="1656000"/>
          </a:xfrm>
          <a:prstGeom prst="rect">
            <a:avLst/>
          </a:prstGeom>
          <a:noFill/>
        </p:spPr>
        <p:txBody>
          <a:bodyPr vert="eaVert" wrap="square" rtlCol="0">
            <a:spAutoFit/>
          </a:bodyPr>
          <a:lstStyle/>
          <a:p>
            <a:r>
              <a:rPr kumimoji="1" lang="en-US" altLang="ja-JP" dirty="0">
                <a:solidFill>
                  <a:srgbClr val="441BF1"/>
                </a:solidFill>
              </a:rPr>
              <a:t>【</a:t>
            </a:r>
            <a:r>
              <a:rPr kumimoji="1" lang="ja-JP" altLang="en-US" dirty="0">
                <a:solidFill>
                  <a:srgbClr val="441BF1"/>
                </a:solidFill>
              </a:rPr>
              <a:t>統計解析</a:t>
            </a:r>
            <a:r>
              <a:rPr kumimoji="1" lang="en-US" altLang="ja-JP" dirty="0">
                <a:solidFill>
                  <a:srgbClr val="441BF1"/>
                </a:solidFill>
              </a:rPr>
              <a:t>】</a:t>
            </a:r>
            <a:endParaRPr kumimoji="1" lang="ja-JP" altLang="en-US" dirty="0">
              <a:solidFill>
                <a:srgbClr val="441BF1"/>
              </a:solidFill>
            </a:endParaRPr>
          </a:p>
        </p:txBody>
      </p:sp>
      <p:sp>
        <p:nvSpPr>
          <p:cNvPr id="85" name="Line 5">
            <a:extLst>
              <a:ext uri="{FF2B5EF4-FFF2-40B4-BE49-F238E27FC236}">
                <a16:creationId xmlns:a16="http://schemas.microsoft.com/office/drawing/2014/main" id="{F44C760C-BA1B-42CE-845D-EA53501AC00E}"/>
              </a:ext>
            </a:extLst>
          </p:cNvPr>
          <p:cNvSpPr>
            <a:spLocks noChangeShapeType="1"/>
          </p:cNvSpPr>
          <p:nvPr/>
        </p:nvSpPr>
        <p:spPr bwMode="auto">
          <a:xfrm>
            <a:off x="7691438" y="3883025"/>
            <a:ext cx="0" cy="180000"/>
          </a:xfrm>
          <a:prstGeom prst="line">
            <a:avLst/>
          </a:prstGeom>
          <a:noFill/>
          <a:ln w="9525">
            <a:solidFill>
              <a:schemeClr val="tx1"/>
            </a:solidFill>
            <a:round/>
            <a:headEnd/>
            <a:tailEnd type="triangle" w="med" len="med"/>
          </a:ln>
        </p:spPr>
        <p:txBody>
          <a:bodyPr anchor="ctr"/>
          <a:lstStyle/>
          <a:p>
            <a:endParaRPr lang="ja-JP" altLang="en-US" dirty="0"/>
          </a:p>
        </p:txBody>
      </p:sp>
      <p:sp>
        <p:nvSpPr>
          <p:cNvPr id="86" name="AutoShape 9">
            <a:extLst>
              <a:ext uri="{FF2B5EF4-FFF2-40B4-BE49-F238E27FC236}">
                <a16:creationId xmlns:a16="http://schemas.microsoft.com/office/drawing/2014/main" id="{9686E37A-2A11-4C64-96A7-4D50D2949D0B}"/>
              </a:ext>
            </a:extLst>
          </p:cNvPr>
          <p:cNvSpPr>
            <a:spLocks noChangeArrowheads="1"/>
          </p:cNvSpPr>
          <p:nvPr/>
        </p:nvSpPr>
        <p:spPr bwMode="auto">
          <a:xfrm>
            <a:off x="1011239" y="4021931"/>
            <a:ext cx="1728788" cy="503238"/>
          </a:xfrm>
          <a:prstGeom prst="roundRect">
            <a:avLst>
              <a:gd name="adj" fmla="val 16667"/>
            </a:avLst>
          </a:prstGeom>
          <a:solidFill>
            <a:srgbClr val="92D050"/>
          </a:solidFill>
          <a:ln w="9525" algn="ctr">
            <a:solidFill>
              <a:schemeClr val="tx1"/>
            </a:solidFill>
            <a:round/>
            <a:headEnd/>
            <a:tailEnd/>
          </a:ln>
        </p:spPr>
        <p:txBody>
          <a:bodyPr wrap="none" anchor="ctr"/>
          <a:lstStyle/>
          <a:p>
            <a:pPr algn="ctr" eaLnBrk="0" hangingPunct="0"/>
            <a:r>
              <a:rPr lang="ja-JP" altLang="en-US" dirty="0"/>
              <a:t>症例・データ</a:t>
            </a:r>
            <a:endParaRPr lang="en-US" altLang="ja-JP" dirty="0"/>
          </a:p>
          <a:p>
            <a:pPr algn="ctr" eaLnBrk="0" hangingPunct="0"/>
            <a:r>
              <a:rPr lang="ja-JP" altLang="en-US" dirty="0"/>
              <a:t>取扱い基準</a:t>
            </a:r>
            <a:r>
              <a:rPr kumimoji="0" lang="ja-JP" altLang="en-US" dirty="0"/>
              <a:t>作成</a:t>
            </a:r>
            <a:endParaRPr kumimoji="0" lang="en-US" altLang="ja-JP" dirty="0"/>
          </a:p>
        </p:txBody>
      </p:sp>
      <p:sp>
        <p:nvSpPr>
          <p:cNvPr id="22555" name="AutoShape 34"/>
          <p:cNvSpPr>
            <a:spLocks noChangeArrowheads="1"/>
          </p:cNvSpPr>
          <p:nvPr/>
        </p:nvSpPr>
        <p:spPr bwMode="auto">
          <a:xfrm>
            <a:off x="6162674" y="4686562"/>
            <a:ext cx="2808000" cy="432000"/>
          </a:xfrm>
          <a:prstGeom prst="roundRect">
            <a:avLst>
              <a:gd name="adj" fmla="val 16667"/>
            </a:avLst>
          </a:prstGeom>
          <a:solidFill>
            <a:schemeClr val="accent1">
              <a:lumMod val="20000"/>
              <a:lumOff val="80000"/>
            </a:schemeClr>
          </a:solidFill>
          <a:ln w="9525" algn="ctr">
            <a:solidFill>
              <a:schemeClr val="tx1"/>
            </a:solidFill>
            <a:round/>
            <a:headEnd/>
            <a:tailEnd/>
          </a:ln>
        </p:spPr>
        <p:txBody>
          <a:bodyPr wrap="none" anchor="ctr"/>
          <a:lstStyle/>
          <a:p>
            <a:pPr algn="ctr" eaLnBrk="0" hangingPunct="0"/>
            <a:r>
              <a:rPr kumimoji="0" lang="ja-JP" altLang="en-US" dirty="0"/>
              <a:t>解析用データセット作成</a:t>
            </a:r>
          </a:p>
        </p:txBody>
      </p:sp>
      <p:sp>
        <p:nvSpPr>
          <p:cNvPr id="91" name="Line 768">
            <a:extLst>
              <a:ext uri="{FF2B5EF4-FFF2-40B4-BE49-F238E27FC236}">
                <a16:creationId xmlns:a16="http://schemas.microsoft.com/office/drawing/2014/main" id="{BC524F1D-5C3E-4B71-9880-D19D84701031}"/>
              </a:ext>
            </a:extLst>
          </p:cNvPr>
          <p:cNvSpPr>
            <a:spLocks noChangeShapeType="1"/>
          </p:cNvSpPr>
          <p:nvPr/>
        </p:nvSpPr>
        <p:spPr bwMode="auto">
          <a:xfrm>
            <a:off x="408485" y="1822782"/>
            <a:ext cx="8640000" cy="0"/>
          </a:xfrm>
          <a:prstGeom prst="line">
            <a:avLst/>
          </a:prstGeom>
          <a:noFill/>
          <a:ln w="31750">
            <a:solidFill>
              <a:srgbClr val="FF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AutoShape 48">
            <a:extLst>
              <a:ext uri="{FF2B5EF4-FFF2-40B4-BE49-F238E27FC236}">
                <a16:creationId xmlns:a16="http://schemas.microsoft.com/office/drawing/2014/main" id="{9CC2FC88-2A22-4BF2-BF82-C8FF736ACBC6}"/>
              </a:ext>
            </a:extLst>
          </p:cNvPr>
          <p:cNvSpPr>
            <a:spLocks noChangeArrowheads="1"/>
          </p:cNvSpPr>
          <p:nvPr/>
        </p:nvSpPr>
        <p:spPr bwMode="auto">
          <a:xfrm>
            <a:off x="910176" y="6291875"/>
            <a:ext cx="1512000" cy="504000"/>
          </a:xfrm>
          <a:prstGeom prst="foldedCorner">
            <a:avLst>
              <a:gd name="adj" fmla="val 12500"/>
            </a:avLst>
          </a:prstGeom>
          <a:solidFill>
            <a:schemeClr val="accent1">
              <a:lumMod val="20000"/>
              <a:lumOff val="80000"/>
            </a:schemeClr>
          </a:solidFill>
          <a:ln w="9525" algn="ctr">
            <a:solidFill>
              <a:schemeClr val="tx1"/>
            </a:solidFill>
            <a:round/>
            <a:headEnd/>
            <a:tailEnd/>
          </a:ln>
        </p:spPr>
        <p:txBody>
          <a:bodyPr wrap="none" anchor="ctr"/>
          <a:lstStyle/>
          <a:p>
            <a:pPr algn="ctr" eaLnBrk="0" hangingPunct="0"/>
            <a:r>
              <a:rPr lang="ja-JP" altLang="en-US" dirty="0"/>
              <a:t>図表イメージ</a:t>
            </a:r>
            <a:endParaRPr kumimoji="0" lang="en-US" altLang="ja-JP" dirty="0"/>
          </a:p>
        </p:txBody>
      </p:sp>
      <p:sp>
        <p:nvSpPr>
          <p:cNvPr id="58" name="スライド番号プレースホルダー 3">
            <a:extLst>
              <a:ext uri="{FF2B5EF4-FFF2-40B4-BE49-F238E27FC236}">
                <a16:creationId xmlns:a16="http://schemas.microsoft.com/office/drawing/2014/main" id="{E2C395A5-3717-4449-84D8-144CC3E0A240}"/>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6</a:t>
            </a:fld>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EB4A8-4387-44A1-91B0-C909265C5EC7}"/>
              </a:ext>
            </a:extLst>
          </p:cNvPr>
          <p:cNvSpPr>
            <a:spLocks noGrp="1"/>
          </p:cNvSpPr>
          <p:nvPr>
            <p:ph type="title"/>
          </p:nvPr>
        </p:nvSpPr>
        <p:spPr>
          <a:xfrm>
            <a:off x="623888" y="1709739"/>
            <a:ext cx="7886700" cy="1719261"/>
          </a:xfrm>
        </p:spPr>
        <p:txBody>
          <a:bodyPr>
            <a:normAutofit/>
          </a:bodyPr>
          <a:lstStyle/>
          <a:p>
            <a:pPr algn="ctr"/>
            <a:r>
              <a:rPr lang="ja-JP" altLang="en-US" sz="3200" dirty="0">
                <a:latin typeface="+mn-ea"/>
                <a:ea typeface="+mn-ea"/>
              </a:rPr>
              <a:t>解析計画、症例及びデータ取扱い</a:t>
            </a:r>
            <a:endParaRPr kumimoji="1" lang="ja-JP" altLang="en-US" sz="3200" dirty="0">
              <a:latin typeface="+mn-ea"/>
              <a:ea typeface="+mn-ea"/>
            </a:endParaRPr>
          </a:p>
        </p:txBody>
      </p:sp>
      <p:sp>
        <p:nvSpPr>
          <p:cNvPr id="3" name="テキスト プレースホルダー 2">
            <a:extLst>
              <a:ext uri="{FF2B5EF4-FFF2-40B4-BE49-F238E27FC236}">
                <a16:creationId xmlns:a16="http://schemas.microsoft.com/office/drawing/2014/main" id="{8ACC846E-41F8-4E54-ACAF-215D07E6A6C6}"/>
              </a:ext>
            </a:extLst>
          </p:cNvPr>
          <p:cNvSpPr>
            <a:spLocks noGrp="1"/>
          </p:cNvSpPr>
          <p:nvPr>
            <p:ph type="body" idx="1"/>
          </p:nvPr>
        </p:nvSpPr>
        <p:spPr>
          <a:xfrm>
            <a:off x="623888" y="3884614"/>
            <a:ext cx="7886700" cy="906461"/>
          </a:xfrm>
        </p:spPr>
        <p:txBody>
          <a:bodyPr>
            <a:normAutofit/>
          </a:bodyPr>
          <a:lstStyle/>
          <a:p>
            <a:pPr algn="ctr"/>
            <a:r>
              <a:rPr kumimoji="1" lang="ja-JP" altLang="en-US" sz="2800" dirty="0"/>
              <a:t>事前合意の意義</a:t>
            </a:r>
          </a:p>
        </p:txBody>
      </p:sp>
    </p:spTree>
    <p:extLst>
      <p:ext uri="{BB962C8B-B14F-4D97-AF65-F5344CB8AC3E}">
        <p14:creationId xmlns:p14="http://schemas.microsoft.com/office/powerpoint/2010/main" val="29375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1">
            <a:extLst>
              <a:ext uri="{FF2B5EF4-FFF2-40B4-BE49-F238E27FC236}">
                <a16:creationId xmlns:a16="http://schemas.microsoft.com/office/drawing/2014/main" id="{2388F7D2-3002-4C05-AF0D-1E545C4E5CCD}"/>
              </a:ext>
            </a:extLst>
          </p:cNvPr>
          <p:cNvSpPr txBox="1">
            <a:spLocks/>
          </p:cNvSpPr>
          <p:nvPr/>
        </p:nvSpPr>
        <p:spPr>
          <a:xfrm>
            <a:off x="0" y="116632"/>
            <a:ext cx="9144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解析計画、症例及びデータ取扱い：事前合意の意義</a:t>
            </a:r>
          </a:p>
        </p:txBody>
      </p:sp>
      <p:pic>
        <p:nvPicPr>
          <p:cNvPr id="3" name="図 2">
            <a:extLst>
              <a:ext uri="{FF2B5EF4-FFF2-40B4-BE49-F238E27FC236}">
                <a16:creationId xmlns:a16="http://schemas.microsoft.com/office/drawing/2014/main" id="{C98DBE63-03FD-48F2-AE14-A1FFDD9D504B}"/>
              </a:ext>
            </a:extLst>
          </p:cNvPr>
          <p:cNvPicPr>
            <a:picLocks noChangeAspect="1"/>
          </p:cNvPicPr>
          <p:nvPr/>
        </p:nvPicPr>
        <p:blipFill rotWithShape="1">
          <a:blip r:embed="rId2"/>
          <a:srcRect l="22188" t="25371" r="22083" b="12963"/>
          <a:stretch/>
        </p:blipFill>
        <p:spPr>
          <a:xfrm>
            <a:off x="371474" y="600075"/>
            <a:ext cx="8328656" cy="5184000"/>
          </a:xfrm>
          <a:prstGeom prst="rect">
            <a:avLst/>
          </a:prstGeom>
        </p:spPr>
      </p:pic>
      <p:sp>
        <p:nvSpPr>
          <p:cNvPr id="54" name="テキスト ボックス 53">
            <a:extLst>
              <a:ext uri="{FF2B5EF4-FFF2-40B4-BE49-F238E27FC236}">
                <a16:creationId xmlns:a16="http://schemas.microsoft.com/office/drawing/2014/main" id="{22642668-60AD-4DF4-B75B-ABAA449FB480}"/>
              </a:ext>
            </a:extLst>
          </p:cNvPr>
          <p:cNvSpPr txBox="1"/>
          <p:nvPr/>
        </p:nvSpPr>
        <p:spPr>
          <a:xfrm>
            <a:off x="1349404" y="6322700"/>
            <a:ext cx="7787208" cy="276999"/>
          </a:xfrm>
          <a:prstGeom prst="rect">
            <a:avLst/>
          </a:prstGeom>
          <a:noFill/>
        </p:spPr>
        <p:txBody>
          <a:bodyPr wrap="square" rtlCol="0">
            <a:spAutoFit/>
          </a:bodyPr>
          <a:lstStyle/>
          <a:p>
            <a:pPr algn="r"/>
            <a:r>
              <a:rPr lang="ja-JP" altLang="en-US" sz="1200" dirty="0"/>
              <a:t>（「高田宗典先生講演資料」より引用）</a:t>
            </a:r>
            <a:endParaRPr kumimoji="1" lang="ja-JP" altLang="en-US" sz="1200" dirty="0"/>
          </a:p>
        </p:txBody>
      </p:sp>
      <p:sp>
        <p:nvSpPr>
          <p:cNvPr id="7" name="スクロール: 横 6">
            <a:extLst>
              <a:ext uri="{FF2B5EF4-FFF2-40B4-BE49-F238E27FC236}">
                <a16:creationId xmlns:a16="http://schemas.microsoft.com/office/drawing/2014/main" id="{39B5C156-D921-4901-87A6-EF8F1E0A7AED}"/>
              </a:ext>
            </a:extLst>
          </p:cNvPr>
          <p:cNvSpPr/>
          <p:nvPr/>
        </p:nvSpPr>
        <p:spPr>
          <a:xfrm>
            <a:off x="82352" y="4379193"/>
            <a:ext cx="6336000" cy="2448000"/>
          </a:xfrm>
          <a:prstGeom prst="horizontalScroll">
            <a:avLst>
              <a:gd name="adj" fmla="val 6074"/>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9B84D5D-1E9B-49AE-87C5-9E5C60A9CCA9}"/>
              </a:ext>
            </a:extLst>
          </p:cNvPr>
          <p:cNvSpPr txBox="1"/>
          <p:nvPr/>
        </p:nvSpPr>
        <p:spPr>
          <a:xfrm>
            <a:off x="208459" y="4591191"/>
            <a:ext cx="6228000" cy="2067682"/>
          </a:xfrm>
          <a:prstGeom prst="rect">
            <a:avLst/>
          </a:prstGeom>
          <a:noFill/>
        </p:spPr>
        <p:txBody>
          <a:bodyPr wrap="square" rtlCol="0">
            <a:spAutoFit/>
          </a:bodyPr>
          <a:lstStyle/>
          <a:p>
            <a:pPr>
              <a:lnSpc>
                <a:spcPct val="120000"/>
              </a:lnSpc>
            </a:pPr>
            <a:r>
              <a:rPr lang="ja-JP" altLang="ja-JP" b="1" dirty="0">
                <a:solidFill>
                  <a:srgbClr val="0000FF"/>
                </a:solidFill>
              </a:rPr>
              <a:t>早期</a:t>
            </a:r>
            <a:r>
              <a:rPr lang="ja-JP" altLang="en-US" b="1" dirty="0">
                <a:solidFill>
                  <a:srgbClr val="0000FF"/>
                </a:solidFill>
              </a:rPr>
              <a:t>に</a:t>
            </a:r>
            <a:r>
              <a:rPr lang="ja-JP" altLang="en-US" dirty="0"/>
              <a:t>解析計画書</a:t>
            </a:r>
            <a:r>
              <a:rPr lang="ja-JP" altLang="ja-JP" dirty="0"/>
              <a:t>、</a:t>
            </a:r>
            <a:r>
              <a:rPr lang="ja-JP" altLang="en-US" dirty="0"/>
              <a:t>症例及びデータ</a:t>
            </a:r>
            <a:r>
              <a:rPr lang="ja-JP" altLang="ja-JP" dirty="0"/>
              <a:t>取扱い基準</a:t>
            </a:r>
            <a:r>
              <a:rPr lang="ja-JP" altLang="en-US" dirty="0"/>
              <a:t>を</a:t>
            </a:r>
            <a:r>
              <a:rPr lang="ja-JP" altLang="ja-JP" dirty="0"/>
              <a:t>作成</a:t>
            </a:r>
            <a:br>
              <a:rPr lang="en-US" altLang="ja-JP" dirty="0"/>
            </a:br>
            <a:r>
              <a:rPr lang="ja-JP" altLang="en-US" dirty="0"/>
              <a:t>　</a:t>
            </a:r>
            <a:r>
              <a:rPr lang="en-US" altLang="ja-JP" dirty="0"/>
              <a:t>→</a:t>
            </a:r>
            <a:r>
              <a:rPr lang="ja-JP" altLang="en-US" dirty="0"/>
              <a:t> </a:t>
            </a:r>
            <a:r>
              <a:rPr lang="ja-JP" altLang="ja-JP" b="1" dirty="0">
                <a:solidFill>
                  <a:srgbClr val="FF0000"/>
                </a:solidFill>
              </a:rPr>
              <a:t>無駄</a:t>
            </a:r>
            <a:r>
              <a:rPr lang="ja-JP" altLang="en-US" b="1" dirty="0">
                <a:solidFill>
                  <a:srgbClr val="FF0000"/>
                </a:solidFill>
              </a:rPr>
              <a:t>がなく、</a:t>
            </a:r>
            <a:r>
              <a:rPr lang="ja-JP" altLang="ja-JP" b="1" dirty="0">
                <a:solidFill>
                  <a:srgbClr val="FF0000"/>
                </a:solidFill>
              </a:rPr>
              <a:t>必要なデータを確実</a:t>
            </a:r>
            <a:r>
              <a:rPr lang="ja-JP" altLang="ja-JP" dirty="0"/>
              <a:t>に収集</a:t>
            </a:r>
            <a:r>
              <a:rPr lang="ja-JP" altLang="en-US" dirty="0"/>
              <a:t>できる</a:t>
            </a:r>
            <a:br>
              <a:rPr lang="en-US" altLang="ja-JP" dirty="0"/>
            </a:br>
            <a:r>
              <a:rPr lang="ja-JP" altLang="en-US" dirty="0"/>
              <a:t>　</a:t>
            </a:r>
            <a:r>
              <a:rPr lang="en-US" altLang="ja-JP" dirty="0"/>
              <a:t>→</a:t>
            </a:r>
            <a:r>
              <a:rPr lang="ja-JP" altLang="en-US" dirty="0"/>
              <a:t> </a:t>
            </a:r>
            <a:r>
              <a:rPr lang="ja-JP" altLang="ja-JP" b="1" dirty="0">
                <a:solidFill>
                  <a:srgbClr val="FF0000"/>
                </a:solidFill>
              </a:rPr>
              <a:t>確実・適切な図表</a:t>
            </a:r>
            <a:r>
              <a:rPr lang="ja-JP" altLang="en-US" b="1" dirty="0">
                <a:solidFill>
                  <a:srgbClr val="FF0000"/>
                </a:solidFill>
              </a:rPr>
              <a:t>（</a:t>
            </a:r>
            <a:r>
              <a:rPr lang="en-US" altLang="ja-JP" b="1" dirty="0">
                <a:solidFill>
                  <a:srgbClr val="FF0000"/>
                </a:solidFill>
              </a:rPr>
              <a:t>TLF</a:t>
            </a:r>
            <a:r>
              <a:rPr lang="ja-JP" altLang="en-US" b="1" dirty="0">
                <a:solidFill>
                  <a:srgbClr val="FF0000"/>
                </a:solidFill>
              </a:rPr>
              <a:t>）</a:t>
            </a:r>
            <a:r>
              <a:rPr lang="ja-JP" altLang="en-US" dirty="0"/>
              <a:t>を</a:t>
            </a:r>
            <a:r>
              <a:rPr lang="ja-JP" altLang="ja-JP" dirty="0"/>
              <a:t>作成</a:t>
            </a:r>
            <a:r>
              <a:rPr lang="ja-JP" altLang="en-US" dirty="0"/>
              <a:t>できる</a:t>
            </a:r>
            <a:endParaRPr lang="en-US" altLang="ja-JP" dirty="0"/>
          </a:p>
          <a:p>
            <a:pPr>
              <a:lnSpc>
                <a:spcPct val="120000"/>
              </a:lnSpc>
            </a:pPr>
            <a:r>
              <a:rPr lang="ja-JP" altLang="en-US" dirty="0"/>
              <a:t>　</a:t>
            </a:r>
            <a:r>
              <a:rPr lang="en-US" altLang="ja-JP" dirty="0"/>
              <a:t>→</a:t>
            </a:r>
            <a:r>
              <a:rPr lang="ja-JP" altLang="en-US" dirty="0"/>
              <a:t> </a:t>
            </a:r>
            <a:r>
              <a:rPr lang="ja-JP" altLang="en-US" b="1" dirty="0">
                <a:solidFill>
                  <a:srgbClr val="FF0000"/>
                </a:solidFill>
              </a:rPr>
              <a:t>恣意的な症例・データの採否でない</a:t>
            </a:r>
            <a:r>
              <a:rPr lang="ja-JP" altLang="en-US" dirty="0"/>
              <a:t>ことを説明できる</a:t>
            </a:r>
            <a:endParaRPr lang="en-US" altLang="ja-JP" dirty="0"/>
          </a:p>
          <a:p>
            <a:pPr>
              <a:lnSpc>
                <a:spcPct val="120000"/>
              </a:lnSpc>
            </a:pPr>
            <a:r>
              <a:rPr lang="ja-JP" altLang="en-US" dirty="0"/>
              <a:t>　</a:t>
            </a:r>
            <a:r>
              <a:rPr lang="en-US" altLang="ja-JP" dirty="0"/>
              <a:t>→</a:t>
            </a:r>
            <a:r>
              <a:rPr lang="ja-JP" altLang="en-US" dirty="0"/>
              <a:t> </a:t>
            </a:r>
            <a:r>
              <a:rPr lang="ja-JP" altLang="en-US" b="1" dirty="0">
                <a:solidFill>
                  <a:srgbClr val="FF0000"/>
                </a:solidFill>
              </a:rPr>
              <a:t>実施中に解析対象症例の集積をモニタリング</a:t>
            </a:r>
            <a:r>
              <a:rPr lang="ja-JP" altLang="en-US" dirty="0"/>
              <a:t>できる</a:t>
            </a:r>
            <a:endParaRPr lang="en-US" altLang="ja-JP" dirty="0"/>
          </a:p>
          <a:p>
            <a:pPr>
              <a:lnSpc>
                <a:spcPct val="120000"/>
              </a:lnSpc>
            </a:pPr>
            <a:r>
              <a:rPr lang="ja-JP" altLang="en-US" dirty="0"/>
              <a:t>　</a:t>
            </a:r>
            <a:r>
              <a:rPr lang="en-US" altLang="ja-JP" dirty="0"/>
              <a:t>→</a:t>
            </a:r>
            <a:r>
              <a:rPr lang="ja-JP" altLang="en-US" dirty="0"/>
              <a:t> </a:t>
            </a:r>
            <a:r>
              <a:rPr lang="ja-JP" altLang="en-US" b="1" dirty="0">
                <a:solidFill>
                  <a:srgbClr val="FF0000"/>
                </a:solidFill>
              </a:rPr>
              <a:t>臨床試験総括報告書を</a:t>
            </a:r>
            <a:r>
              <a:rPr lang="ja-JP" altLang="ja-JP" b="1" dirty="0">
                <a:solidFill>
                  <a:srgbClr val="FF0000"/>
                </a:solidFill>
              </a:rPr>
              <a:t>早期完成</a:t>
            </a:r>
            <a:r>
              <a:rPr lang="ja-JP" altLang="en-US" dirty="0"/>
              <a:t>できる</a:t>
            </a:r>
            <a:endParaRPr kumimoji="1" lang="ja-JP" altLang="en-US" b="1" dirty="0">
              <a:solidFill>
                <a:srgbClr val="FF0000"/>
              </a:solidFill>
            </a:endParaRPr>
          </a:p>
        </p:txBody>
      </p:sp>
      <p:sp>
        <p:nvSpPr>
          <p:cNvPr id="9" name="タイトル 1">
            <a:extLst>
              <a:ext uri="{FF2B5EF4-FFF2-40B4-BE49-F238E27FC236}">
                <a16:creationId xmlns:a16="http://schemas.microsoft.com/office/drawing/2014/main" id="{3F517B3C-5312-4B9F-901E-9C7A13E5EC4C}"/>
              </a:ext>
            </a:extLst>
          </p:cNvPr>
          <p:cNvSpPr txBox="1">
            <a:spLocks/>
          </p:cNvSpPr>
          <p:nvPr/>
        </p:nvSpPr>
        <p:spPr>
          <a:xfrm>
            <a:off x="6156297" y="5899032"/>
            <a:ext cx="2772000" cy="36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pPr algn="r"/>
            <a:r>
              <a:rPr lang="en-US" altLang="ja-JP" sz="1400" dirty="0"/>
              <a:t>※</a:t>
            </a:r>
            <a:r>
              <a:rPr lang="ja-JP" altLang="en-US" sz="1400" dirty="0"/>
              <a:t> 図表：</a:t>
            </a:r>
            <a:r>
              <a:rPr lang="en-US" altLang="ja-JP" sz="1400" dirty="0"/>
              <a:t>Table List Figure</a:t>
            </a:r>
            <a:endParaRPr lang="ja-JP" altLang="en-US" sz="1400" dirty="0"/>
          </a:p>
        </p:txBody>
      </p:sp>
      <p:sp>
        <p:nvSpPr>
          <p:cNvPr id="10" name="スライド番号プレースホルダー 3">
            <a:extLst>
              <a:ext uri="{FF2B5EF4-FFF2-40B4-BE49-F238E27FC236}">
                <a16:creationId xmlns:a16="http://schemas.microsoft.com/office/drawing/2014/main" id="{C3594922-D780-4C6A-98E4-CF3DD7025CE1}"/>
              </a:ext>
            </a:extLst>
          </p:cNvPr>
          <p:cNvSpPr txBox="1">
            <a:spLocks/>
          </p:cNvSpPr>
          <p:nvPr/>
        </p:nvSpPr>
        <p:spPr>
          <a:xfrm>
            <a:off x="7067550" y="648017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C77728-9F1C-4A77-8128-19245B30AB38}" type="slidenum">
              <a:rPr kumimoji="1" lang="ja-JP" altLang="en-US" smtClean="0"/>
              <a:pPr/>
              <a:t>8</a:t>
            </a:fld>
            <a:endParaRPr kumimoji="1" lang="ja-JP" altLang="en-US" dirty="0"/>
          </a:p>
        </p:txBody>
      </p:sp>
    </p:spTree>
    <p:extLst>
      <p:ext uri="{BB962C8B-B14F-4D97-AF65-F5344CB8AC3E}">
        <p14:creationId xmlns:p14="http://schemas.microsoft.com/office/powerpoint/2010/main" val="296764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6F0981D5-9C31-43EF-9073-236C022C0686}"/>
              </a:ext>
            </a:extLst>
          </p:cNvPr>
          <p:cNvCxnSpPr>
            <a:cxnSpLocks/>
          </p:cNvCxnSpPr>
          <p:nvPr/>
        </p:nvCxnSpPr>
        <p:spPr>
          <a:xfrm>
            <a:off x="2143125" y="1230432"/>
            <a:ext cx="3717217" cy="4840268"/>
          </a:xfrm>
          <a:prstGeom prst="line">
            <a:avLst/>
          </a:prstGeom>
          <a:ln w="76200" cmpd="sng">
            <a:prstDash val="sysDash"/>
          </a:ln>
        </p:spPr>
        <p:style>
          <a:lnRef idx="3">
            <a:schemeClr val="accent5"/>
          </a:lnRef>
          <a:fillRef idx="0">
            <a:schemeClr val="accent5"/>
          </a:fillRef>
          <a:effectRef idx="2">
            <a:schemeClr val="accent5"/>
          </a:effectRef>
          <a:fontRef idx="minor">
            <a:schemeClr val="tx1"/>
          </a:fontRef>
        </p:style>
      </p:cxnSp>
      <p:sp>
        <p:nvSpPr>
          <p:cNvPr id="6" name="角丸四角形 5">
            <a:extLst>
              <a:ext uri="{FF2B5EF4-FFF2-40B4-BE49-F238E27FC236}">
                <a16:creationId xmlns:a16="http://schemas.microsoft.com/office/drawing/2014/main" id="{501F4D49-B256-43E5-80BB-AAA0F3E9A910}"/>
              </a:ext>
            </a:extLst>
          </p:cNvPr>
          <p:cNvSpPr/>
          <p:nvPr/>
        </p:nvSpPr>
        <p:spPr>
          <a:xfrm>
            <a:off x="4434743" y="1929749"/>
            <a:ext cx="4231526"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2. </a:t>
            </a:r>
            <a:r>
              <a:rPr kumimoji="1" lang="ja-JP" altLang="en-US" dirty="0"/>
              <a:t>出口目標・プロジェクト期間の設定</a:t>
            </a:r>
          </a:p>
        </p:txBody>
      </p:sp>
      <p:sp>
        <p:nvSpPr>
          <p:cNvPr id="7" name="角丸四角形 6">
            <a:extLst>
              <a:ext uri="{FF2B5EF4-FFF2-40B4-BE49-F238E27FC236}">
                <a16:creationId xmlns:a16="http://schemas.microsoft.com/office/drawing/2014/main" id="{917CEDBE-20A8-46B0-AE03-B5CAC7C1CE29}"/>
              </a:ext>
            </a:extLst>
          </p:cNvPr>
          <p:cNvSpPr/>
          <p:nvPr/>
        </p:nvSpPr>
        <p:spPr>
          <a:xfrm>
            <a:off x="25165" y="3134997"/>
            <a:ext cx="2376714"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3. </a:t>
            </a:r>
            <a:r>
              <a:rPr kumimoji="1" lang="ja-JP" altLang="en-US" dirty="0"/>
              <a:t>プロトコル骨子</a:t>
            </a:r>
          </a:p>
        </p:txBody>
      </p:sp>
      <p:sp>
        <p:nvSpPr>
          <p:cNvPr id="8" name="角丸四角形 7">
            <a:extLst>
              <a:ext uri="{FF2B5EF4-FFF2-40B4-BE49-F238E27FC236}">
                <a16:creationId xmlns:a16="http://schemas.microsoft.com/office/drawing/2014/main" id="{07ED1CE4-3F22-4B64-BC6E-D5FE25BC809B}"/>
              </a:ext>
            </a:extLst>
          </p:cNvPr>
          <p:cNvSpPr/>
          <p:nvPr/>
        </p:nvSpPr>
        <p:spPr>
          <a:xfrm>
            <a:off x="5422848" y="2860929"/>
            <a:ext cx="2376000"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5.</a:t>
            </a:r>
            <a:r>
              <a:rPr lang="ja-JP" altLang="en-US" dirty="0"/>
              <a:t>概算</a:t>
            </a:r>
            <a:r>
              <a:rPr kumimoji="1" lang="ja-JP" altLang="en-US" dirty="0"/>
              <a:t>見積</a:t>
            </a:r>
          </a:p>
        </p:txBody>
      </p:sp>
      <p:sp>
        <p:nvSpPr>
          <p:cNvPr id="9" name="角丸四角形 8">
            <a:extLst>
              <a:ext uri="{FF2B5EF4-FFF2-40B4-BE49-F238E27FC236}">
                <a16:creationId xmlns:a16="http://schemas.microsoft.com/office/drawing/2014/main" id="{1CEF243C-E3C7-4B75-8298-3F2B62AAC564}"/>
              </a:ext>
            </a:extLst>
          </p:cNvPr>
          <p:cNvSpPr/>
          <p:nvPr/>
        </p:nvSpPr>
        <p:spPr>
          <a:xfrm>
            <a:off x="5040366" y="2436682"/>
            <a:ext cx="3891919"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4. </a:t>
            </a:r>
            <a:r>
              <a:rPr kumimoji="1" lang="ja-JP" altLang="en-US" dirty="0"/>
              <a:t>品質目標の設定・品質管理計画</a:t>
            </a:r>
          </a:p>
        </p:txBody>
      </p:sp>
      <p:sp>
        <p:nvSpPr>
          <p:cNvPr id="10" name="角丸四角形 9">
            <a:extLst>
              <a:ext uri="{FF2B5EF4-FFF2-40B4-BE49-F238E27FC236}">
                <a16:creationId xmlns:a16="http://schemas.microsoft.com/office/drawing/2014/main" id="{BD89670A-F561-4CE9-B5E2-E15AF46595D3}"/>
              </a:ext>
            </a:extLst>
          </p:cNvPr>
          <p:cNvSpPr/>
          <p:nvPr/>
        </p:nvSpPr>
        <p:spPr>
          <a:xfrm>
            <a:off x="223503" y="3720684"/>
            <a:ext cx="2376714"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6. </a:t>
            </a:r>
            <a:r>
              <a:rPr kumimoji="1" lang="ja-JP" altLang="en-US" dirty="0"/>
              <a:t>測定項目の決定</a:t>
            </a:r>
          </a:p>
        </p:txBody>
      </p:sp>
      <p:sp>
        <p:nvSpPr>
          <p:cNvPr id="11" name="角丸四角形 10">
            <a:extLst>
              <a:ext uri="{FF2B5EF4-FFF2-40B4-BE49-F238E27FC236}">
                <a16:creationId xmlns:a16="http://schemas.microsoft.com/office/drawing/2014/main" id="{F8C85131-E0A0-42B8-8ED6-5B4D404ED1B8}"/>
              </a:ext>
            </a:extLst>
          </p:cNvPr>
          <p:cNvSpPr/>
          <p:nvPr/>
        </p:nvSpPr>
        <p:spPr>
          <a:xfrm>
            <a:off x="5544732" y="3352598"/>
            <a:ext cx="2376714"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7. </a:t>
            </a:r>
            <a:r>
              <a:rPr kumimoji="1" lang="ja-JP" altLang="en-US" dirty="0"/>
              <a:t>リスク評価</a:t>
            </a:r>
          </a:p>
        </p:txBody>
      </p:sp>
      <p:sp>
        <p:nvSpPr>
          <p:cNvPr id="12" name="角丸四角形 11">
            <a:extLst>
              <a:ext uri="{FF2B5EF4-FFF2-40B4-BE49-F238E27FC236}">
                <a16:creationId xmlns:a16="http://schemas.microsoft.com/office/drawing/2014/main" id="{9EAB8DF8-53B5-41E5-AF31-F4354F2A0594}"/>
              </a:ext>
            </a:extLst>
          </p:cNvPr>
          <p:cNvSpPr/>
          <p:nvPr/>
        </p:nvSpPr>
        <p:spPr>
          <a:xfrm>
            <a:off x="502221" y="4229198"/>
            <a:ext cx="2376714" cy="86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10</a:t>
            </a:r>
            <a:r>
              <a:rPr kumimoji="1" lang="en-US" altLang="ja-JP" dirty="0"/>
              <a:t>. </a:t>
            </a:r>
            <a:r>
              <a:rPr kumimoji="1" lang="ja-JP" altLang="en-US" dirty="0"/>
              <a:t>実施可能性のチェックと</a:t>
            </a:r>
            <a:endParaRPr kumimoji="1" lang="en-US" altLang="ja-JP" dirty="0"/>
          </a:p>
          <a:p>
            <a:pPr algn="ctr"/>
            <a:r>
              <a:rPr kumimoji="1" lang="ja-JP" altLang="en-US" dirty="0"/>
              <a:t>フルプロトコル完成</a:t>
            </a:r>
          </a:p>
        </p:txBody>
      </p:sp>
      <p:sp>
        <p:nvSpPr>
          <p:cNvPr id="13" name="角丸四角形 12">
            <a:extLst>
              <a:ext uri="{FF2B5EF4-FFF2-40B4-BE49-F238E27FC236}">
                <a16:creationId xmlns:a16="http://schemas.microsoft.com/office/drawing/2014/main" id="{AEA722A6-985F-4E4B-A799-A71B8CF24F83}"/>
              </a:ext>
            </a:extLst>
          </p:cNvPr>
          <p:cNvSpPr/>
          <p:nvPr/>
        </p:nvSpPr>
        <p:spPr>
          <a:xfrm>
            <a:off x="25165" y="2559879"/>
            <a:ext cx="2376714"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1. CQ</a:t>
            </a:r>
            <a:r>
              <a:rPr kumimoji="1" lang="ja-JP" altLang="en-US" dirty="0"/>
              <a:t>→</a:t>
            </a:r>
            <a:r>
              <a:rPr kumimoji="1" lang="en-US" altLang="ja-JP" dirty="0"/>
              <a:t>RQ</a:t>
            </a:r>
            <a:r>
              <a:rPr kumimoji="1" lang="ja-JP" altLang="en-US" dirty="0"/>
              <a:t>の構造化</a:t>
            </a:r>
          </a:p>
        </p:txBody>
      </p:sp>
      <p:sp>
        <p:nvSpPr>
          <p:cNvPr id="14" name="角丸四角形 13">
            <a:extLst>
              <a:ext uri="{FF2B5EF4-FFF2-40B4-BE49-F238E27FC236}">
                <a16:creationId xmlns:a16="http://schemas.microsoft.com/office/drawing/2014/main" id="{66447309-53C1-4F77-B27F-C1D84F96E057}"/>
              </a:ext>
            </a:extLst>
          </p:cNvPr>
          <p:cNvSpPr/>
          <p:nvPr/>
        </p:nvSpPr>
        <p:spPr>
          <a:xfrm>
            <a:off x="5646160" y="3765122"/>
            <a:ext cx="2667000"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8</a:t>
            </a:r>
            <a:r>
              <a:rPr kumimoji="1" lang="en-US" altLang="ja-JP" dirty="0"/>
              <a:t>. </a:t>
            </a:r>
            <a:r>
              <a:rPr kumimoji="1" lang="ja-JP" altLang="en-US" dirty="0"/>
              <a:t>品質管理計画の</a:t>
            </a:r>
            <a:r>
              <a:rPr kumimoji="1" lang="en-US" altLang="ja-JP" dirty="0"/>
              <a:t>Fix</a:t>
            </a:r>
            <a:endParaRPr lang="en-US" altLang="ja-JP" dirty="0"/>
          </a:p>
        </p:txBody>
      </p:sp>
      <p:sp>
        <p:nvSpPr>
          <p:cNvPr id="15" name="角丸四角形 14">
            <a:extLst>
              <a:ext uri="{FF2B5EF4-FFF2-40B4-BE49-F238E27FC236}">
                <a16:creationId xmlns:a16="http://schemas.microsoft.com/office/drawing/2014/main" id="{A4CF6587-5EE7-443A-BDD4-5CEBB28907B4}"/>
              </a:ext>
            </a:extLst>
          </p:cNvPr>
          <p:cNvSpPr/>
          <p:nvPr/>
        </p:nvSpPr>
        <p:spPr>
          <a:xfrm>
            <a:off x="5910732" y="4688639"/>
            <a:ext cx="3055268"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dirty="0"/>
              <a:t>11.</a:t>
            </a:r>
            <a:r>
              <a:rPr lang="ja-JP" altLang="en-US" sz="1600" dirty="0"/>
              <a:t> モニタリング・</a:t>
            </a:r>
            <a:r>
              <a:rPr lang="en-US" altLang="ja-JP" sz="1600" dirty="0"/>
              <a:t>DM</a:t>
            </a:r>
            <a:r>
              <a:rPr lang="ja-JP" altLang="en-US" sz="1600" dirty="0"/>
              <a:t>計画</a:t>
            </a:r>
            <a:r>
              <a:rPr lang="en-US" altLang="ja-JP" sz="1600" dirty="0"/>
              <a:t>Fix</a:t>
            </a:r>
            <a:endParaRPr kumimoji="1" lang="ja-JP" altLang="en-US" sz="1600" dirty="0"/>
          </a:p>
        </p:txBody>
      </p:sp>
      <p:sp>
        <p:nvSpPr>
          <p:cNvPr id="16" name="角丸四角形 15">
            <a:extLst>
              <a:ext uri="{FF2B5EF4-FFF2-40B4-BE49-F238E27FC236}">
                <a16:creationId xmlns:a16="http://schemas.microsoft.com/office/drawing/2014/main" id="{16264F26-8D7C-4904-9C3C-C89C896A2B8B}"/>
              </a:ext>
            </a:extLst>
          </p:cNvPr>
          <p:cNvSpPr/>
          <p:nvPr/>
        </p:nvSpPr>
        <p:spPr>
          <a:xfrm>
            <a:off x="6058300" y="5097274"/>
            <a:ext cx="2965450"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dirty="0"/>
              <a:t>12.</a:t>
            </a:r>
            <a:r>
              <a:rPr lang="ja-JP" altLang="en-US" sz="1600" dirty="0"/>
              <a:t>詳細見積、</a:t>
            </a:r>
            <a:r>
              <a:rPr lang="en-US" altLang="ja-JP" sz="1600" dirty="0"/>
              <a:t>Founder</a:t>
            </a:r>
            <a:r>
              <a:rPr lang="ja-JP" altLang="en-US" sz="1600" dirty="0"/>
              <a:t>の決定</a:t>
            </a:r>
            <a:endParaRPr kumimoji="1" lang="ja-JP" altLang="en-US" sz="1600" dirty="0"/>
          </a:p>
        </p:txBody>
      </p:sp>
      <p:sp>
        <p:nvSpPr>
          <p:cNvPr id="17" name="角丸四角形 16">
            <a:extLst>
              <a:ext uri="{FF2B5EF4-FFF2-40B4-BE49-F238E27FC236}">
                <a16:creationId xmlns:a16="http://schemas.microsoft.com/office/drawing/2014/main" id="{91EE6D15-C4BD-49AF-9187-5988459F1DF5}"/>
              </a:ext>
            </a:extLst>
          </p:cNvPr>
          <p:cNvSpPr/>
          <p:nvPr/>
        </p:nvSpPr>
        <p:spPr>
          <a:xfrm>
            <a:off x="6707625" y="5517938"/>
            <a:ext cx="2376714"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13. </a:t>
            </a:r>
            <a:r>
              <a:rPr lang="ja-JP" altLang="en-US" dirty="0"/>
              <a:t>予算の決定</a:t>
            </a:r>
            <a:endParaRPr kumimoji="1" lang="ja-JP" altLang="en-US" dirty="0"/>
          </a:p>
        </p:txBody>
      </p:sp>
      <p:sp>
        <p:nvSpPr>
          <p:cNvPr id="18" name="正方形/長方形 17">
            <a:extLst>
              <a:ext uri="{FF2B5EF4-FFF2-40B4-BE49-F238E27FC236}">
                <a16:creationId xmlns:a16="http://schemas.microsoft.com/office/drawing/2014/main" id="{80DEFC61-E151-472E-9661-DD156962B3EE}"/>
              </a:ext>
            </a:extLst>
          </p:cNvPr>
          <p:cNvSpPr/>
          <p:nvPr/>
        </p:nvSpPr>
        <p:spPr>
          <a:xfrm>
            <a:off x="2015241" y="1314120"/>
            <a:ext cx="2088232" cy="1080000"/>
          </a:xfrm>
          <a:prstGeom prst="rect">
            <a:avLst/>
          </a:prstGeom>
          <a:solidFill>
            <a:srgbClr val="FF0000"/>
          </a:solidFill>
          <a:scene3d>
            <a:camera prst="isometricOffAxis1Righ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t>治験における</a:t>
            </a:r>
            <a:endParaRPr kumimoji="1" lang="en-US" altLang="ja-JP" dirty="0"/>
          </a:p>
          <a:p>
            <a:pPr algn="ctr"/>
            <a:r>
              <a:rPr kumimoji="1" lang="ja-JP" altLang="en-US" dirty="0"/>
              <a:t>仮設</a:t>
            </a:r>
            <a:r>
              <a:rPr lang="ja-JP" altLang="en-US" dirty="0"/>
              <a:t>の設定</a:t>
            </a:r>
            <a:endParaRPr kumimoji="1" lang="en-US" altLang="ja-JP" dirty="0"/>
          </a:p>
        </p:txBody>
      </p:sp>
      <p:sp>
        <p:nvSpPr>
          <p:cNvPr id="19" name="正方形/長方形 18">
            <a:extLst>
              <a:ext uri="{FF2B5EF4-FFF2-40B4-BE49-F238E27FC236}">
                <a16:creationId xmlns:a16="http://schemas.microsoft.com/office/drawing/2014/main" id="{7AFE0EA0-09A0-4CDF-AD13-AA1F14B263EA}"/>
              </a:ext>
            </a:extLst>
          </p:cNvPr>
          <p:cNvSpPr/>
          <p:nvPr/>
        </p:nvSpPr>
        <p:spPr>
          <a:xfrm>
            <a:off x="2607954" y="2506010"/>
            <a:ext cx="2088232" cy="1080000"/>
          </a:xfrm>
          <a:prstGeom prst="rect">
            <a:avLst/>
          </a:prstGeom>
          <a:solidFill>
            <a:srgbClr val="FF6600"/>
          </a:solidFill>
          <a:scene3d>
            <a:camera prst="isometricOffAxis1Righ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a:t>治験実施計画書</a:t>
            </a:r>
            <a:endParaRPr lang="en-US" altLang="ja-JP" dirty="0"/>
          </a:p>
          <a:p>
            <a:pPr algn="ctr"/>
            <a:r>
              <a:rPr kumimoji="1" lang="ja-JP" altLang="en-US" dirty="0"/>
              <a:t>ドラフト作成</a:t>
            </a:r>
            <a:endParaRPr kumimoji="1" lang="en-US" altLang="ja-JP" dirty="0"/>
          </a:p>
        </p:txBody>
      </p:sp>
      <p:sp>
        <p:nvSpPr>
          <p:cNvPr id="20" name="正方形/長方形 19">
            <a:extLst>
              <a:ext uri="{FF2B5EF4-FFF2-40B4-BE49-F238E27FC236}">
                <a16:creationId xmlns:a16="http://schemas.microsoft.com/office/drawing/2014/main" id="{AB9647E6-E704-468A-AB56-4ED94FFC8AA2}"/>
              </a:ext>
            </a:extLst>
          </p:cNvPr>
          <p:cNvSpPr/>
          <p:nvPr/>
        </p:nvSpPr>
        <p:spPr>
          <a:xfrm>
            <a:off x="3289759" y="3687738"/>
            <a:ext cx="2088232" cy="1080000"/>
          </a:xfrm>
          <a:prstGeom prst="rect">
            <a:avLst/>
          </a:prstGeom>
          <a:solidFill>
            <a:srgbClr val="FFFF66"/>
          </a:solidFill>
          <a:scene3d>
            <a:camera prst="isometricOffAxis1Righ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dirty="0">
                <a:solidFill>
                  <a:schemeClr val="tx1"/>
                </a:solidFill>
              </a:rPr>
              <a:t>治験実施計画書</a:t>
            </a:r>
            <a:endParaRPr lang="en-US" altLang="ja-JP" dirty="0">
              <a:solidFill>
                <a:schemeClr val="tx1"/>
              </a:solidFill>
            </a:endParaRPr>
          </a:p>
          <a:p>
            <a:pPr algn="ctr"/>
            <a:r>
              <a:rPr lang="ja-JP" altLang="en-US" dirty="0">
                <a:solidFill>
                  <a:schemeClr val="tx1"/>
                </a:solidFill>
              </a:rPr>
              <a:t>完成</a:t>
            </a:r>
            <a:endParaRPr lang="en-US" altLang="ja-JP" dirty="0">
              <a:solidFill>
                <a:schemeClr val="tx1"/>
              </a:solidFill>
            </a:endParaRPr>
          </a:p>
        </p:txBody>
      </p:sp>
      <p:sp>
        <p:nvSpPr>
          <p:cNvPr id="21" name="正方形/長方形 20">
            <a:extLst>
              <a:ext uri="{FF2B5EF4-FFF2-40B4-BE49-F238E27FC236}">
                <a16:creationId xmlns:a16="http://schemas.microsoft.com/office/drawing/2014/main" id="{A1A119D9-7DCC-45ED-AF2C-186A42CA1215}"/>
              </a:ext>
            </a:extLst>
          </p:cNvPr>
          <p:cNvSpPr/>
          <p:nvPr/>
        </p:nvSpPr>
        <p:spPr>
          <a:xfrm>
            <a:off x="3880450" y="4878386"/>
            <a:ext cx="2088232" cy="1080000"/>
          </a:xfrm>
          <a:prstGeom prst="rect">
            <a:avLst/>
          </a:prstGeom>
          <a:solidFill>
            <a:schemeClr val="accent3">
              <a:lumMod val="75000"/>
            </a:schemeClr>
          </a:solidFill>
          <a:scene3d>
            <a:camera prst="isometricOffAxis1Righ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dirty="0"/>
              <a:t>プロジェクト計画</a:t>
            </a:r>
            <a:endParaRPr lang="en-US" altLang="ja-JP" dirty="0"/>
          </a:p>
          <a:p>
            <a:pPr algn="ctr"/>
            <a:r>
              <a:rPr lang="ja-JP" altLang="en-US" dirty="0"/>
              <a:t>完成</a:t>
            </a:r>
            <a:endParaRPr lang="en-US" altLang="ja-JP" dirty="0"/>
          </a:p>
        </p:txBody>
      </p:sp>
      <p:sp>
        <p:nvSpPr>
          <p:cNvPr id="22" name="角丸四角形 21">
            <a:extLst>
              <a:ext uri="{FF2B5EF4-FFF2-40B4-BE49-F238E27FC236}">
                <a16:creationId xmlns:a16="http://schemas.microsoft.com/office/drawing/2014/main" id="{3BB84290-0D5A-4C29-881A-AB28B45D33B9}"/>
              </a:ext>
            </a:extLst>
          </p:cNvPr>
          <p:cNvSpPr/>
          <p:nvPr/>
        </p:nvSpPr>
        <p:spPr>
          <a:xfrm>
            <a:off x="81547" y="5259146"/>
            <a:ext cx="3244332" cy="396000"/>
          </a:xfrm>
          <a:prstGeom prst="round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プロトコル作成のステップ</a:t>
            </a:r>
            <a:endParaRPr kumimoji="1" lang="ja-JP" altLang="en-US" dirty="0"/>
          </a:p>
        </p:txBody>
      </p:sp>
      <p:sp>
        <p:nvSpPr>
          <p:cNvPr id="23" name="角丸四角形 22">
            <a:extLst>
              <a:ext uri="{FF2B5EF4-FFF2-40B4-BE49-F238E27FC236}">
                <a16:creationId xmlns:a16="http://schemas.microsoft.com/office/drawing/2014/main" id="{7300279C-EDE8-4478-A9BC-CA7DC7CAD291}"/>
              </a:ext>
            </a:extLst>
          </p:cNvPr>
          <p:cNvSpPr/>
          <p:nvPr/>
        </p:nvSpPr>
        <p:spPr>
          <a:xfrm>
            <a:off x="6277126" y="1123225"/>
            <a:ext cx="2833914" cy="648000"/>
          </a:xfrm>
          <a:prstGeom prst="round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品質の組み込み</a:t>
            </a:r>
            <a:endParaRPr kumimoji="1" lang="en-US" altLang="ja-JP" dirty="0"/>
          </a:p>
          <a:p>
            <a:pPr algn="ctr"/>
            <a:r>
              <a:rPr kumimoji="1" lang="ja-JP" altLang="en-US" dirty="0"/>
              <a:t>（</a:t>
            </a:r>
            <a:r>
              <a:rPr kumimoji="1" lang="en-US" altLang="ja-JP" dirty="0"/>
              <a:t>Quality by Design</a:t>
            </a:r>
            <a:r>
              <a:rPr kumimoji="1" lang="ja-JP" altLang="en-US" dirty="0"/>
              <a:t>）</a:t>
            </a:r>
          </a:p>
        </p:txBody>
      </p:sp>
      <p:sp>
        <p:nvSpPr>
          <p:cNvPr id="24" name="角丸四角形 25">
            <a:extLst>
              <a:ext uri="{FF2B5EF4-FFF2-40B4-BE49-F238E27FC236}">
                <a16:creationId xmlns:a16="http://schemas.microsoft.com/office/drawing/2014/main" id="{02D2B19B-B10D-41DB-B9BA-C310BA4135DC}"/>
              </a:ext>
            </a:extLst>
          </p:cNvPr>
          <p:cNvSpPr/>
          <p:nvPr/>
        </p:nvSpPr>
        <p:spPr>
          <a:xfrm>
            <a:off x="5851017" y="4219980"/>
            <a:ext cx="3055268" cy="324000"/>
          </a:xfrm>
          <a:prstGeom prst="round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dirty="0"/>
              <a:t>9.</a:t>
            </a:r>
            <a:r>
              <a:rPr lang="ja-JP" altLang="en-US" sz="1600" dirty="0"/>
              <a:t> プロジェクト計画の策定</a:t>
            </a:r>
            <a:endParaRPr kumimoji="1" lang="ja-JP" altLang="en-US" sz="1600" dirty="0"/>
          </a:p>
        </p:txBody>
      </p:sp>
      <p:sp>
        <p:nvSpPr>
          <p:cNvPr id="26" name="テキスト ボックス 25">
            <a:extLst>
              <a:ext uri="{FF2B5EF4-FFF2-40B4-BE49-F238E27FC236}">
                <a16:creationId xmlns:a16="http://schemas.microsoft.com/office/drawing/2014/main" id="{A660D1E4-51A0-41BE-ADF8-AA6ECEA21E39}"/>
              </a:ext>
            </a:extLst>
          </p:cNvPr>
          <p:cNvSpPr txBox="1"/>
          <p:nvPr/>
        </p:nvSpPr>
        <p:spPr>
          <a:xfrm>
            <a:off x="1225579" y="5970275"/>
            <a:ext cx="7787208" cy="646331"/>
          </a:xfrm>
          <a:prstGeom prst="rect">
            <a:avLst/>
          </a:prstGeom>
          <a:noFill/>
        </p:spPr>
        <p:txBody>
          <a:bodyPr wrap="square" rtlCol="0">
            <a:spAutoFit/>
          </a:bodyPr>
          <a:lstStyle/>
          <a:p>
            <a:pPr algn="r"/>
            <a:r>
              <a:rPr lang="ja-JP" altLang="en-US" sz="1200" dirty="0"/>
              <a:t>（「日本医師会治験促進センター</a:t>
            </a:r>
            <a:endParaRPr lang="en-US" altLang="ja-JP" sz="1200" dirty="0"/>
          </a:p>
          <a:p>
            <a:pPr algn="r"/>
            <a:r>
              <a:rPr lang="en-US" altLang="ja-JP" sz="1200" dirty="0"/>
              <a:t>『</a:t>
            </a:r>
            <a:r>
              <a:rPr lang="ja-JP" altLang="en-US" sz="1200" dirty="0"/>
              <a:t>臨床研究教育</a:t>
            </a:r>
            <a:r>
              <a:rPr lang="en-US" altLang="ja-JP" sz="1200" dirty="0"/>
              <a:t>WG』</a:t>
            </a:r>
            <a:r>
              <a:rPr lang="ja-JP" altLang="en-US" sz="1200" dirty="0"/>
              <a:t>検討資料」</a:t>
            </a:r>
            <a:endParaRPr lang="en-US" altLang="ja-JP" sz="1200" dirty="0"/>
          </a:p>
          <a:p>
            <a:pPr algn="r"/>
            <a:r>
              <a:rPr lang="ja-JP" altLang="en-US" sz="1200" dirty="0"/>
              <a:t>より引用、一部改変）</a:t>
            </a:r>
            <a:endParaRPr kumimoji="1" lang="ja-JP" altLang="en-US" sz="1200" dirty="0"/>
          </a:p>
        </p:txBody>
      </p:sp>
      <p:sp>
        <p:nvSpPr>
          <p:cNvPr id="27" name="タイトル 1">
            <a:extLst>
              <a:ext uri="{FF2B5EF4-FFF2-40B4-BE49-F238E27FC236}">
                <a16:creationId xmlns:a16="http://schemas.microsoft.com/office/drawing/2014/main" id="{895B8C1F-025B-4379-948E-9A24A6267DA4}"/>
              </a:ext>
            </a:extLst>
          </p:cNvPr>
          <p:cNvSpPr txBox="1">
            <a:spLocks/>
          </p:cNvSpPr>
          <p:nvPr/>
        </p:nvSpPr>
        <p:spPr>
          <a:xfrm>
            <a:off x="306441" y="582633"/>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sz="2400" dirty="0"/>
              <a:t>品質を見据えた治験実施計画書作成のステップ</a:t>
            </a:r>
          </a:p>
        </p:txBody>
      </p:sp>
      <p:sp>
        <p:nvSpPr>
          <p:cNvPr id="32" name="タイトル 1">
            <a:extLst>
              <a:ext uri="{FF2B5EF4-FFF2-40B4-BE49-F238E27FC236}">
                <a16:creationId xmlns:a16="http://schemas.microsoft.com/office/drawing/2014/main" id="{F58A35F0-B57C-4F2E-B13F-788DCDF1D92E}"/>
              </a:ext>
            </a:extLst>
          </p:cNvPr>
          <p:cNvSpPr txBox="1">
            <a:spLocks/>
          </p:cNvSpPr>
          <p:nvPr/>
        </p:nvSpPr>
        <p:spPr>
          <a:xfrm>
            <a:off x="0" y="116632"/>
            <a:ext cx="9144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メイリオ" pitchFamily="50" charset="-128"/>
                <a:ea typeface="メイリオ" pitchFamily="50" charset="-128"/>
                <a:cs typeface="メイリオ" pitchFamily="50" charset="-128"/>
              </a:defRPr>
            </a:lvl1pPr>
          </a:lstStyle>
          <a:p>
            <a:r>
              <a:rPr lang="ja-JP" altLang="en-US" dirty="0">
                <a:solidFill>
                  <a:srgbClr val="3610A0"/>
                </a:solidFill>
              </a:rPr>
              <a:t>解析計画、症例及びデータ取扱い：事前合意の意義</a:t>
            </a:r>
          </a:p>
        </p:txBody>
      </p:sp>
      <p:sp>
        <p:nvSpPr>
          <p:cNvPr id="33" name="スライド番号プレースホルダー 3">
            <a:extLst>
              <a:ext uri="{FF2B5EF4-FFF2-40B4-BE49-F238E27FC236}">
                <a16:creationId xmlns:a16="http://schemas.microsoft.com/office/drawing/2014/main" id="{BF37FA30-6F5F-4799-A65D-07A971CA63BC}"/>
              </a:ext>
            </a:extLst>
          </p:cNvPr>
          <p:cNvSpPr>
            <a:spLocks noGrp="1"/>
          </p:cNvSpPr>
          <p:nvPr>
            <p:ph type="sldNum" sz="quarter" idx="12"/>
          </p:nvPr>
        </p:nvSpPr>
        <p:spPr>
          <a:xfrm>
            <a:off x="7067550" y="6480176"/>
            <a:ext cx="2057400" cy="365125"/>
          </a:xfrm>
        </p:spPr>
        <p:txBody>
          <a:bodyPr/>
          <a:lstStyle/>
          <a:p>
            <a:fld id="{5BC77728-9F1C-4A77-8128-19245B30AB38}" type="slidenum">
              <a:rPr kumimoji="1" lang="ja-JP" altLang="en-US" smtClean="0"/>
              <a:t>9</a:t>
            </a:fld>
            <a:endParaRPr kumimoji="1" lang="ja-JP" altLang="en-US" dirty="0"/>
          </a:p>
        </p:txBody>
      </p:sp>
      <p:sp>
        <p:nvSpPr>
          <p:cNvPr id="34" name="スクロール: 横 33">
            <a:extLst>
              <a:ext uri="{FF2B5EF4-FFF2-40B4-BE49-F238E27FC236}">
                <a16:creationId xmlns:a16="http://schemas.microsoft.com/office/drawing/2014/main" id="{377F978C-5B21-45ED-BEC9-00EC736450CC}"/>
              </a:ext>
            </a:extLst>
          </p:cNvPr>
          <p:cNvSpPr/>
          <p:nvPr/>
        </p:nvSpPr>
        <p:spPr>
          <a:xfrm>
            <a:off x="91877" y="5636493"/>
            <a:ext cx="6336000" cy="1116000"/>
          </a:xfrm>
          <a:prstGeom prst="horizontalScroll">
            <a:avLst>
              <a:gd name="adj" fmla="val 11885"/>
            </a:avLst>
          </a:prstGeom>
          <a:solidFill>
            <a:srgbClr val="FFFF00"/>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965D0DC-6222-450F-8316-11C7EBEB353E}"/>
              </a:ext>
            </a:extLst>
          </p:cNvPr>
          <p:cNvSpPr txBox="1"/>
          <p:nvPr/>
        </p:nvSpPr>
        <p:spPr>
          <a:xfrm>
            <a:off x="275134" y="5829441"/>
            <a:ext cx="6239966" cy="738087"/>
          </a:xfrm>
          <a:prstGeom prst="rect">
            <a:avLst/>
          </a:prstGeom>
          <a:noFill/>
        </p:spPr>
        <p:txBody>
          <a:bodyPr wrap="square" rtlCol="0">
            <a:spAutoFit/>
          </a:bodyPr>
          <a:lstStyle/>
          <a:p>
            <a:pPr>
              <a:lnSpc>
                <a:spcPct val="120000"/>
              </a:lnSpc>
            </a:pPr>
            <a:r>
              <a:rPr lang="ja-JP" altLang="ja-JP" b="1" dirty="0">
                <a:solidFill>
                  <a:srgbClr val="0000FF"/>
                </a:solidFill>
              </a:rPr>
              <a:t>早期</a:t>
            </a:r>
            <a:r>
              <a:rPr lang="ja-JP" altLang="en-US" b="1" dirty="0">
                <a:solidFill>
                  <a:srgbClr val="0000FF"/>
                </a:solidFill>
              </a:rPr>
              <a:t>に</a:t>
            </a:r>
            <a:r>
              <a:rPr lang="ja-JP" altLang="en-US" dirty="0"/>
              <a:t>解析計画書</a:t>
            </a:r>
            <a:r>
              <a:rPr lang="ja-JP" altLang="ja-JP" dirty="0"/>
              <a:t>、</a:t>
            </a:r>
            <a:r>
              <a:rPr lang="ja-JP" altLang="en-US" dirty="0"/>
              <a:t>症例及びデータ</a:t>
            </a:r>
            <a:r>
              <a:rPr lang="ja-JP" altLang="ja-JP" dirty="0"/>
              <a:t>取扱い基準</a:t>
            </a:r>
            <a:r>
              <a:rPr lang="ja-JP" altLang="en-US" dirty="0"/>
              <a:t>を</a:t>
            </a:r>
            <a:r>
              <a:rPr lang="ja-JP" altLang="ja-JP" dirty="0"/>
              <a:t>作成</a:t>
            </a:r>
            <a:br>
              <a:rPr lang="en-US" altLang="ja-JP" dirty="0"/>
            </a:br>
            <a:r>
              <a:rPr lang="en-US" altLang="ja-JP" dirty="0"/>
              <a:t>→</a:t>
            </a:r>
            <a:r>
              <a:rPr lang="ja-JP" altLang="en-US" dirty="0"/>
              <a:t> </a:t>
            </a:r>
            <a:r>
              <a:rPr lang="ja-JP" altLang="en-US" b="1" dirty="0">
                <a:solidFill>
                  <a:srgbClr val="FF0000"/>
                </a:solidFill>
              </a:rPr>
              <a:t>治験実施計画書作成と並行して検討</a:t>
            </a:r>
            <a:r>
              <a:rPr lang="ja-JP" altLang="en-US" dirty="0"/>
              <a:t>することがポイント</a:t>
            </a:r>
            <a:endParaRPr kumimoji="1" lang="ja-JP" altLang="en-US" b="1" dirty="0">
              <a:solidFill>
                <a:srgbClr val="FF0000"/>
              </a:solidFill>
            </a:endParaRPr>
          </a:p>
        </p:txBody>
      </p:sp>
    </p:spTree>
    <p:extLst>
      <p:ext uri="{BB962C8B-B14F-4D97-AF65-F5344CB8AC3E}">
        <p14:creationId xmlns:p14="http://schemas.microsoft.com/office/powerpoint/2010/main" val="366503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9E33E141AED3E469339EBEA303927ED" ma:contentTypeVersion="12" ma:contentTypeDescription="新しいドキュメントを作成します。" ma:contentTypeScope="" ma:versionID="caff4a61dcf97eb5095beef7da81762d">
  <xsd:schema xmlns:xsd="http://www.w3.org/2001/XMLSchema" xmlns:xs="http://www.w3.org/2001/XMLSchema" xmlns:p="http://schemas.microsoft.com/office/2006/metadata/properties" xmlns:ns2="cf10ce67-a81e-4832-86e1-7705c1e91c30" xmlns:ns3="46c4f8f1-8dc5-43b7-a219-48684aab70c5" targetNamespace="http://schemas.microsoft.com/office/2006/metadata/properties" ma:root="true" ma:fieldsID="e80d203e5a8a98ab2223d6917e2f7da5" ns2:_="" ns3:_="">
    <xsd:import namespace="cf10ce67-a81e-4832-86e1-7705c1e91c30"/>
    <xsd:import namespace="46c4f8f1-8dc5-43b7-a219-48684aab7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0ce67-a81e-4832-86e1-7705c1e91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4f8f1-8dc5-43b7-a219-48684aab70c5"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379574-CB78-4B75-A54B-84B0BE453487}"/>
</file>

<file path=customXml/itemProps2.xml><?xml version="1.0" encoding="utf-8"?>
<ds:datastoreItem xmlns:ds="http://schemas.openxmlformats.org/officeDocument/2006/customXml" ds:itemID="{43FCBAD9-C232-48B5-BB5F-68EBD4E599FB}"/>
</file>

<file path=customXml/itemProps3.xml><?xml version="1.0" encoding="utf-8"?>
<ds:datastoreItem xmlns:ds="http://schemas.openxmlformats.org/officeDocument/2006/customXml" ds:itemID="{6ECD0085-762A-4BDA-A073-F6DE25C4FE74}"/>
</file>

<file path=docProps/app.xml><?xml version="1.0" encoding="utf-8"?>
<Properties xmlns="http://schemas.openxmlformats.org/officeDocument/2006/extended-properties" xmlns:vt="http://schemas.openxmlformats.org/officeDocument/2006/docPropsVTypes">
  <Template>Office Theme</Template>
  <TotalTime>437</TotalTime>
  <Words>3558</Words>
  <Application>Microsoft Office PowerPoint</Application>
  <PresentationFormat>画面に合わせる (4:3)</PresentationFormat>
  <Paragraphs>420</Paragraphs>
  <Slides>35</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35</vt:i4>
      </vt:variant>
    </vt:vector>
  </HeadingPairs>
  <TitlesOfParts>
    <vt:vector size="46" baseType="lpstr">
      <vt:lpstr>HG丸ｺﾞｼｯｸM-PRO</vt:lpstr>
      <vt:lpstr>メイリオ</vt:lpstr>
      <vt:lpstr>游ゴシック</vt:lpstr>
      <vt:lpstr>游ゴシック Light</vt:lpstr>
      <vt:lpstr>Arial</vt:lpstr>
      <vt:lpstr>Calibri</vt:lpstr>
      <vt:lpstr>Calibri Light</vt:lpstr>
      <vt:lpstr>Tahoma</vt:lpstr>
      <vt:lpstr>Times New Roman</vt:lpstr>
      <vt:lpstr>Wingdings</vt:lpstr>
      <vt:lpstr>Office テーマ</vt:lpstr>
      <vt:lpstr>医師主導治験に係る データマネジメント手順書・計画書の雛形、 症例及びデータの取扱いに関する手順書・ 症例及びデータ取扱い基準の雛形の作成WG</vt:lpstr>
      <vt:lpstr>目次</vt:lpstr>
      <vt:lpstr>本WG設立の背景、目的</vt:lpstr>
      <vt:lpstr>PowerPoint プレゼンテーション</vt:lpstr>
      <vt:lpstr>本WGのスコープ</vt:lpstr>
      <vt:lpstr>PowerPoint プレゼンテーション</vt:lpstr>
      <vt:lpstr>解析計画、症例及びデータ取扱い</vt:lpstr>
      <vt:lpstr>PowerPoint プレゼンテーション</vt:lpstr>
      <vt:lpstr>PowerPoint プレゼンテーション</vt:lpstr>
      <vt:lpstr>解析計画、症例及びデータ取扱い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解析計画、症例及びデータ取扱い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データマネジメント手順書、計画書</vt:lpstr>
      <vt:lpstr>PowerPoint プレゼンテーション</vt:lpstr>
      <vt:lpstr>データマネジメント手順書、計画書</vt:lpstr>
      <vt:lpstr>PowerPoint プレゼンテーション</vt:lpstr>
      <vt:lpstr>PowerPoint プレゼンテーション</vt:lpstr>
      <vt:lpstr>データマネジメント手順書、計画書</vt:lpstr>
      <vt:lpstr>PowerPoint プレゼンテーション</vt:lpstr>
      <vt:lpstr>PowerPoint プレゼンテーション</vt:lpstr>
      <vt:lpstr>PowerPoint プレゼンテーション</vt:lpstr>
      <vt:lpstr>本WGのメンバー</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Ｆｆ</dc:title>
  <dc:creator>小居　秀紀</dc:creator>
  <cp:lastModifiedBy>小居　秀紀</cp:lastModifiedBy>
  <cp:revision>33</cp:revision>
  <dcterms:created xsi:type="dcterms:W3CDTF">2021-11-28T12:46:23Z</dcterms:created>
  <dcterms:modified xsi:type="dcterms:W3CDTF">2021-12-08T03:08:39Z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0x01010049E33E141AED3E469339EBEA303927ED</vt:lpwstr>
  </property>
</Properties>
</file>