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2" r:id="rId1"/>
  </p:sldMasterIdLst>
  <p:sldIdLst>
    <p:sldId id="263" r:id="rId2"/>
    <p:sldId id="264" r:id="rId3"/>
    <p:sldId id="265" r:id="rId4"/>
  </p:sldIdLst>
  <p:sldSz cx="6858000" cy="9144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 showGuides="1">
      <p:cViewPr>
        <p:scale>
          <a:sx n="90" d="100"/>
          <a:sy n="90" d="100"/>
        </p:scale>
        <p:origin x="-1224" y="-72"/>
      </p:cViewPr>
      <p:guideLst>
        <p:guide orient="horz" pos="2880"/>
        <p:guide pos="216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50" d="100"/>
        <a:sy n="15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969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5553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30506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7168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0328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35554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9088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8682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0040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7792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8072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0979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4695930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="" xmlns:a16="http://schemas.microsoft.com/office/drawing/2014/main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="" xmlns:a16="http://schemas.microsoft.com/office/drawing/2014/main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="" xmlns:a16="http://schemas.microsoft.com/office/drawing/2014/main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="" xmlns:a16="http://schemas.microsoft.com/office/drawing/2014/main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利益相反管理の手続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関係企業等報告書（様式</a:t>
                      </a:r>
                      <a:r>
                        <a:rPr kumimoji="1" lang="en-US" altLang="zh-TW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B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）</a:t>
                      </a:r>
                      <a:endParaRPr kumimoji="1" lang="ja-JP" altLang="en-US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58038" y="2651686"/>
            <a:ext cx="3686320" cy="618443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177979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47901045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="" xmlns:a16="http://schemas.microsoft.com/office/drawing/2014/main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="" xmlns:a16="http://schemas.microsoft.com/office/drawing/2014/main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="" xmlns:a16="http://schemas.microsoft.com/office/drawing/2014/main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="" xmlns:a16="http://schemas.microsoft.com/office/drawing/2014/main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利益相反管理の手続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研究者利益相反自己申告書（様式</a:t>
                      </a:r>
                      <a:r>
                        <a:rPr kumimoji="1" lang="en-US" altLang="zh-TW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）</a:t>
                      </a:r>
                      <a:endParaRPr kumimoji="1" lang="ja-JP" altLang="en-US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80145" y="3346386"/>
            <a:ext cx="5354325" cy="2964036"/>
          </a:xfrm>
          <a:prstGeom prst="rect">
            <a:avLst/>
          </a:prstGeom>
        </p:spPr>
      </p:pic>
      <p:sp>
        <p:nvSpPr>
          <p:cNvPr id="4" name="正方形/長方形 3"/>
          <p:cNvSpPr/>
          <p:nvPr/>
        </p:nvSpPr>
        <p:spPr>
          <a:xfrm>
            <a:off x="780145" y="6850174"/>
            <a:ext cx="5354325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defTabSz="685800">
              <a:defRPr/>
            </a:pPr>
            <a:r>
              <a:rPr kumimoji="1"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研究責任医師、研究分担医師および統計</a:t>
            </a:r>
            <a:r>
              <a:rPr kumimoji="1"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解析</a:t>
            </a:r>
            <a:r>
              <a:rPr kumimoji="1"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責任者も作成</a:t>
            </a:r>
            <a:r>
              <a:rPr kumimoji="1"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する</a:t>
            </a:r>
          </a:p>
        </p:txBody>
      </p:sp>
    </p:spTree>
    <p:extLst>
      <p:ext uri="{BB962C8B-B14F-4D97-AF65-F5344CB8AC3E}">
        <p14:creationId xmlns:p14="http://schemas.microsoft.com/office/powerpoint/2010/main" val="1801514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5138023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="" xmlns:a16="http://schemas.microsoft.com/office/drawing/2014/main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="" xmlns:a16="http://schemas.microsoft.com/office/drawing/2014/main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="" xmlns:a16="http://schemas.microsoft.com/office/drawing/2014/main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="" xmlns:a16="http://schemas.microsoft.com/office/drawing/2014/main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利益相反管理の手続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利益相反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状況確認報告書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（様式</a:t>
                      </a:r>
                      <a:r>
                        <a:rPr kumimoji="1" lang="en-US" altLang="zh-TW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D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）</a:t>
                      </a:r>
                      <a:endParaRPr kumimoji="1" lang="ja-JP" altLang="en-US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5233" y="2743199"/>
            <a:ext cx="5371707" cy="5305648"/>
          </a:xfrm>
          <a:prstGeom prst="rect">
            <a:avLst/>
          </a:prstGeom>
          <a:noFill/>
          <a:ln w="9525">
            <a:solidFill>
              <a:schemeClr val="bg2">
                <a:lumMod val="75000"/>
              </a:schemeClr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</p:pic>
      <p:sp>
        <p:nvSpPr>
          <p:cNvPr id="4" name="正方形/長方形 3"/>
          <p:cNvSpPr/>
          <p:nvPr/>
        </p:nvSpPr>
        <p:spPr>
          <a:xfrm>
            <a:off x="652725" y="6913974"/>
            <a:ext cx="5545944" cy="1815882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lvl="0" defTabSz="685800">
              <a:defRPr/>
            </a:pPr>
            <a:r>
              <a:rPr kumimoji="1"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実施医療機関の管理者又は所属機関の長が利益相反申告者</a:t>
            </a:r>
            <a:r>
              <a:rPr kumimoji="1"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（研究責任医師、研究分担</a:t>
            </a:r>
            <a:r>
              <a:rPr kumimoji="1"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医師）から申告された利益相反の内容（様式</a:t>
            </a:r>
            <a:r>
              <a:rPr kumimoji="1" lang="en-US" altLang="ja-JP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の内容）について事実関係を確認し様式</a:t>
            </a:r>
            <a:r>
              <a:rPr kumimoji="1" lang="en-US" altLang="ja-JP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kumimoji="1"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を作成</a:t>
            </a:r>
            <a:r>
              <a:rPr kumimoji="1"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する</a:t>
            </a:r>
            <a:endParaRPr kumimoji="1" lang="en-US" altLang="ja-JP" sz="1600" dirty="0" smtClean="0">
              <a:solidFill>
                <a:schemeClr val="accent2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lvl="0" defTabSz="685800">
              <a:defRPr/>
            </a:pPr>
            <a:endParaRPr kumimoji="1" lang="en-US" altLang="ja-JP" sz="1600" dirty="0">
              <a:solidFill>
                <a:schemeClr val="accent2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lvl="0" defTabSz="685800">
              <a:defRPr/>
            </a:pPr>
            <a:r>
              <a:rPr kumimoji="1"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研究責任医師は、管理者</a:t>
            </a:r>
            <a:r>
              <a:rPr kumimoji="1"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又は長から届いた様式</a:t>
            </a:r>
            <a:r>
              <a:rPr kumimoji="1" lang="en-US" altLang="ja-JP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kumimoji="1"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を保管する</a:t>
            </a:r>
            <a:r>
              <a:rPr kumimoji="1"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こと</a:t>
            </a:r>
            <a:endParaRPr kumimoji="1" lang="ja-JP" altLang="en-US" sz="1600" dirty="0">
              <a:solidFill>
                <a:schemeClr val="accent2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8830100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148</Words>
  <Application>Microsoft Office PowerPoint</Application>
  <PresentationFormat>画面に合わせる (4:3)</PresentationFormat>
  <Paragraphs>31</Paragraphs>
  <Slides>3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4" baseType="lpstr"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2019-07-04T07:33:35Z</dcterms:created>
  <dcterms:modified xsi:type="dcterms:W3CDTF">2019-07-04T07:33:38Z</dcterms:modified>
</cp:coreProperties>
</file>

<file path=docProps/thumbnail.jpeg>
</file>