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2" r:id="rId1"/>
  </p:sldMasterIdLst>
  <p:sldIdLst>
    <p:sldId id="263" r:id="rId2"/>
    <p:sldId id="265" r:id="rId3"/>
    <p:sldId id="266" r:id="rId4"/>
    <p:sldId id="267" r:id="rId5"/>
    <p:sldId id="268" r:id="rId6"/>
  </p:sldIdLst>
  <p:sldSz cx="6858000" cy="9144000" type="screen4x3"/>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880"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D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60"/>
  </p:normalViewPr>
  <p:slideViewPr>
    <p:cSldViewPr snapToGrid="0" showGuides="1">
      <p:cViewPr varScale="1">
        <p:scale>
          <a:sx n="74" d="100"/>
          <a:sy n="74" d="100"/>
        </p:scale>
        <p:origin x="-1560" y="-84"/>
      </p:cViewPr>
      <p:guideLst>
        <p:guide orient="horz" pos="2880"/>
        <p:guide pos="2160"/>
      </p:guideLst>
    </p:cSldViewPr>
  </p:slideViewPr>
  <p:notesTextViewPr>
    <p:cViewPr>
      <p:scale>
        <a:sx n="3" d="2"/>
        <a:sy n="3" d="2"/>
      </p:scale>
      <p:origin x="0" y="0"/>
    </p:cViewPr>
  </p:notesTextViewPr>
  <p:sorterViewPr>
    <p:cViewPr>
      <p:scale>
        <a:sx n="150" d="100"/>
        <a:sy n="15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DCCDE44C-B3A4-4721-A929-ACDE65F9A992}" type="datetimeFigureOut">
              <a:rPr kumimoji="1" lang="ja-JP" altLang="en-US" smtClean="0"/>
              <a:t>2019/7/4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8A919AE-AA51-41C7-91A9-64E8BCCBD57C}" type="slidenum">
              <a:rPr kumimoji="1" lang="ja-JP" altLang="en-US" smtClean="0"/>
              <a:t>‹#›</a:t>
            </a:fld>
            <a:endParaRPr kumimoji="1" lang="ja-JP" altLang="en-US"/>
          </a:p>
        </p:txBody>
      </p:sp>
    </p:spTree>
    <p:extLst>
      <p:ext uri="{BB962C8B-B14F-4D97-AF65-F5344CB8AC3E}">
        <p14:creationId xmlns:p14="http://schemas.microsoft.com/office/powerpoint/2010/main" val="16589697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DCCDE44C-B3A4-4721-A929-ACDE65F9A992}" type="datetimeFigureOut">
              <a:rPr kumimoji="1" lang="ja-JP" altLang="en-US" smtClean="0"/>
              <a:t>2019/7/4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8A919AE-AA51-41C7-91A9-64E8BCCBD57C}" type="slidenum">
              <a:rPr kumimoji="1" lang="ja-JP" altLang="en-US" smtClean="0"/>
              <a:t>‹#›</a:t>
            </a:fld>
            <a:endParaRPr kumimoji="1" lang="ja-JP" altLang="en-US"/>
          </a:p>
        </p:txBody>
      </p:sp>
    </p:spTree>
    <p:extLst>
      <p:ext uri="{BB962C8B-B14F-4D97-AF65-F5344CB8AC3E}">
        <p14:creationId xmlns:p14="http://schemas.microsoft.com/office/powerpoint/2010/main" val="2515553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DCCDE44C-B3A4-4721-A929-ACDE65F9A992}" type="datetimeFigureOut">
              <a:rPr kumimoji="1" lang="ja-JP" altLang="en-US" smtClean="0"/>
              <a:t>2019/7/4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8A919AE-AA51-41C7-91A9-64E8BCCBD57C}" type="slidenum">
              <a:rPr kumimoji="1" lang="ja-JP" altLang="en-US" smtClean="0"/>
              <a:t>‹#›</a:t>
            </a:fld>
            <a:endParaRPr kumimoji="1" lang="ja-JP" altLang="en-US"/>
          </a:p>
        </p:txBody>
      </p:sp>
    </p:spTree>
    <p:extLst>
      <p:ext uri="{BB962C8B-B14F-4D97-AF65-F5344CB8AC3E}">
        <p14:creationId xmlns:p14="http://schemas.microsoft.com/office/powerpoint/2010/main" val="13030506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DCCDE44C-B3A4-4721-A929-ACDE65F9A992}" type="datetimeFigureOut">
              <a:rPr kumimoji="1" lang="ja-JP" altLang="en-US" smtClean="0"/>
              <a:t>2019/7/4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8A919AE-AA51-41C7-91A9-64E8BCCBD57C}" type="slidenum">
              <a:rPr kumimoji="1" lang="ja-JP" altLang="en-US" smtClean="0"/>
              <a:t>‹#›</a:t>
            </a:fld>
            <a:endParaRPr kumimoji="1" lang="ja-JP" altLang="en-US"/>
          </a:p>
        </p:txBody>
      </p:sp>
    </p:spTree>
    <p:extLst>
      <p:ext uri="{BB962C8B-B14F-4D97-AF65-F5344CB8AC3E}">
        <p14:creationId xmlns:p14="http://schemas.microsoft.com/office/powerpoint/2010/main" val="25571687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DCCDE44C-B3A4-4721-A929-ACDE65F9A992}" type="datetimeFigureOut">
              <a:rPr kumimoji="1" lang="ja-JP" altLang="en-US" smtClean="0"/>
              <a:t>2019/7/4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8A919AE-AA51-41C7-91A9-64E8BCCBD57C}" type="slidenum">
              <a:rPr kumimoji="1" lang="ja-JP" altLang="en-US" smtClean="0"/>
              <a:t>‹#›</a:t>
            </a:fld>
            <a:endParaRPr kumimoji="1" lang="ja-JP" altLang="en-US"/>
          </a:p>
        </p:txBody>
      </p:sp>
    </p:spTree>
    <p:extLst>
      <p:ext uri="{BB962C8B-B14F-4D97-AF65-F5344CB8AC3E}">
        <p14:creationId xmlns:p14="http://schemas.microsoft.com/office/powerpoint/2010/main" val="4140328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DCCDE44C-B3A4-4721-A929-ACDE65F9A992}" type="datetimeFigureOut">
              <a:rPr kumimoji="1" lang="ja-JP" altLang="en-US" smtClean="0"/>
              <a:t>2019/7/4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8A919AE-AA51-41C7-91A9-64E8BCCBD57C}" type="slidenum">
              <a:rPr kumimoji="1" lang="ja-JP" altLang="en-US" smtClean="0"/>
              <a:t>‹#›</a:t>
            </a:fld>
            <a:endParaRPr kumimoji="1" lang="ja-JP" altLang="en-US"/>
          </a:p>
        </p:txBody>
      </p:sp>
    </p:spTree>
    <p:extLst>
      <p:ext uri="{BB962C8B-B14F-4D97-AF65-F5344CB8AC3E}">
        <p14:creationId xmlns:p14="http://schemas.microsoft.com/office/powerpoint/2010/main" val="25335554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smtClean="0"/>
              <a:t>マスター テキストの書式設定</a:t>
            </a:r>
          </a:p>
        </p:txBody>
      </p:sp>
      <p:sp>
        <p:nvSpPr>
          <p:cNvPr id="4" name="Content Placeholder 3"/>
          <p:cNvSpPr>
            <a:spLocks noGrp="1"/>
          </p:cNvSpPr>
          <p:nvPr>
            <p:ph sz="half" idx="2"/>
          </p:nvPr>
        </p:nvSpPr>
        <p:spPr>
          <a:xfrm>
            <a:off x="472381" y="3340100"/>
            <a:ext cx="2901255" cy="4912784"/>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3471863" y="3340100"/>
            <a:ext cx="2915543" cy="4912784"/>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DCCDE44C-B3A4-4721-A929-ACDE65F9A992}" type="datetimeFigureOut">
              <a:rPr kumimoji="1" lang="ja-JP" altLang="en-US" smtClean="0"/>
              <a:t>2019/7/4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48A919AE-AA51-41C7-91A9-64E8BCCBD57C}" type="slidenum">
              <a:rPr kumimoji="1" lang="ja-JP" altLang="en-US" smtClean="0"/>
              <a:t>‹#›</a:t>
            </a:fld>
            <a:endParaRPr kumimoji="1" lang="ja-JP" altLang="en-US"/>
          </a:p>
        </p:txBody>
      </p:sp>
    </p:spTree>
    <p:extLst>
      <p:ext uri="{BB962C8B-B14F-4D97-AF65-F5344CB8AC3E}">
        <p14:creationId xmlns:p14="http://schemas.microsoft.com/office/powerpoint/2010/main" val="38290882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DCCDE44C-B3A4-4721-A929-ACDE65F9A992}" type="datetimeFigureOut">
              <a:rPr kumimoji="1" lang="ja-JP" altLang="en-US" smtClean="0"/>
              <a:t>2019/7/4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48A919AE-AA51-41C7-91A9-64E8BCCBD57C}" type="slidenum">
              <a:rPr kumimoji="1" lang="ja-JP" altLang="en-US" smtClean="0"/>
              <a:t>‹#›</a:t>
            </a:fld>
            <a:endParaRPr kumimoji="1" lang="ja-JP" altLang="en-US"/>
          </a:p>
        </p:txBody>
      </p:sp>
    </p:spTree>
    <p:extLst>
      <p:ext uri="{BB962C8B-B14F-4D97-AF65-F5344CB8AC3E}">
        <p14:creationId xmlns:p14="http://schemas.microsoft.com/office/powerpoint/2010/main" val="14786825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CCDE44C-B3A4-4721-A929-ACDE65F9A992}" type="datetimeFigureOut">
              <a:rPr kumimoji="1" lang="ja-JP" altLang="en-US" smtClean="0"/>
              <a:t>2019/7/4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48A919AE-AA51-41C7-91A9-64E8BCCBD57C}" type="slidenum">
              <a:rPr kumimoji="1" lang="ja-JP" altLang="en-US" smtClean="0"/>
              <a:t>‹#›</a:t>
            </a:fld>
            <a:endParaRPr kumimoji="1" lang="ja-JP" altLang="en-US"/>
          </a:p>
        </p:txBody>
      </p:sp>
    </p:spTree>
    <p:extLst>
      <p:ext uri="{BB962C8B-B14F-4D97-AF65-F5344CB8AC3E}">
        <p14:creationId xmlns:p14="http://schemas.microsoft.com/office/powerpoint/2010/main" val="9700408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DCCDE44C-B3A4-4721-A929-ACDE65F9A992}" type="datetimeFigureOut">
              <a:rPr kumimoji="1" lang="ja-JP" altLang="en-US" smtClean="0"/>
              <a:t>2019/7/4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8A919AE-AA51-41C7-91A9-64E8BCCBD57C}" type="slidenum">
              <a:rPr kumimoji="1" lang="ja-JP" altLang="en-US" smtClean="0"/>
              <a:t>‹#›</a:t>
            </a:fld>
            <a:endParaRPr kumimoji="1" lang="ja-JP" altLang="en-US"/>
          </a:p>
        </p:txBody>
      </p:sp>
    </p:spTree>
    <p:extLst>
      <p:ext uri="{BB962C8B-B14F-4D97-AF65-F5344CB8AC3E}">
        <p14:creationId xmlns:p14="http://schemas.microsoft.com/office/powerpoint/2010/main" val="1437792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smtClean="0"/>
              <a:t>図を追加</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DCCDE44C-B3A4-4721-A929-ACDE65F9A992}" type="datetimeFigureOut">
              <a:rPr kumimoji="1" lang="ja-JP" altLang="en-US" smtClean="0"/>
              <a:t>2019/7/4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8A919AE-AA51-41C7-91A9-64E8BCCBD57C}" type="slidenum">
              <a:rPr kumimoji="1" lang="ja-JP" altLang="en-US" smtClean="0"/>
              <a:t>‹#›</a:t>
            </a:fld>
            <a:endParaRPr kumimoji="1" lang="ja-JP" altLang="en-US"/>
          </a:p>
        </p:txBody>
      </p:sp>
    </p:spTree>
    <p:extLst>
      <p:ext uri="{BB962C8B-B14F-4D97-AF65-F5344CB8AC3E}">
        <p14:creationId xmlns:p14="http://schemas.microsoft.com/office/powerpoint/2010/main" val="32580728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75000"/>
                  </a:schemeClr>
                </a:solidFill>
              </a:defRPr>
            </a:lvl1pPr>
          </a:lstStyle>
          <a:p>
            <a:fld id="{DCCDE44C-B3A4-4721-A929-ACDE65F9A992}" type="datetimeFigureOut">
              <a:rPr kumimoji="1" lang="ja-JP" altLang="en-US" smtClean="0"/>
              <a:t>2019/7/4</a:t>
            </a:fld>
            <a:endParaRPr kumimoji="1" lang="ja-JP" altLang="en-US"/>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75000"/>
                  </a:schemeClr>
                </a:solidFill>
              </a:defRPr>
            </a:lvl1pPr>
          </a:lstStyle>
          <a:p>
            <a:fld id="{48A919AE-AA51-41C7-91A9-64E8BCCBD57C}" type="slidenum">
              <a:rPr kumimoji="1" lang="ja-JP" altLang="en-US" smtClean="0"/>
              <a:t>‹#›</a:t>
            </a:fld>
            <a:endParaRPr kumimoji="1" lang="ja-JP" altLang="en-US"/>
          </a:p>
        </p:txBody>
      </p:sp>
    </p:spTree>
    <p:extLst>
      <p:ext uri="{BB962C8B-B14F-4D97-AF65-F5344CB8AC3E}">
        <p14:creationId xmlns:p14="http://schemas.microsoft.com/office/powerpoint/2010/main" val="117097942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kouseikyoku.mhlw.go.jp/kantoshinetsu/iji/yakkanhp-kaishu-2016-3.html" TargetMode="External"/><Relationship Id="rId2" Type="http://schemas.openxmlformats.org/officeDocument/2006/relationships/image" Target="../media/image1.emf"/><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 1"/>
          <p:cNvGraphicFramePr>
            <a:graphicFrameLocks noGrp="1"/>
          </p:cNvGraphicFramePr>
          <p:nvPr>
            <p:extLst>
              <p:ext uri="{D42A27DB-BD31-4B8C-83A1-F6EECF244321}">
                <p14:modId xmlns:p14="http://schemas.microsoft.com/office/powerpoint/2010/main" val="2832199486"/>
              </p:ext>
            </p:extLst>
          </p:nvPr>
        </p:nvGraphicFramePr>
        <p:xfrm>
          <a:off x="578070" y="262781"/>
          <a:ext cx="5695030" cy="2314339"/>
        </p:xfrm>
        <a:graphic>
          <a:graphicData uri="http://schemas.openxmlformats.org/drawingml/2006/table">
            <a:tbl>
              <a:tblPr firstRow="1" bandRow="1">
                <a:tableStyleId>{5940675A-B579-460E-94D1-54222C63F5DA}</a:tableStyleId>
              </a:tblPr>
              <a:tblGrid>
                <a:gridCol w="728216">
                  <a:extLst>
                    <a:ext uri="{9D8B030D-6E8A-4147-A177-3AD203B41FA5}">
                      <a16:colId xmlns="" xmlns:a16="http://schemas.microsoft.com/office/drawing/2014/main" val="3011387355"/>
                    </a:ext>
                  </a:extLst>
                </a:gridCol>
                <a:gridCol w="3549493">
                  <a:extLst>
                    <a:ext uri="{9D8B030D-6E8A-4147-A177-3AD203B41FA5}">
                      <a16:colId xmlns="" xmlns:a16="http://schemas.microsoft.com/office/drawing/2014/main" val="4184878502"/>
                    </a:ext>
                  </a:extLst>
                </a:gridCol>
                <a:gridCol w="725214">
                  <a:extLst>
                    <a:ext uri="{9D8B030D-6E8A-4147-A177-3AD203B41FA5}">
                      <a16:colId xmlns="" xmlns:a16="http://schemas.microsoft.com/office/drawing/2014/main" val="158220921"/>
                    </a:ext>
                  </a:extLst>
                </a:gridCol>
                <a:gridCol w="692107">
                  <a:extLst>
                    <a:ext uri="{9D8B030D-6E8A-4147-A177-3AD203B41FA5}">
                      <a16:colId xmlns="" xmlns:a16="http://schemas.microsoft.com/office/drawing/2014/main" val="1543655428"/>
                    </a:ext>
                  </a:extLst>
                </a:gridCol>
              </a:tblGrid>
              <a:tr h="423777">
                <a:tc>
                  <a:txBody>
                    <a:bodyPr/>
                    <a:lstStyle/>
                    <a:p>
                      <a:pPr algn="r"/>
                      <a:r>
                        <a:rPr kumimoji="1" lang="en-US" altLang="ja-JP" sz="2000" b="1" dirty="0" smtClean="0">
                          <a:latin typeface="メイリオ" panose="020B0604030504040204" pitchFamily="50" charset="-128"/>
                          <a:ea typeface="メイリオ" panose="020B0604030504040204" pitchFamily="50" charset="-128"/>
                        </a:rPr>
                        <a:t>6</a:t>
                      </a:r>
                    </a:p>
                  </a:txBody>
                  <a:tcPr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D9FF"/>
                    </a:solid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2000" b="1" dirty="0" smtClean="0">
                          <a:latin typeface="メイリオ" panose="020B0604030504040204" pitchFamily="50" charset="-128"/>
                          <a:ea typeface="メイリオ" panose="020B0604030504040204" pitchFamily="50" charset="-128"/>
                        </a:rPr>
                        <a:t>医薬品等の製造・管理</a:t>
                      </a:r>
                    </a:p>
                  </a:txBody>
                  <a:tcPr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r>
                        <a:rPr kumimoji="1" lang="ja-JP" altLang="en-US" sz="2000" b="1" dirty="0" smtClean="0">
                          <a:latin typeface="メイリオ" panose="020B0604030504040204" pitchFamily="50" charset="-128"/>
                          <a:ea typeface="メイリオ" panose="020B0604030504040204" pitchFamily="50" charset="-128"/>
                        </a:rPr>
                        <a:t>□有</a:t>
                      </a:r>
                      <a:endParaRPr kumimoji="1" lang="en-US" altLang="ja-JP" sz="2000" b="1" dirty="0" smtClean="0">
                        <a:latin typeface="メイリオ" panose="020B0604030504040204" pitchFamily="50" charset="-128"/>
                        <a:ea typeface="メイリオ" panose="020B0604030504040204" pitchFamily="50" charset="-128"/>
                      </a:endParaRPr>
                    </a:p>
                  </a:txBody>
                  <a:tcPr marL="36000" marR="36000"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r>
                        <a:rPr kumimoji="1" lang="ja-JP" altLang="en-US" sz="2000" b="1" dirty="0" smtClean="0">
                          <a:latin typeface="メイリオ" panose="020B0604030504040204" pitchFamily="50" charset="-128"/>
                          <a:ea typeface="メイリオ" panose="020B0604030504040204" pitchFamily="50" charset="-128"/>
                        </a:rPr>
                        <a:t>□無</a:t>
                      </a:r>
                      <a:endParaRPr kumimoji="1" lang="en-US" altLang="ja-JP" sz="2000" b="1" dirty="0" smtClean="0">
                        <a:latin typeface="メイリオ" panose="020B0604030504040204" pitchFamily="50" charset="-128"/>
                        <a:ea typeface="メイリオ" panose="020B0604030504040204" pitchFamily="50" charset="-128"/>
                      </a:endParaRPr>
                    </a:p>
                  </a:txBody>
                  <a:tcPr marL="36000" marR="36000"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600981466"/>
                  </a:ext>
                </a:extLst>
              </a:tr>
              <a:tr h="804058">
                <a:tc>
                  <a:txBody>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1" lang="en-US" altLang="ja-JP" sz="2000" b="1" dirty="0" smtClean="0">
                          <a:latin typeface="メイリオ" panose="020B0604030504040204" pitchFamily="50" charset="-128"/>
                          <a:ea typeface="メイリオ" panose="020B0604030504040204" pitchFamily="50" charset="-128"/>
                        </a:rPr>
                        <a:t>2</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D9FF"/>
                    </a:solidFill>
                  </a:tcPr>
                </a:tc>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2000" b="1" dirty="0" smtClean="0">
                          <a:latin typeface="メイリオ" panose="020B0604030504040204" pitchFamily="50" charset="-128"/>
                          <a:ea typeface="メイリオ" panose="020B0604030504040204" pitchFamily="50" charset="-128"/>
                        </a:rPr>
                        <a:t>医薬品等の製造・管理（国内未承認であるが、海外での承認がある医薬品等を用いる場合）</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 xmlns:a16="http://schemas.microsoft.com/office/drawing/2014/main" val="1635936749"/>
                  </a:ext>
                </a:extLst>
              </a:tr>
              <a:tr h="442361">
                <a:tc>
                  <a:txBody>
                    <a:bodyPr/>
                    <a:lstStyle/>
                    <a:p>
                      <a:pPr algn="r"/>
                      <a:r>
                        <a:rPr kumimoji="1" lang="en-US" altLang="ja-JP" sz="2000" b="1" dirty="0" smtClean="0">
                          <a:latin typeface="メイリオ" panose="020B0604030504040204" pitchFamily="50" charset="-128"/>
                          <a:ea typeface="メイリオ" panose="020B0604030504040204" pitchFamily="50" charset="-128"/>
                        </a:rPr>
                        <a:t>1</a:t>
                      </a:r>
                      <a:endParaRPr kumimoji="1" lang="ja-JP" altLang="en-US" sz="2000" b="1" dirty="0">
                        <a:latin typeface="メイリオ" panose="020B0604030504040204" pitchFamily="50" charset="-128"/>
                        <a:ea typeface="メイリオ" panose="020B0604030504040204" pitchFamily="50" charset="-128"/>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D9FF"/>
                    </a:solidFill>
                  </a:tcPr>
                </a:tc>
                <a:tc rowSpan="2"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2000" b="1" dirty="0" smtClean="0">
                          <a:latin typeface="メイリオ" panose="020B0604030504040204" pitchFamily="50" charset="-128"/>
                          <a:ea typeface="メイリオ" panose="020B0604030504040204" pitchFamily="50" charset="-128"/>
                        </a:rPr>
                        <a:t>医薬品等の入手記録（数量・年月日）</a:t>
                      </a:r>
                      <a:endParaRPr kumimoji="1" lang="en-US" altLang="ja-JP" sz="2000" b="1" dirty="0" smtClean="0">
                        <a:latin typeface="メイリオ" panose="020B0604030504040204" pitchFamily="50" charset="-128"/>
                        <a:ea typeface="メイリオ" panose="020B0604030504040204" pitchFamily="50" charset="-128"/>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rowSpan="2" hMerge="1">
                  <a:txBody>
                    <a:bodyPr/>
                    <a:lstStyle/>
                    <a:p>
                      <a:endParaRPr kumimoji="1" lang="ja-JP" altLang="en-US" dirty="0"/>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rowSpan="2" hMerge="1">
                  <a:txBody>
                    <a:bodyPr/>
                    <a:lstStyle/>
                    <a:p>
                      <a:endParaRPr kumimoji="1" lang="ja-JP" altLang="en-US" dirty="0"/>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3562328965"/>
                  </a:ext>
                </a:extLst>
              </a:tr>
              <a:tr h="442361">
                <a:tc>
                  <a:txBody>
                    <a:bodyPr/>
                    <a:lstStyle/>
                    <a:p>
                      <a:pPr algn="r"/>
                      <a:r>
                        <a:rPr kumimoji="1" lang="en-US" altLang="ja-JP" sz="2000" b="1" dirty="0" smtClean="0">
                          <a:latin typeface="メイリオ" panose="020B0604030504040204" pitchFamily="50" charset="-128"/>
                          <a:ea typeface="メイリオ" panose="020B0604030504040204" pitchFamily="50" charset="-128"/>
                        </a:rPr>
                        <a:t>1</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D9FF"/>
                    </a:solidFill>
                  </a:tcPr>
                </a:tc>
                <a:tc gridSpan="3"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 xmlns:a16="http://schemas.microsoft.com/office/drawing/2014/main" val="1165458238"/>
                  </a:ext>
                </a:extLst>
              </a:tr>
            </a:tbl>
          </a:graphicData>
        </a:graphic>
      </p:graphicFrame>
      <p:sp>
        <p:nvSpPr>
          <p:cNvPr id="24" name="正方形/長方形 23"/>
          <p:cNvSpPr/>
          <p:nvPr/>
        </p:nvSpPr>
        <p:spPr>
          <a:xfrm>
            <a:off x="578070" y="2764972"/>
            <a:ext cx="5695030" cy="6137290"/>
          </a:xfrm>
          <a:prstGeom prst="rect">
            <a:avLst/>
          </a:prstGeom>
          <a:noFill/>
          <a:ln w="2540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 name="図 2"/>
          <p:cNvPicPr>
            <a:picLocks noChangeAspect="1"/>
          </p:cNvPicPr>
          <p:nvPr/>
        </p:nvPicPr>
        <p:blipFill>
          <a:blip r:embed="rId2"/>
          <a:stretch>
            <a:fillRect/>
          </a:stretch>
        </p:blipFill>
        <p:spPr>
          <a:xfrm>
            <a:off x="1308313" y="2904374"/>
            <a:ext cx="4234543" cy="5960986"/>
          </a:xfrm>
          <a:prstGeom prst="rect">
            <a:avLst/>
          </a:prstGeom>
          <a:ln>
            <a:solidFill>
              <a:schemeClr val="tx1"/>
            </a:solidFill>
          </a:ln>
        </p:spPr>
      </p:pic>
      <p:sp>
        <p:nvSpPr>
          <p:cNvPr id="6" name="正方形/長方形 5"/>
          <p:cNvSpPr/>
          <p:nvPr/>
        </p:nvSpPr>
        <p:spPr>
          <a:xfrm>
            <a:off x="764025" y="5226940"/>
            <a:ext cx="5323115" cy="3293209"/>
          </a:xfrm>
          <a:prstGeom prst="rect">
            <a:avLst/>
          </a:prstGeom>
          <a:solidFill>
            <a:schemeClr val="bg1"/>
          </a:solidFill>
        </p:spPr>
        <p:txBody>
          <a:bodyPr wrap="square">
            <a:spAutoFit/>
          </a:bodyPr>
          <a:lstStyle/>
          <a:p>
            <a:r>
              <a:rPr lang="ja-JP" altLang="en-US" sz="1600" dirty="0" smtClean="0">
                <a:solidFill>
                  <a:schemeClr val="accent2"/>
                </a:solidFill>
                <a:latin typeface="メイリオ" panose="020B0604030504040204" pitchFamily="50" charset="-128"/>
                <a:ea typeface="メイリオ" panose="020B0604030504040204" pitchFamily="50" charset="-128"/>
                <a:cs typeface="メイリオ" panose="020B0604030504040204" pitchFamily="50" charset="-128"/>
              </a:rPr>
              <a:t>製薬企業から入手した場合は、納品書を保管する</a:t>
            </a:r>
            <a:endParaRPr lang="en-US" altLang="ja-JP" sz="1600" dirty="0" smtClean="0">
              <a:solidFill>
                <a:schemeClr val="accent2"/>
              </a:solidFill>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1600" dirty="0">
              <a:solidFill>
                <a:schemeClr val="accent2"/>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600" dirty="0" smtClean="0">
                <a:solidFill>
                  <a:schemeClr val="accent2"/>
                </a:solidFill>
                <a:latin typeface="メイリオ" panose="020B0604030504040204" pitchFamily="50" charset="-128"/>
                <a:ea typeface="メイリオ" panose="020B0604030504040204" pitchFamily="50" charset="-128"/>
                <a:cs typeface="メイリオ" panose="020B0604030504040204" pitchFamily="50" charset="-128"/>
              </a:rPr>
              <a:t>臨床試験用に海外から輸入した場合は、輸入時に発生した書類一式を保管する</a:t>
            </a:r>
            <a:endParaRPr lang="en-US" altLang="ja-JP" sz="1600" dirty="0" smtClean="0">
              <a:solidFill>
                <a:schemeClr val="accent2"/>
              </a:solidFill>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1600" dirty="0" smtClean="0">
              <a:solidFill>
                <a:schemeClr val="accent2"/>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600" dirty="0" smtClean="0">
                <a:solidFill>
                  <a:schemeClr val="accent2"/>
                </a:solidFill>
                <a:latin typeface="メイリオ" panose="020B0604030504040204" pitchFamily="50" charset="-128"/>
                <a:ea typeface="メイリオ" panose="020B0604030504040204" pitchFamily="50" charset="-128"/>
                <a:cs typeface="メイリオ" panose="020B0604030504040204" pitchFamily="50" charset="-128"/>
              </a:rPr>
              <a:t>代行業者・</a:t>
            </a:r>
            <a:r>
              <a:rPr lang="en-US" altLang="ja-JP" sz="1600" dirty="0" smtClean="0">
                <a:solidFill>
                  <a:schemeClr val="accent2"/>
                </a:solidFill>
                <a:latin typeface="メイリオ" panose="020B0604030504040204" pitchFamily="50" charset="-128"/>
                <a:ea typeface="メイリオ" panose="020B0604030504040204" pitchFamily="50" charset="-128"/>
                <a:cs typeface="メイリオ" panose="020B0604030504040204" pitchFamily="50" charset="-128"/>
              </a:rPr>
              <a:t>CRO</a:t>
            </a:r>
            <a:r>
              <a:rPr lang="ja-JP" altLang="en-US" sz="1600" dirty="0" smtClean="0">
                <a:solidFill>
                  <a:schemeClr val="accent2"/>
                </a:solidFill>
                <a:latin typeface="メイリオ" panose="020B0604030504040204" pitchFamily="50" charset="-128"/>
                <a:ea typeface="メイリオ" panose="020B0604030504040204" pitchFamily="50" charset="-128"/>
                <a:cs typeface="メイリオ" panose="020B0604030504040204" pitchFamily="50" charset="-128"/>
              </a:rPr>
              <a:t>等に輸入を委託した場合は、業者とのやりとり記録一式等を保管する</a:t>
            </a:r>
            <a:endParaRPr lang="en-US" altLang="ja-JP" sz="1600" dirty="0" smtClean="0">
              <a:solidFill>
                <a:schemeClr val="accent2"/>
              </a:solidFill>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1600" dirty="0" smtClean="0">
              <a:solidFill>
                <a:schemeClr val="accent2"/>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600" dirty="0" smtClean="0">
                <a:solidFill>
                  <a:schemeClr val="accent2"/>
                </a:solidFill>
                <a:latin typeface="メイリオ" panose="020B0604030504040204" pitchFamily="50" charset="-128"/>
                <a:ea typeface="メイリオ" panose="020B0604030504040204" pitchFamily="50" charset="-128"/>
                <a:cs typeface="メイリオ" panose="020B0604030504040204" pitchFamily="50" charset="-128"/>
              </a:rPr>
              <a:t>海外から試験薬等を臨床試験用</a:t>
            </a:r>
            <a:r>
              <a:rPr lang="ja-JP" altLang="en-US" sz="1600" dirty="0">
                <a:solidFill>
                  <a:schemeClr val="accent2"/>
                </a:solidFill>
                <a:latin typeface="メイリオ" panose="020B0604030504040204" pitchFamily="50" charset="-128"/>
                <a:ea typeface="メイリオ" panose="020B0604030504040204" pitchFamily="50" charset="-128"/>
                <a:cs typeface="メイリオ" panose="020B0604030504040204" pitchFamily="50" charset="-128"/>
              </a:rPr>
              <a:t>に</a:t>
            </a:r>
            <a:r>
              <a:rPr lang="ja-JP" altLang="en-US" sz="1600" dirty="0" smtClean="0">
                <a:solidFill>
                  <a:schemeClr val="accent2"/>
                </a:solidFill>
                <a:latin typeface="メイリオ" panose="020B0604030504040204" pitchFamily="50" charset="-128"/>
                <a:ea typeface="メイリオ" panose="020B0604030504040204" pitchFamily="50" charset="-128"/>
                <a:cs typeface="メイリオ" panose="020B0604030504040204" pitchFamily="50" charset="-128"/>
              </a:rPr>
              <a:t>輸入する</a:t>
            </a:r>
            <a:r>
              <a:rPr lang="ja-JP" altLang="en-US" sz="1600" dirty="0">
                <a:solidFill>
                  <a:schemeClr val="accent2"/>
                </a:solidFill>
                <a:latin typeface="メイリオ" panose="020B0604030504040204" pitchFamily="50" charset="-128"/>
                <a:ea typeface="メイリオ" panose="020B0604030504040204" pitchFamily="50" charset="-128"/>
                <a:cs typeface="メイリオ" panose="020B0604030504040204" pitchFamily="50" charset="-128"/>
              </a:rPr>
              <a:t>際</a:t>
            </a:r>
            <a:r>
              <a:rPr lang="ja-JP" altLang="en-US" sz="1600" dirty="0" smtClean="0">
                <a:solidFill>
                  <a:schemeClr val="accent2"/>
                </a:solidFill>
                <a:latin typeface="メイリオ" panose="020B0604030504040204" pitchFamily="50" charset="-128"/>
                <a:ea typeface="メイリオ" panose="020B0604030504040204" pitchFamily="50" charset="-128"/>
                <a:cs typeface="メイリオ" panose="020B0604030504040204" pitchFamily="50" charset="-128"/>
              </a:rPr>
              <a:t>に発生する書類一式は、下記のＨＰを参照ください。</a:t>
            </a:r>
            <a:endParaRPr lang="en-US" altLang="ja-JP" sz="1600" dirty="0" smtClean="0">
              <a:solidFill>
                <a:schemeClr val="accent2"/>
              </a:solidFill>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2000" dirty="0">
              <a:solidFill>
                <a:schemeClr val="accent2"/>
              </a:solidFill>
              <a:latin typeface="メイリオ" panose="020B0604030504040204" pitchFamily="50" charset="-128"/>
              <a:ea typeface="メイリオ" panose="020B0604030504040204" pitchFamily="50" charset="-128"/>
              <a:cs typeface="メイリオ" panose="020B0604030504040204" pitchFamily="50" charset="-128"/>
            </a:endParaRPr>
          </a:p>
          <a:p>
            <a:r>
              <a:rPr lang="en-US" altLang="ja-JP" sz="1400" dirty="0">
                <a:latin typeface="メイリオ" panose="020B0604030504040204" pitchFamily="50" charset="-128"/>
                <a:ea typeface="メイリオ" panose="020B0604030504040204" pitchFamily="50" charset="-128"/>
                <a:cs typeface="メイリオ" panose="020B0604030504040204" pitchFamily="50" charset="-128"/>
                <a:hlinkClick r:id="rId3"/>
              </a:rPr>
              <a:t>https://</a:t>
            </a:r>
            <a:r>
              <a:rPr lang="en-US" altLang="ja-JP" sz="1400" dirty="0" smtClean="0">
                <a:latin typeface="メイリオ" panose="020B0604030504040204" pitchFamily="50" charset="-128"/>
                <a:ea typeface="メイリオ" panose="020B0604030504040204" pitchFamily="50" charset="-128"/>
                <a:cs typeface="メイリオ" panose="020B0604030504040204" pitchFamily="50" charset="-128"/>
                <a:hlinkClick r:id="rId3"/>
              </a:rPr>
              <a:t>kouseikyoku.mhlw.go.jp/kantoshinetsu/iji/yakkanhp-kaishu-2016-3.html</a:t>
            </a:r>
            <a:endParaRPr lang="en-US" altLang="ja-JP" sz="1400" dirty="0" smtClean="0">
              <a:solidFill>
                <a:schemeClr val="accent2"/>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241779793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 1"/>
          <p:cNvGraphicFramePr>
            <a:graphicFrameLocks noGrp="1"/>
          </p:cNvGraphicFramePr>
          <p:nvPr>
            <p:extLst>
              <p:ext uri="{D42A27DB-BD31-4B8C-83A1-F6EECF244321}">
                <p14:modId xmlns:p14="http://schemas.microsoft.com/office/powerpoint/2010/main" val="4011949256"/>
              </p:ext>
            </p:extLst>
          </p:nvPr>
        </p:nvGraphicFramePr>
        <p:xfrm>
          <a:off x="578070" y="262781"/>
          <a:ext cx="5695030" cy="2314339"/>
        </p:xfrm>
        <a:graphic>
          <a:graphicData uri="http://schemas.openxmlformats.org/drawingml/2006/table">
            <a:tbl>
              <a:tblPr firstRow="1" bandRow="1">
                <a:tableStyleId>{5940675A-B579-460E-94D1-54222C63F5DA}</a:tableStyleId>
              </a:tblPr>
              <a:tblGrid>
                <a:gridCol w="725213">
                  <a:extLst>
                    <a:ext uri="{9D8B030D-6E8A-4147-A177-3AD203B41FA5}">
                      <a16:colId xmlns="" xmlns:a16="http://schemas.microsoft.com/office/drawing/2014/main" val="3011387355"/>
                    </a:ext>
                  </a:extLst>
                </a:gridCol>
                <a:gridCol w="3552496">
                  <a:extLst>
                    <a:ext uri="{9D8B030D-6E8A-4147-A177-3AD203B41FA5}">
                      <a16:colId xmlns="" xmlns:a16="http://schemas.microsoft.com/office/drawing/2014/main" val="4184878502"/>
                    </a:ext>
                  </a:extLst>
                </a:gridCol>
                <a:gridCol w="725214">
                  <a:extLst>
                    <a:ext uri="{9D8B030D-6E8A-4147-A177-3AD203B41FA5}">
                      <a16:colId xmlns="" xmlns:a16="http://schemas.microsoft.com/office/drawing/2014/main" val="158220921"/>
                    </a:ext>
                  </a:extLst>
                </a:gridCol>
                <a:gridCol w="692107">
                  <a:extLst>
                    <a:ext uri="{9D8B030D-6E8A-4147-A177-3AD203B41FA5}">
                      <a16:colId xmlns="" xmlns:a16="http://schemas.microsoft.com/office/drawing/2014/main" val="1543655428"/>
                    </a:ext>
                  </a:extLst>
                </a:gridCol>
              </a:tblGrid>
              <a:tr h="423777">
                <a:tc>
                  <a:txBody>
                    <a:bodyPr/>
                    <a:lstStyle/>
                    <a:p>
                      <a:pPr algn="r"/>
                      <a:r>
                        <a:rPr kumimoji="1" lang="en-US" altLang="ja-JP" sz="2000" b="1" dirty="0" smtClean="0">
                          <a:latin typeface="メイリオ" panose="020B0604030504040204" pitchFamily="50" charset="-128"/>
                          <a:ea typeface="メイリオ" panose="020B0604030504040204" pitchFamily="50" charset="-128"/>
                        </a:rPr>
                        <a:t>6</a:t>
                      </a:r>
                    </a:p>
                  </a:txBody>
                  <a:tcPr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D9FF"/>
                    </a:solid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2000" b="1" dirty="0" smtClean="0">
                          <a:latin typeface="メイリオ" panose="020B0604030504040204" pitchFamily="50" charset="-128"/>
                          <a:ea typeface="メイリオ" panose="020B0604030504040204" pitchFamily="50" charset="-128"/>
                        </a:rPr>
                        <a:t>医薬品等の製造・管理</a:t>
                      </a:r>
                    </a:p>
                  </a:txBody>
                  <a:tcPr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r>
                        <a:rPr kumimoji="1" lang="ja-JP" altLang="en-US" sz="2000" b="1" smtClean="0">
                          <a:latin typeface="メイリオ" panose="020B0604030504040204" pitchFamily="50" charset="-128"/>
                          <a:ea typeface="メイリオ" panose="020B0604030504040204" pitchFamily="50" charset="-128"/>
                        </a:rPr>
                        <a:t>□有</a:t>
                      </a:r>
                      <a:endParaRPr kumimoji="1" lang="en-US" altLang="ja-JP" sz="2000" b="1" dirty="0" smtClean="0">
                        <a:latin typeface="メイリオ" panose="020B0604030504040204" pitchFamily="50" charset="-128"/>
                        <a:ea typeface="メイリオ" panose="020B0604030504040204" pitchFamily="50" charset="-128"/>
                      </a:endParaRPr>
                    </a:p>
                  </a:txBody>
                  <a:tcPr marL="36000" marR="36000"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r>
                        <a:rPr kumimoji="1" lang="ja-JP" altLang="en-US" sz="2000" b="1" smtClean="0">
                          <a:latin typeface="メイリオ" panose="020B0604030504040204" pitchFamily="50" charset="-128"/>
                          <a:ea typeface="メイリオ" panose="020B0604030504040204" pitchFamily="50" charset="-128"/>
                        </a:rPr>
                        <a:t>□無</a:t>
                      </a:r>
                      <a:endParaRPr kumimoji="1" lang="en-US" altLang="ja-JP" sz="2000" b="1" dirty="0" smtClean="0">
                        <a:latin typeface="メイリオ" panose="020B0604030504040204" pitchFamily="50" charset="-128"/>
                        <a:ea typeface="メイリオ" panose="020B0604030504040204" pitchFamily="50" charset="-128"/>
                      </a:endParaRPr>
                    </a:p>
                  </a:txBody>
                  <a:tcPr marL="36000" marR="36000"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600981466"/>
                  </a:ext>
                </a:extLst>
              </a:tr>
              <a:tr h="804058">
                <a:tc>
                  <a:txBody>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1" lang="en-US" altLang="ja-JP" sz="2000" b="1" dirty="0" smtClean="0">
                          <a:latin typeface="メイリオ" panose="020B0604030504040204" pitchFamily="50" charset="-128"/>
                          <a:ea typeface="メイリオ" panose="020B0604030504040204" pitchFamily="50" charset="-128"/>
                        </a:rPr>
                        <a:t>2</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D9FF"/>
                    </a:solidFill>
                  </a:tcPr>
                </a:tc>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2000" b="1" dirty="0" smtClean="0">
                          <a:latin typeface="メイリオ" panose="020B0604030504040204" pitchFamily="50" charset="-128"/>
                          <a:ea typeface="メイリオ" panose="020B0604030504040204" pitchFamily="50" charset="-128"/>
                        </a:rPr>
                        <a:t>医薬品等の製造・管理（国内未承認であるが、海外での承認がある医薬品等を用いる場合）</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 xmlns:a16="http://schemas.microsoft.com/office/drawing/2014/main" val="1635936749"/>
                  </a:ext>
                </a:extLst>
              </a:tr>
              <a:tr h="442361">
                <a:tc>
                  <a:txBody>
                    <a:bodyPr/>
                    <a:lstStyle/>
                    <a:p>
                      <a:pPr algn="r"/>
                      <a:r>
                        <a:rPr kumimoji="1" lang="en-US" altLang="ja-JP" sz="2000" b="1" dirty="0" smtClean="0">
                          <a:latin typeface="メイリオ" panose="020B0604030504040204" pitchFamily="50" charset="-128"/>
                          <a:ea typeface="メイリオ" panose="020B0604030504040204" pitchFamily="50" charset="-128"/>
                        </a:rPr>
                        <a:t>2</a:t>
                      </a:r>
                      <a:endParaRPr kumimoji="1" lang="ja-JP" altLang="en-US" sz="2000" b="1" dirty="0">
                        <a:latin typeface="メイリオ" panose="020B0604030504040204" pitchFamily="50" charset="-128"/>
                        <a:ea typeface="メイリオ" panose="020B0604030504040204" pitchFamily="50" charset="-128"/>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D9FF"/>
                    </a:solidFill>
                  </a:tcPr>
                </a:tc>
                <a:tc rowSpan="2"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2000" b="1" dirty="0" smtClean="0">
                          <a:latin typeface="メイリオ" panose="020B0604030504040204" pitchFamily="50" charset="-128"/>
                          <a:ea typeface="メイリオ" panose="020B0604030504040204" pitchFamily="50" charset="-128"/>
                        </a:rPr>
                        <a:t>臨床研究に用いた医薬品等の製造番号又は製造記号</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rowSpan="2" hMerge="1">
                  <a:txBody>
                    <a:bodyPr/>
                    <a:lstStyle/>
                    <a:p>
                      <a:endParaRPr kumimoji="1" lang="ja-JP" altLang="en-US" dirty="0"/>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rowSpan="2" hMerge="1">
                  <a:txBody>
                    <a:bodyPr/>
                    <a:lstStyle/>
                    <a:p>
                      <a:endParaRPr kumimoji="1" lang="ja-JP" altLang="en-US" dirty="0"/>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3562328965"/>
                  </a:ext>
                </a:extLst>
              </a:tr>
              <a:tr h="442361">
                <a:tc>
                  <a:txBody>
                    <a:bodyPr/>
                    <a:lstStyle/>
                    <a:p>
                      <a:pPr algn="r"/>
                      <a:r>
                        <a:rPr kumimoji="1" lang="en-US" altLang="ja-JP" sz="2000" b="1" dirty="0" smtClean="0">
                          <a:latin typeface="メイリオ" panose="020B0604030504040204" pitchFamily="50" charset="-128"/>
                          <a:ea typeface="メイリオ" panose="020B0604030504040204" pitchFamily="50" charset="-128"/>
                        </a:rPr>
                        <a:t>1</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D9FF"/>
                    </a:solidFill>
                  </a:tcPr>
                </a:tc>
                <a:tc gridSpan="3"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 xmlns:a16="http://schemas.microsoft.com/office/drawing/2014/main" val="1165458238"/>
                  </a:ext>
                </a:extLst>
              </a:tr>
            </a:tbl>
          </a:graphicData>
        </a:graphic>
      </p:graphicFrame>
      <p:sp>
        <p:nvSpPr>
          <p:cNvPr id="24" name="正方形/長方形 23"/>
          <p:cNvSpPr/>
          <p:nvPr/>
        </p:nvSpPr>
        <p:spPr>
          <a:xfrm>
            <a:off x="578070" y="2862943"/>
            <a:ext cx="5695030" cy="5442858"/>
          </a:xfrm>
          <a:prstGeom prst="rect">
            <a:avLst/>
          </a:prstGeom>
          <a:noFill/>
          <a:ln w="2540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p:cNvSpPr txBox="1"/>
          <p:nvPr/>
        </p:nvSpPr>
        <p:spPr>
          <a:xfrm>
            <a:off x="1098764" y="3887730"/>
            <a:ext cx="4653642" cy="584775"/>
          </a:xfrm>
          <a:prstGeom prst="rect">
            <a:avLst/>
          </a:prstGeom>
          <a:noFill/>
        </p:spPr>
        <p:txBody>
          <a:bodyPr wrap="square" rtlCol="0">
            <a:spAutoFit/>
          </a:bodyPr>
          <a:lstStyle/>
          <a:p>
            <a:r>
              <a:rPr kumimoji="1" lang="ja-JP" altLang="en-US" sz="1600" dirty="0" smtClean="0">
                <a:solidFill>
                  <a:schemeClr val="accent2"/>
                </a:solidFill>
                <a:latin typeface="メイリオ" panose="020B0604030504040204" pitchFamily="50" charset="-128"/>
                <a:ea typeface="メイリオ" panose="020B0604030504040204" pitchFamily="50" charset="-128"/>
                <a:cs typeface="メイリオ" panose="020B0604030504040204" pitchFamily="50" charset="-128"/>
              </a:rPr>
              <a:t>輸入した医薬品等の外箱やボトルに記載されている製造番号又は製造番号を保管する。</a:t>
            </a:r>
            <a:endParaRPr kumimoji="1" lang="ja-JP" altLang="en-US" sz="1600" dirty="0">
              <a:solidFill>
                <a:schemeClr val="accent2"/>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テキスト ボックス 3"/>
          <p:cNvSpPr txBox="1"/>
          <p:nvPr/>
        </p:nvSpPr>
        <p:spPr>
          <a:xfrm>
            <a:off x="2013857" y="5227099"/>
            <a:ext cx="2661558" cy="923330"/>
          </a:xfrm>
          <a:prstGeom prst="rect">
            <a:avLst/>
          </a:prstGeom>
          <a:noFill/>
        </p:spPr>
        <p:txBody>
          <a:bodyPr wrap="square" rtlCol="0">
            <a:spAutoFit/>
          </a:bodyPr>
          <a:lstStyle/>
          <a:p>
            <a:r>
              <a:rPr kumimoji="1" lang="en-US" altLang="ja-JP" dirty="0" smtClean="0"/>
              <a:t>Batch No. XXXXXXXXXX</a:t>
            </a:r>
          </a:p>
          <a:p>
            <a:r>
              <a:rPr kumimoji="1" lang="ja-JP" altLang="en-US" dirty="0" smtClean="0"/>
              <a:t>　</a:t>
            </a:r>
            <a:r>
              <a:rPr kumimoji="1" lang="en-US" altLang="ja-JP" dirty="0" smtClean="0"/>
              <a:t>or </a:t>
            </a:r>
          </a:p>
          <a:p>
            <a:r>
              <a:rPr kumimoji="1" lang="en-US" altLang="ja-JP" dirty="0" smtClean="0"/>
              <a:t>Lot. No. XXXXXXXXXXX</a:t>
            </a:r>
          </a:p>
        </p:txBody>
      </p:sp>
    </p:spTree>
    <p:extLst>
      <p:ext uri="{BB962C8B-B14F-4D97-AF65-F5344CB8AC3E}">
        <p14:creationId xmlns:p14="http://schemas.microsoft.com/office/powerpoint/2010/main" val="5419751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 1"/>
          <p:cNvGraphicFramePr>
            <a:graphicFrameLocks noGrp="1"/>
          </p:cNvGraphicFramePr>
          <p:nvPr>
            <p:extLst>
              <p:ext uri="{D42A27DB-BD31-4B8C-83A1-F6EECF244321}">
                <p14:modId xmlns:p14="http://schemas.microsoft.com/office/powerpoint/2010/main" val="4167617471"/>
              </p:ext>
            </p:extLst>
          </p:nvPr>
        </p:nvGraphicFramePr>
        <p:xfrm>
          <a:off x="578070" y="262781"/>
          <a:ext cx="5695030" cy="2314339"/>
        </p:xfrm>
        <a:graphic>
          <a:graphicData uri="http://schemas.openxmlformats.org/drawingml/2006/table">
            <a:tbl>
              <a:tblPr firstRow="1" bandRow="1">
                <a:tableStyleId>{5940675A-B579-460E-94D1-54222C63F5DA}</a:tableStyleId>
              </a:tblPr>
              <a:tblGrid>
                <a:gridCol w="725213">
                  <a:extLst>
                    <a:ext uri="{9D8B030D-6E8A-4147-A177-3AD203B41FA5}">
                      <a16:colId xmlns="" xmlns:a16="http://schemas.microsoft.com/office/drawing/2014/main" val="3011387355"/>
                    </a:ext>
                  </a:extLst>
                </a:gridCol>
                <a:gridCol w="3552496">
                  <a:extLst>
                    <a:ext uri="{9D8B030D-6E8A-4147-A177-3AD203B41FA5}">
                      <a16:colId xmlns="" xmlns:a16="http://schemas.microsoft.com/office/drawing/2014/main" val="4184878502"/>
                    </a:ext>
                  </a:extLst>
                </a:gridCol>
                <a:gridCol w="725214">
                  <a:extLst>
                    <a:ext uri="{9D8B030D-6E8A-4147-A177-3AD203B41FA5}">
                      <a16:colId xmlns="" xmlns:a16="http://schemas.microsoft.com/office/drawing/2014/main" val="158220921"/>
                    </a:ext>
                  </a:extLst>
                </a:gridCol>
                <a:gridCol w="692107">
                  <a:extLst>
                    <a:ext uri="{9D8B030D-6E8A-4147-A177-3AD203B41FA5}">
                      <a16:colId xmlns="" xmlns:a16="http://schemas.microsoft.com/office/drawing/2014/main" val="1543655428"/>
                    </a:ext>
                  </a:extLst>
                </a:gridCol>
              </a:tblGrid>
              <a:tr h="423777">
                <a:tc>
                  <a:txBody>
                    <a:bodyPr/>
                    <a:lstStyle/>
                    <a:p>
                      <a:pPr algn="r"/>
                      <a:r>
                        <a:rPr kumimoji="1" lang="en-US" altLang="ja-JP" sz="2000" b="1" dirty="0" smtClean="0">
                          <a:latin typeface="メイリオ" panose="020B0604030504040204" pitchFamily="50" charset="-128"/>
                          <a:ea typeface="メイリオ" panose="020B0604030504040204" pitchFamily="50" charset="-128"/>
                        </a:rPr>
                        <a:t>6</a:t>
                      </a:r>
                    </a:p>
                  </a:txBody>
                  <a:tcPr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D9FF"/>
                    </a:solid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2000" b="1" dirty="0" smtClean="0">
                          <a:latin typeface="メイリオ" panose="020B0604030504040204" pitchFamily="50" charset="-128"/>
                          <a:ea typeface="メイリオ" panose="020B0604030504040204" pitchFamily="50" charset="-128"/>
                        </a:rPr>
                        <a:t>医薬品等の製造・管理</a:t>
                      </a:r>
                    </a:p>
                  </a:txBody>
                  <a:tcPr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r>
                        <a:rPr kumimoji="1" lang="ja-JP" altLang="en-US" sz="2000" b="1" smtClean="0">
                          <a:latin typeface="メイリオ" panose="020B0604030504040204" pitchFamily="50" charset="-128"/>
                          <a:ea typeface="メイリオ" panose="020B0604030504040204" pitchFamily="50" charset="-128"/>
                        </a:rPr>
                        <a:t>□有</a:t>
                      </a:r>
                      <a:endParaRPr kumimoji="1" lang="en-US" altLang="ja-JP" sz="2000" b="1" dirty="0" smtClean="0">
                        <a:latin typeface="メイリオ" panose="020B0604030504040204" pitchFamily="50" charset="-128"/>
                        <a:ea typeface="メイリオ" panose="020B0604030504040204" pitchFamily="50" charset="-128"/>
                      </a:endParaRPr>
                    </a:p>
                  </a:txBody>
                  <a:tcPr marL="36000" marR="36000"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r>
                        <a:rPr kumimoji="1" lang="ja-JP" altLang="en-US" sz="2000" b="1" smtClean="0">
                          <a:latin typeface="メイリオ" panose="020B0604030504040204" pitchFamily="50" charset="-128"/>
                          <a:ea typeface="メイリオ" panose="020B0604030504040204" pitchFamily="50" charset="-128"/>
                        </a:rPr>
                        <a:t>□無</a:t>
                      </a:r>
                      <a:endParaRPr kumimoji="1" lang="en-US" altLang="ja-JP" sz="2000" b="1" dirty="0" smtClean="0">
                        <a:latin typeface="メイリオ" panose="020B0604030504040204" pitchFamily="50" charset="-128"/>
                        <a:ea typeface="メイリオ" panose="020B0604030504040204" pitchFamily="50" charset="-128"/>
                      </a:endParaRPr>
                    </a:p>
                  </a:txBody>
                  <a:tcPr marL="36000" marR="36000"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600981466"/>
                  </a:ext>
                </a:extLst>
              </a:tr>
              <a:tr h="804058">
                <a:tc>
                  <a:txBody>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1" lang="en-US" altLang="ja-JP" sz="2000" b="1" dirty="0" smtClean="0">
                          <a:latin typeface="メイリオ" panose="020B0604030504040204" pitchFamily="50" charset="-128"/>
                          <a:ea typeface="メイリオ" panose="020B0604030504040204" pitchFamily="50" charset="-128"/>
                        </a:rPr>
                        <a:t>2</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D9FF"/>
                    </a:solidFill>
                  </a:tcPr>
                </a:tc>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2000" b="1" dirty="0" smtClean="0">
                          <a:latin typeface="メイリオ" panose="020B0604030504040204" pitchFamily="50" charset="-128"/>
                          <a:ea typeface="メイリオ" panose="020B0604030504040204" pitchFamily="50" charset="-128"/>
                        </a:rPr>
                        <a:t>医薬品等の製造・管理（国内未承認であるが、海外での承認がある医薬品等を用いる場合）</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 xmlns:a16="http://schemas.microsoft.com/office/drawing/2014/main" val="1635936749"/>
                  </a:ext>
                </a:extLst>
              </a:tr>
              <a:tr h="442361">
                <a:tc>
                  <a:txBody>
                    <a:bodyPr/>
                    <a:lstStyle/>
                    <a:p>
                      <a:pPr algn="r"/>
                      <a:r>
                        <a:rPr kumimoji="1" lang="en-US" altLang="ja-JP" sz="2000" b="1" dirty="0" smtClean="0">
                          <a:latin typeface="メイリオ" panose="020B0604030504040204" pitchFamily="50" charset="-128"/>
                          <a:ea typeface="メイリオ" panose="020B0604030504040204" pitchFamily="50" charset="-128"/>
                        </a:rPr>
                        <a:t>3</a:t>
                      </a:r>
                      <a:endParaRPr kumimoji="1" lang="ja-JP" altLang="en-US" sz="2000" b="1" dirty="0">
                        <a:latin typeface="メイリオ" panose="020B0604030504040204" pitchFamily="50" charset="-128"/>
                        <a:ea typeface="メイリオ" panose="020B0604030504040204" pitchFamily="50" charset="-128"/>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D9FF"/>
                    </a:solidFill>
                  </a:tcPr>
                </a:tc>
                <a:tc rowSpan="2"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2000" b="1" dirty="0" smtClean="0">
                          <a:latin typeface="メイリオ" panose="020B0604030504040204" pitchFamily="50" charset="-128"/>
                          <a:ea typeface="メイリオ" panose="020B0604030504040204" pitchFamily="50" charset="-128"/>
                        </a:rPr>
                        <a:t>（加工して用いる場合）加工等に係る記録</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rowSpan="2" hMerge="1">
                  <a:txBody>
                    <a:bodyPr/>
                    <a:lstStyle/>
                    <a:p>
                      <a:endParaRPr kumimoji="1" lang="ja-JP" altLang="en-US" dirty="0"/>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rowSpan="2" hMerge="1">
                  <a:txBody>
                    <a:bodyPr/>
                    <a:lstStyle/>
                    <a:p>
                      <a:endParaRPr kumimoji="1" lang="ja-JP" altLang="en-US" dirty="0"/>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3562328965"/>
                  </a:ext>
                </a:extLst>
              </a:tr>
              <a:tr h="442361">
                <a:tc>
                  <a:txBody>
                    <a:bodyPr/>
                    <a:lstStyle/>
                    <a:p>
                      <a:pPr algn="r"/>
                      <a:r>
                        <a:rPr kumimoji="1" lang="en-US" altLang="ja-JP" sz="2000" b="1" dirty="0" smtClean="0">
                          <a:latin typeface="メイリオ" panose="020B0604030504040204" pitchFamily="50" charset="-128"/>
                          <a:ea typeface="メイリオ" panose="020B0604030504040204" pitchFamily="50" charset="-128"/>
                        </a:rPr>
                        <a:t>1</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D9FF"/>
                    </a:solidFill>
                  </a:tcPr>
                </a:tc>
                <a:tc gridSpan="3"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 xmlns:a16="http://schemas.microsoft.com/office/drawing/2014/main" val="1165458238"/>
                  </a:ext>
                </a:extLst>
              </a:tr>
            </a:tbl>
          </a:graphicData>
        </a:graphic>
      </p:graphicFrame>
      <p:sp>
        <p:nvSpPr>
          <p:cNvPr id="24" name="正方形/長方形 23"/>
          <p:cNvSpPr/>
          <p:nvPr/>
        </p:nvSpPr>
        <p:spPr>
          <a:xfrm>
            <a:off x="578070" y="2950029"/>
            <a:ext cx="5695030" cy="5812972"/>
          </a:xfrm>
          <a:prstGeom prst="rect">
            <a:avLst/>
          </a:prstGeom>
          <a:noFill/>
          <a:ln w="2540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 name="図 2"/>
          <p:cNvPicPr>
            <a:picLocks noChangeAspect="1"/>
          </p:cNvPicPr>
          <p:nvPr/>
        </p:nvPicPr>
        <p:blipFill>
          <a:blip r:embed="rId2"/>
          <a:stretch>
            <a:fillRect/>
          </a:stretch>
        </p:blipFill>
        <p:spPr>
          <a:xfrm>
            <a:off x="1431513" y="3130265"/>
            <a:ext cx="4060288" cy="5480335"/>
          </a:xfrm>
          <a:prstGeom prst="rect">
            <a:avLst/>
          </a:prstGeom>
        </p:spPr>
      </p:pic>
      <p:sp>
        <p:nvSpPr>
          <p:cNvPr id="4" name="正方形/長方形 3"/>
          <p:cNvSpPr/>
          <p:nvPr/>
        </p:nvSpPr>
        <p:spPr>
          <a:xfrm>
            <a:off x="685799" y="5433536"/>
            <a:ext cx="5470450" cy="1077218"/>
          </a:xfrm>
          <a:prstGeom prst="rect">
            <a:avLst/>
          </a:prstGeom>
          <a:solidFill>
            <a:schemeClr val="bg1"/>
          </a:solidFill>
        </p:spPr>
        <p:txBody>
          <a:bodyPr wrap="square">
            <a:spAutoFit/>
          </a:bodyPr>
          <a:lstStyle/>
          <a:p>
            <a:r>
              <a:rPr lang="ja-JP" altLang="en-US" sz="1600" dirty="0" smtClean="0">
                <a:solidFill>
                  <a:schemeClr val="accent2"/>
                </a:solidFill>
                <a:latin typeface="メイリオ" panose="020B0604030504040204" pitchFamily="50" charset="-128"/>
                <a:ea typeface="メイリオ" panose="020B0604030504040204" pitchFamily="50" charset="-128"/>
                <a:cs typeface="メイリオ" panose="020B0604030504040204" pitchFamily="50" charset="-128"/>
              </a:rPr>
              <a:t>加工</a:t>
            </a:r>
            <a:r>
              <a:rPr lang="ja-JP" altLang="en-US" sz="1600" dirty="0">
                <a:solidFill>
                  <a:schemeClr val="accent2"/>
                </a:solidFill>
                <a:latin typeface="メイリオ" panose="020B0604030504040204" pitchFamily="50" charset="-128"/>
                <a:ea typeface="メイリオ" panose="020B0604030504040204" pitchFamily="50" charset="-128"/>
                <a:cs typeface="メイリオ" panose="020B0604030504040204" pitchFamily="50" charset="-128"/>
              </a:rPr>
              <a:t>の経緯を示す資料・文書（調剤・調製記録等）を保管</a:t>
            </a:r>
            <a:r>
              <a:rPr lang="ja-JP" altLang="en-US" sz="1600" dirty="0" smtClean="0">
                <a:solidFill>
                  <a:schemeClr val="accent2"/>
                </a:solidFill>
                <a:latin typeface="メイリオ" panose="020B0604030504040204" pitchFamily="50" charset="-128"/>
                <a:ea typeface="メイリオ" panose="020B0604030504040204" pitchFamily="50" charset="-128"/>
                <a:cs typeface="メイリオ" panose="020B0604030504040204" pitchFamily="50" charset="-128"/>
              </a:rPr>
              <a:t>する</a:t>
            </a:r>
            <a:endParaRPr lang="en-US" altLang="ja-JP" sz="1600" dirty="0" smtClean="0">
              <a:solidFill>
                <a:schemeClr val="accent2"/>
              </a:solidFill>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1600" dirty="0">
              <a:solidFill>
                <a:schemeClr val="accent2"/>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600" dirty="0" smtClean="0">
                <a:solidFill>
                  <a:schemeClr val="accent2"/>
                </a:solidFill>
                <a:latin typeface="メイリオ" panose="020B0604030504040204" pitchFamily="50" charset="-128"/>
                <a:ea typeface="メイリオ" panose="020B0604030504040204" pitchFamily="50" charset="-128"/>
                <a:cs typeface="メイリオ" panose="020B0604030504040204" pitchFamily="50" charset="-128"/>
              </a:rPr>
              <a:t>（加工</a:t>
            </a:r>
            <a:r>
              <a:rPr lang="ja-JP" altLang="en-US" sz="1600" dirty="0">
                <a:solidFill>
                  <a:schemeClr val="accent2"/>
                </a:solidFill>
                <a:latin typeface="メイリオ" panose="020B0604030504040204" pitchFamily="50" charset="-128"/>
                <a:ea typeface="メイリオ" panose="020B0604030504040204" pitchFamily="50" charset="-128"/>
                <a:cs typeface="メイリオ" panose="020B0604030504040204" pitchFamily="50" charset="-128"/>
              </a:rPr>
              <a:t>：粉剤・脱カプセル・溶解・軽微な形状の変化</a:t>
            </a:r>
            <a:r>
              <a:rPr lang="ja-JP" altLang="en-US" sz="1600" dirty="0" smtClean="0">
                <a:solidFill>
                  <a:schemeClr val="accent2"/>
                </a:solidFill>
                <a:latin typeface="メイリオ" panose="020B0604030504040204" pitchFamily="50" charset="-128"/>
                <a:ea typeface="メイリオ" panose="020B0604030504040204" pitchFamily="50" charset="-128"/>
                <a:cs typeface="メイリオ" panose="020B0604030504040204" pitchFamily="50" charset="-128"/>
              </a:rPr>
              <a:t>等</a:t>
            </a:r>
            <a:r>
              <a:rPr lang="ja-JP" altLang="en-US" sz="1600" dirty="0">
                <a:solidFill>
                  <a:schemeClr val="accent2"/>
                </a:solidFill>
                <a:latin typeface="メイリオ" panose="020B0604030504040204" pitchFamily="50" charset="-128"/>
                <a:ea typeface="メイリオ" panose="020B0604030504040204" pitchFamily="50" charset="-128"/>
                <a:cs typeface="メイリオ" panose="020B0604030504040204" pitchFamily="50" charset="-128"/>
              </a:rPr>
              <a:t>）</a:t>
            </a:r>
          </a:p>
        </p:txBody>
      </p:sp>
    </p:spTree>
    <p:extLst>
      <p:ext uri="{BB962C8B-B14F-4D97-AF65-F5344CB8AC3E}">
        <p14:creationId xmlns:p14="http://schemas.microsoft.com/office/powerpoint/2010/main" val="21162951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 1"/>
          <p:cNvGraphicFramePr>
            <a:graphicFrameLocks noGrp="1"/>
          </p:cNvGraphicFramePr>
          <p:nvPr>
            <p:extLst>
              <p:ext uri="{D42A27DB-BD31-4B8C-83A1-F6EECF244321}">
                <p14:modId xmlns:p14="http://schemas.microsoft.com/office/powerpoint/2010/main" val="2315210117"/>
              </p:ext>
            </p:extLst>
          </p:nvPr>
        </p:nvGraphicFramePr>
        <p:xfrm>
          <a:off x="578070" y="262781"/>
          <a:ext cx="5695030" cy="2314339"/>
        </p:xfrm>
        <a:graphic>
          <a:graphicData uri="http://schemas.openxmlformats.org/drawingml/2006/table">
            <a:tbl>
              <a:tblPr firstRow="1" bandRow="1">
                <a:tableStyleId>{5940675A-B579-460E-94D1-54222C63F5DA}</a:tableStyleId>
              </a:tblPr>
              <a:tblGrid>
                <a:gridCol w="725213">
                  <a:extLst>
                    <a:ext uri="{9D8B030D-6E8A-4147-A177-3AD203B41FA5}">
                      <a16:colId xmlns="" xmlns:a16="http://schemas.microsoft.com/office/drawing/2014/main" val="3011387355"/>
                    </a:ext>
                  </a:extLst>
                </a:gridCol>
                <a:gridCol w="3552496">
                  <a:extLst>
                    <a:ext uri="{9D8B030D-6E8A-4147-A177-3AD203B41FA5}">
                      <a16:colId xmlns="" xmlns:a16="http://schemas.microsoft.com/office/drawing/2014/main" val="4184878502"/>
                    </a:ext>
                  </a:extLst>
                </a:gridCol>
                <a:gridCol w="725214">
                  <a:extLst>
                    <a:ext uri="{9D8B030D-6E8A-4147-A177-3AD203B41FA5}">
                      <a16:colId xmlns="" xmlns:a16="http://schemas.microsoft.com/office/drawing/2014/main" val="158220921"/>
                    </a:ext>
                  </a:extLst>
                </a:gridCol>
                <a:gridCol w="692107">
                  <a:extLst>
                    <a:ext uri="{9D8B030D-6E8A-4147-A177-3AD203B41FA5}">
                      <a16:colId xmlns="" xmlns:a16="http://schemas.microsoft.com/office/drawing/2014/main" val="1543655428"/>
                    </a:ext>
                  </a:extLst>
                </a:gridCol>
              </a:tblGrid>
              <a:tr h="423777">
                <a:tc>
                  <a:txBody>
                    <a:bodyPr/>
                    <a:lstStyle/>
                    <a:p>
                      <a:pPr algn="r"/>
                      <a:r>
                        <a:rPr kumimoji="1" lang="en-US" altLang="ja-JP" sz="2000" b="1" dirty="0" smtClean="0">
                          <a:latin typeface="メイリオ" panose="020B0604030504040204" pitchFamily="50" charset="-128"/>
                          <a:ea typeface="メイリオ" panose="020B0604030504040204" pitchFamily="50" charset="-128"/>
                        </a:rPr>
                        <a:t>6</a:t>
                      </a:r>
                    </a:p>
                  </a:txBody>
                  <a:tcPr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D9FF"/>
                    </a:solid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2000" b="1" dirty="0" smtClean="0">
                          <a:latin typeface="メイリオ" panose="020B0604030504040204" pitchFamily="50" charset="-128"/>
                          <a:ea typeface="メイリオ" panose="020B0604030504040204" pitchFamily="50" charset="-128"/>
                        </a:rPr>
                        <a:t>医薬品等の製造・管理</a:t>
                      </a:r>
                    </a:p>
                  </a:txBody>
                  <a:tcPr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r>
                        <a:rPr kumimoji="1" lang="ja-JP" altLang="en-US" sz="2000" b="1" smtClean="0">
                          <a:latin typeface="メイリオ" panose="020B0604030504040204" pitchFamily="50" charset="-128"/>
                          <a:ea typeface="メイリオ" panose="020B0604030504040204" pitchFamily="50" charset="-128"/>
                        </a:rPr>
                        <a:t>□有</a:t>
                      </a:r>
                      <a:endParaRPr kumimoji="1" lang="en-US" altLang="ja-JP" sz="2000" b="1" dirty="0" smtClean="0">
                        <a:latin typeface="メイリオ" panose="020B0604030504040204" pitchFamily="50" charset="-128"/>
                        <a:ea typeface="メイリオ" panose="020B0604030504040204" pitchFamily="50" charset="-128"/>
                      </a:endParaRPr>
                    </a:p>
                  </a:txBody>
                  <a:tcPr marL="36000" marR="36000"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r>
                        <a:rPr kumimoji="1" lang="ja-JP" altLang="en-US" sz="2000" b="1" smtClean="0">
                          <a:latin typeface="メイリオ" panose="020B0604030504040204" pitchFamily="50" charset="-128"/>
                          <a:ea typeface="メイリオ" panose="020B0604030504040204" pitchFamily="50" charset="-128"/>
                        </a:rPr>
                        <a:t>□無</a:t>
                      </a:r>
                      <a:endParaRPr kumimoji="1" lang="en-US" altLang="ja-JP" sz="2000" b="1" dirty="0" smtClean="0">
                        <a:latin typeface="メイリオ" panose="020B0604030504040204" pitchFamily="50" charset="-128"/>
                        <a:ea typeface="メイリオ" panose="020B0604030504040204" pitchFamily="50" charset="-128"/>
                      </a:endParaRPr>
                    </a:p>
                  </a:txBody>
                  <a:tcPr marL="36000" marR="36000"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600981466"/>
                  </a:ext>
                </a:extLst>
              </a:tr>
              <a:tr h="804058">
                <a:tc>
                  <a:txBody>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1" lang="en-US" altLang="ja-JP" sz="2000" b="1" dirty="0" smtClean="0">
                          <a:latin typeface="メイリオ" panose="020B0604030504040204" pitchFamily="50" charset="-128"/>
                          <a:ea typeface="メイリオ" panose="020B0604030504040204" pitchFamily="50" charset="-128"/>
                        </a:rPr>
                        <a:t>2</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D9FF"/>
                    </a:solidFill>
                  </a:tcPr>
                </a:tc>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2000" b="1" dirty="0" smtClean="0">
                          <a:latin typeface="メイリオ" panose="020B0604030504040204" pitchFamily="50" charset="-128"/>
                          <a:ea typeface="メイリオ" panose="020B0604030504040204" pitchFamily="50" charset="-128"/>
                        </a:rPr>
                        <a:t>医薬品等の製造・管理（国内未承認であるが、海外での承認がある医薬品等を用いる場合）</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 xmlns:a16="http://schemas.microsoft.com/office/drawing/2014/main" val="1635936749"/>
                  </a:ext>
                </a:extLst>
              </a:tr>
              <a:tr h="442361">
                <a:tc>
                  <a:txBody>
                    <a:bodyPr/>
                    <a:lstStyle/>
                    <a:p>
                      <a:pPr algn="r"/>
                      <a:r>
                        <a:rPr kumimoji="1" lang="en-US" altLang="ja-JP" sz="2000" b="1" dirty="0" smtClean="0">
                          <a:latin typeface="メイリオ" panose="020B0604030504040204" pitchFamily="50" charset="-128"/>
                          <a:ea typeface="メイリオ" panose="020B0604030504040204" pitchFamily="50" charset="-128"/>
                        </a:rPr>
                        <a:t>4</a:t>
                      </a:r>
                      <a:endParaRPr kumimoji="1" lang="ja-JP" altLang="en-US" sz="2000" b="1" dirty="0">
                        <a:latin typeface="メイリオ" panose="020B0604030504040204" pitchFamily="50" charset="-128"/>
                        <a:ea typeface="メイリオ" panose="020B0604030504040204" pitchFamily="50" charset="-128"/>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D9FF"/>
                    </a:solidFill>
                  </a:tcPr>
                </a:tc>
                <a:tc rowSpan="2"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2000" b="1" dirty="0" smtClean="0">
                          <a:latin typeface="メイリオ" panose="020B0604030504040204" pitchFamily="50" charset="-128"/>
                          <a:ea typeface="メイリオ" panose="020B0604030504040204" pitchFamily="50" charset="-128"/>
                        </a:rPr>
                        <a:t>医薬品等の処分の記録</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rowSpan="2" hMerge="1">
                  <a:txBody>
                    <a:bodyPr/>
                    <a:lstStyle/>
                    <a:p>
                      <a:endParaRPr kumimoji="1" lang="ja-JP" altLang="en-US" dirty="0"/>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rowSpan="2" hMerge="1">
                  <a:txBody>
                    <a:bodyPr/>
                    <a:lstStyle/>
                    <a:p>
                      <a:endParaRPr kumimoji="1" lang="ja-JP" altLang="en-US" dirty="0"/>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3562328965"/>
                  </a:ext>
                </a:extLst>
              </a:tr>
              <a:tr h="442361">
                <a:tc>
                  <a:txBody>
                    <a:bodyPr/>
                    <a:lstStyle/>
                    <a:p>
                      <a:pPr algn="r"/>
                      <a:r>
                        <a:rPr kumimoji="1" lang="en-US" altLang="ja-JP" sz="2000" b="1" dirty="0" smtClean="0">
                          <a:latin typeface="メイリオ" panose="020B0604030504040204" pitchFamily="50" charset="-128"/>
                          <a:ea typeface="メイリオ" panose="020B0604030504040204" pitchFamily="50" charset="-128"/>
                        </a:rPr>
                        <a:t>1</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D9FF"/>
                    </a:solidFill>
                  </a:tcPr>
                </a:tc>
                <a:tc gridSpan="3"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 xmlns:a16="http://schemas.microsoft.com/office/drawing/2014/main" val="1165458238"/>
                  </a:ext>
                </a:extLst>
              </a:tr>
            </a:tbl>
          </a:graphicData>
        </a:graphic>
      </p:graphicFrame>
      <p:sp>
        <p:nvSpPr>
          <p:cNvPr id="24" name="正方形/長方形 23"/>
          <p:cNvSpPr/>
          <p:nvPr/>
        </p:nvSpPr>
        <p:spPr>
          <a:xfrm>
            <a:off x="578070" y="2950029"/>
            <a:ext cx="5695030" cy="5671458"/>
          </a:xfrm>
          <a:prstGeom prst="rect">
            <a:avLst/>
          </a:prstGeom>
          <a:noFill/>
          <a:ln w="2540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p:cNvSpPr txBox="1"/>
          <p:nvPr/>
        </p:nvSpPr>
        <p:spPr>
          <a:xfrm>
            <a:off x="1583178" y="3897086"/>
            <a:ext cx="3684813" cy="2123658"/>
          </a:xfrm>
          <a:prstGeom prst="rect">
            <a:avLst/>
          </a:prstGeom>
          <a:noFill/>
        </p:spPr>
        <p:txBody>
          <a:bodyPr wrap="square" rtlCol="0">
            <a:spAutoFit/>
          </a:bodyPr>
          <a:lstStyle/>
          <a:p>
            <a:r>
              <a:rPr lang="ja-JP" altLang="en-US" sz="1600" dirty="0" smtClean="0">
                <a:solidFill>
                  <a:schemeClr val="accent2"/>
                </a:solidFill>
                <a:latin typeface="メイリオ" panose="020B0604030504040204" pitchFamily="50" charset="-128"/>
                <a:ea typeface="メイリオ" panose="020B0604030504040204" pitchFamily="50" charset="-128"/>
                <a:cs typeface="メイリオ" panose="020B0604030504040204" pitchFamily="50" charset="-128"/>
              </a:rPr>
              <a:t>以下が記載された記録を保管する</a:t>
            </a:r>
            <a:endParaRPr lang="en-US" altLang="ja-JP" sz="1600" dirty="0" smtClean="0">
              <a:solidFill>
                <a:schemeClr val="accent2"/>
              </a:solidFill>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1600" dirty="0" smtClean="0">
              <a:solidFill>
                <a:schemeClr val="accent2"/>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600" dirty="0" smtClean="0">
                <a:solidFill>
                  <a:schemeClr val="accent2"/>
                </a:solidFill>
                <a:latin typeface="メイリオ" panose="020B0604030504040204" pitchFamily="50" charset="-128"/>
                <a:ea typeface="メイリオ" panose="020B0604030504040204" pitchFamily="50" charset="-128"/>
                <a:cs typeface="メイリオ" panose="020B0604030504040204" pitchFamily="50" charset="-128"/>
              </a:rPr>
              <a:t>廃棄者</a:t>
            </a:r>
            <a:endParaRPr lang="en-US" altLang="ja-JP" sz="1600" dirty="0">
              <a:solidFill>
                <a:schemeClr val="accent2"/>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600" dirty="0" smtClean="0">
                <a:solidFill>
                  <a:schemeClr val="accent2"/>
                </a:solidFill>
                <a:latin typeface="メイリオ" panose="020B0604030504040204" pitchFamily="50" charset="-128"/>
                <a:ea typeface="メイリオ" panose="020B0604030504040204" pitchFamily="50" charset="-128"/>
                <a:cs typeface="メイリオ" panose="020B0604030504040204" pitchFamily="50" charset="-128"/>
              </a:rPr>
              <a:t>廃棄した医薬品の</a:t>
            </a:r>
            <a:r>
              <a:rPr lang="ja-JP" altLang="en-US" sz="1600" dirty="0">
                <a:solidFill>
                  <a:schemeClr val="accent2"/>
                </a:solidFill>
                <a:latin typeface="メイリオ" panose="020B0604030504040204" pitchFamily="50" charset="-128"/>
                <a:ea typeface="メイリオ" panose="020B0604030504040204" pitchFamily="50" charset="-128"/>
                <a:cs typeface="メイリオ" panose="020B0604030504040204" pitchFamily="50" charset="-128"/>
              </a:rPr>
              <a:t>品名及び数量 </a:t>
            </a:r>
            <a:endParaRPr lang="en-US" altLang="ja-JP" sz="1600" dirty="0" smtClean="0">
              <a:solidFill>
                <a:schemeClr val="accent2"/>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600" dirty="0" smtClean="0">
                <a:solidFill>
                  <a:schemeClr val="accent2"/>
                </a:solidFill>
                <a:latin typeface="メイリオ" panose="020B0604030504040204" pitchFamily="50" charset="-128"/>
                <a:ea typeface="メイリオ" panose="020B0604030504040204" pitchFamily="50" charset="-128"/>
                <a:cs typeface="メイリオ" panose="020B0604030504040204" pitchFamily="50" charset="-128"/>
              </a:rPr>
              <a:t>廃棄</a:t>
            </a:r>
            <a:r>
              <a:rPr lang="ja-JP" altLang="en-US" sz="1600" dirty="0">
                <a:solidFill>
                  <a:schemeClr val="accent2"/>
                </a:solidFill>
                <a:latin typeface="メイリオ" panose="020B0604030504040204" pitchFamily="50" charset="-128"/>
                <a:ea typeface="メイリオ" panose="020B0604030504040204" pitchFamily="50" charset="-128"/>
                <a:cs typeface="メイリオ" panose="020B0604030504040204" pitchFamily="50" charset="-128"/>
              </a:rPr>
              <a:t>の年月日 </a:t>
            </a:r>
            <a:endParaRPr lang="en-US" altLang="ja-JP" sz="1600" dirty="0">
              <a:solidFill>
                <a:schemeClr val="accent2"/>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600" dirty="0" smtClean="0">
                <a:solidFill>
                  <a:schemeClr val="accent2"/>
                </a:solidFill>
                <a:latin typeface="メイリオ" panose="020B0604030504040204" pitchFamily="50" charset="-128"/>
                <a:ea typeface="メイリオ" panose="020B0604030504040204" pitchFamily="50" charset="-128"/>
                <a:cs typeface="メイリオ" panose="020B0604030504040204" pitchFamily="50" charset="-128"/>
              </a:rPr>
              <a:t>廃棄</a:t>
            </a:r>
            <a:r>
              <a:rPr lang="ja-JP" altLang="en-US" sz="1600" dirty="0">
                <a:solidFill>
                  <a:schemeClr val="accent2"/>
                </a:solidFill>
                <a:latin typeface="メイリオ" panose="020B0604030504040204" pitchFamily="50" charset="-128"/>
                <a:ea typeface="メイリオ" panose="020B0604030504040204" pitchFamily="50" charset="-128"/>
                <a:cs typeface="メイリオ" panose="020B0604030504040204" pitchFamily="50" charset="-128"/>
              </a:rPr>
              <a:t>の場所 </a:t>
            </a:r>
            <a:endParaRPr lang="en-US" altLang="ja-JP" sz="1600" dirty="0">
              <a:solidFill>
                <a:schemeClr val="accent2"/>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600" dirty="0" smtClean="0">
                <a:solidFill>
                  <a:schemeClr val="accent2"/>
                </a:solidFill>
                <a:latin typeface="メイリオ" panose="020B0604030504040204" pitchFamily="50" charset="-128"/>
                <a:ea typeface="メイリオ" panose="020B0604030504040204" pitchFamily="50" charset="-128"/>
                <a:cs typeface="メイリオ" panose="020B0604030504040204" pitchFamily="50" charset="-128"/>
              </a:rPr>
              <a:t>廃棄</a:t>
            </a:r>
            <a:r>
              <a:rPr lang="ja-JP" altLang="en-US" sz="1600" dirty="0">
                <a:solidFill>
                  <a:schemeClr val="accent2"/>
                </a:solidFill>
                <a:latin typeface="メイリオ" panose="020B0604030504040204" pitchFamily="50" charset="-128"/>
                <a:ea typeface="メイリオ" panose="020B0604030504040204" pitchFamily="50" charset="-128"/>
                <a:cs typeface="メイリオ" panose="020B0604030504040204" pitchFamily="50" charset="-128"/>
              </a:rPr>
              <a:t>の方法 </a:t>
            </a:r>
            <a:endParaRPr lang="en-US" altLang="ja-JP" sz="1600" dirty="0">
              <a:solidFill>
                <a:schemeClr val="accent2"/>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600" dirty="0" smtClean="0">
                <a:solidFill>
                  <a:schemeClr val="accent2"/>
                </a:solidFill>
                <a:latin typeface="メイリオ" panose="020B0604030504040204" pitchFamily="50" charset="-128"/>
                <a:ea typeface="メイリオ" panose="020B0604030504040204" pitchFamily="50" charset="-128"/>
                <a:cs typeface="メイリオ" panose="020B0604030504040204" pitchFamily="50" charset="-128"/>
              </a:rPr>
              <a:t>廃棄</a:t>
            </a:r>
            <a:r>
              <a:rPr lang="ja-JP" altLang="en-US" sz="1600" dirty="0">
                <a:solidFill>
                  <a:schemeClr val="accent2"/>
                </a:solidFill>
                <a:latin typeface="メイリオ" panose="020B0604030504040204" pitchFamily="50" charset="-128"/>
                <a:ea typeface="メイリオ" panose="020B0604030504040204" pitchFamily="50" charset="-128"/>
                <a:cs typeface="メイリオ" panose="020B0604030504040204" pitchFamily="50" charset="-128"/>
              </a:rPr>
              <a:t>の理由 </a:t>
            </a:r>
            <a:endParaRPr kumimoji="1" lang="en-US" altLang="ja-JP" sz="1600" dirty="0" smtClean="0">
              <a:solidFill>
                <a:schemeClr val="accent2"/>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403595656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 1"/>
          <p:cNvGraphicFramePr>
            <a:graphicFrameLocks noGrp="1"/>
          </p:cNvGraphicFramePr>
          <p:nvPr>
            <p:extLst>
              <p:ext uri="{D42A27DB-BD31-4B8C-83A1-F6EECF244321}">
                <p14:modId xmlns:p14="http://schemas.microsoft.com/office/powerpoint/2010/main" val="1063749474"/>
              </p:ext>
            </p:extLst>
          </p:nvPr>
        </p:nvGraphicFramePr>
        <p:xfrm>
          <a:off x="578070" y="262781"/>
          <a:ext cx="5695030" cy="2314339"/>
        </p:xfrm>
        <a:graphic>
          <a:graphicData uri="http://schemas.openxmlformats.org/drawingml/2006/table">
            <a:tbl>
              <a:tblPr firstRow="1" bandRow="1">
                <a:tableStyleId>{5940675A-B579-460E-94D1-54222C63F5DA}</a:tableStyleId>
              </a:tblPr>
              <a:tblGrid>
                <a:gridCol w="725213">
                  <a:extLst>
                    <a:ext uri="{9D8B030D-6E8A-4147-A177-3AD203B41FA5}">
                      <a16:colId xmlns="" xmlns:a16="http://schemas.microsoft.com/office/drawing/2014/main" val="3011387355"/>
                    </a:ext>
                  </a:extLst>
                </a:gridCol>
                <a:gridCol w="3552496">
                  <a:extLst>
                    <a:ext uri="{9D8B030D-6E8A-4147-A177-3AD203B41FA5}">
                      <a16:colId xmlns="" xmlns:a16="http://schemas.microsoft.com/office/drawing/2014/main" val="4184878502"/>
                    </a:ext>
                  </a:extLst>
                </a:gridCol>
                <a:gridCol w="725214">
                  <a:extLst>
                    <a:ext uri="{9D8B030D-6E8A-4147-A177-3AD203B41FA5}">
                      <a16:colId xmlns="" xmlns:a16="http://schemas.microsoft.com/office/drawing/2014/main" val="158220921"/>
                    </a:ext>
                  </a:extLst>
                </a:gridCol>
                <a:gridCol w="692107">
                  <a:extLst>
                    <a:ext uri="{9D8B030D-6E8A-4147-A177-3AD203B41FA5}">
                      <a16:colId xmlns="" xmlns:a16="http://schemas.microsoft.com/office/drawing/2014/main" val="1543655428"/>
                    </a:ext>
                  </a:extLst>
                </a:gridCol>
              </a:tblGrid>
              <a:tr h="423777">
                <a:tc>
                  <a:txBody>
                    <a:bodyPr/>
                    <a:lstStyle/>
                    <a:p>
                      <a:pPr algn="r"/>
                      <a:r>
                        <a:rPr kumimoji="1" lang="en-US" altLang="ja-JP" sz="2000" b="1" dirty="0" smtClean="0">
                          <a:latin typeface="メイリオ" panose="020B0604030504040204" pitchFamily="50" charset="-128"/>
                          <a:ea typeface="メイリオ" panose="020B0604030504040204" pitchFamily="50" charset="-128"/>
                        </a:rPr>
                        <a:t>6</a:t>
                      </a:r>
                    </a:p>
                  </a:txBody>
                  <a:tcPr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D9FF"/>
                    </a:solid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2000" b="1" dirty="0" smtClean="0">
                          <a:latin typeface="メイリオ" panose="020B0604030504040204" pitchFamily="50" charset="-128"/>
                          <a:ea typeface="メイリオ" panose="020B0604030504040204" pitchFamily="50" charset="-128"/>
                        </a:rPr>
                        <a:t>医薬品等の製造・管理</a:t>
                      </a:r>
                    </a:p>
                  </a:txBody>
                  <a:tcPr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r>
                        <a:rPr kumimoji="1" lang="ja-JP" altLang="en-US" sz="2000" b="1" smtClean="0">
                          <a:latin typeface="メイリオ" panose="020B0604030504040204" pitchFamily="50" charset="-128"/>
                          <a:ea typeface="メイリオ" panose="020B0604030504040204" pitchFamily="50" charset="-128"/>
                        </a:rPr>
                        <a:t>□有</a:t>
                      </a:r>
                      <a:endParaRPr kumimoji="1" lang="en-US" altLang="ja-JP" sz="2000" b="1" dirty="0" smtClean="0">
                        <a:latin typeface="メイリオ" panose="020B0604030504040204" pitchFamily="50" charset="-128"/>
                        <a:ea typeface="メイリオ" panose="020B0604030504040204" pitchFamily="50" charset="-128"/>
                      </a:endParaRPr>
                    </a:p>
                  </a:txBody>
                  <a:tcPr marL="36000" marR="36000"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r>
                        <a:rPr kumimoji="1" lang="ja-JP" altLang="en-US" sz="2000" b="1" smtClean="0">
                          <a:latin typeface="メイリオ" panose="020B0604030504040204" pitchFamily="50" charset="-128"/>
                          <a:ea typeface="メイリオ" panose="020B0604030504040204" pitchFamily="50" charset="-128"/>
                        </a:rPr>
                        <a:t>□無</a:t>
                      </a:r>
                      <a:endParaRPr kumimoji="1" lang="en-US" altLang="ja-JP" sz="2000" b="1" dirty="0" smtClean="0">
                        <a:latin typeface="メイリオ" panose="020B0604030504040204" pitchFamily="50" charset="-128"/>
                        <a:ea typeface="メイリオ" panose="020B0604030504040204" pitchFamily="50" charset="-128"/>
                      </a:endParaRPr>
                    </a:p>
                  </a:txBody>
                  <a:tcPr marL="36000" marR="36000"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600981466"/>
                  </a:ext>
                </a:extLst>
              </a:tr>
              <a:tr h="804058">
                <a:tc>
                  <a:txBody>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1" lang="en-US" altLang="ja-JP" sz="2000" b="1" dirty="0" smtClean="0">
                          <a:latin typeface="メイリオ" panose="020B0604030504040204" pitchFamily="50" charset="-128"/>
                          <a:ea typeface="メイリオ" panose="020B0604030504040204" pitchFamily="50" charset="-128"/>
                        </a:rPr>
                        <a:t>2</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D9FF"/>
                    </a:solidFill>
                  </a:tcPr>
                </a:tc>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2000" b="1" dirty="0" smtClean="0">
                          <a:latin typeface="メイリオ" panose="020B0604030504040204" pitchFamily="50" charset="-128"/>
                          <a:ea typeface="メイリオ" panose="020B0604030504040204" pitchFamily="50" charset="-128"/>
                        </a:rPr>
                        <a:t>医薬品等の製造・管理（国内未承認であるが、海外での承認がある医薬品等を用いる場合）</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 xmlns:a16="http://schemas.microsoft.com/office/drawing/2014/main" val="1635936749"/>
                  </a:ext>
                </a:extLst>
              </a:tr>
              <a:tr h="442361">
                <a:tc>
                  <a:txBody>
                    <a:bodyPr/>
                    <a:lstStyle/>
                    <a:p>
                      <a:pPr algn="r"/>
                      <a:r>
                        <a:rPr kumimoji="1" lang="en-US" altLang="ja-JP" sz="2000" b="1" dirty="0" smtClean="0">
                          <a:latin typeface="メイリオ" panose="020B0604030504040204" pitchFamily="50" charset="-128"/>
                          <a:ea typeface="メイリオ" panose="020B0604030504040204" pitchFamily="50" charset="-128"/>
                        </a:rPr>
                        <a:t>5</a:t>
                      </a:r>
                      <a:endParaRPr kumimoji="1" lang="ja-JP" altLang="en-US" sz="2000" b="1" dirty="0">
                        <a:latin typeface="メイリオ" panose="020B0604030504040204" pitchFamily="50" charset="-128"/>
                        <a:ea typeface="メイリオ" panose="020B0604030504040204" pitchFamily="50" charset="-128"/>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D9FF"/>
                    </a:solidFill>
                  </a:tcPr>
                </a:tc>
                <a:tc rowSpan="2"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2000" b="1" dirty="0" smtClean="0">
                          <a:latin typeface="メイリオ" panose="020B0604030504040204" pitchFamily="50" charset="-128"/>
                          <a:ea typeface="メイリオ" panose="020B0604030504040204" pitchFamily="50" charset="-128"/>
                        </a:rPr>
                        <a:t>その他、製造・管理に関わる資料</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rowSpan="2" hMerge="1">
                  <a:txBody>
                    <a:bodyPr/>
                    <a:lstStyle/>
                    <a:p>
                      <a:endParaRPr kumimoji="1" lang="ja-JP" altLang="en-US" dirty="0"/>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rowSpan="2" hMerge="1">
                  <a:txBody>
                    <a:bodyPr/>
                    <a:lstStyle/>
                    <a:p>
                      <a:endParaRPr kumimoji="1" lang="ja-JP" altLang="en-US" dirty="0"/>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3562328965"/>
                  </a:ext>
                </a:extLst>
              </a:tr>
              <a:tr h="442361">
                <a:tc>
                  <a:txBody>
                    <a:bodyPr/>
                    <a:lstStyle/>
                    <a:p>
                      <a:pPr algn="r"/>
                      <a:r>
                        <a:rPr kumimoji="1" lang="en-US" altLang="ja-JP" sz="2000" b="1" dirty="0" smtClean="0">
                          <a:latin typeface="メイリオ" panose="020B0604030504040204" pitchFamily="50" charset="-128"/>
                          <a:ea typeface="メイリオ" panose="020B0604030504040204" pitchFamily="50" charset="-128"/>
                        </a:rPr>
                        <a:t>1</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D9FF"/>
                    </a:solidFill>
                  </a:tcPr>
                </a:tc>
                <a:tc gridSpan="3"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 xmlns:a16="http://schemas.microsoft.com/office/drawing/2014/main" val="1165458238"/>
                  </a:ext>
                </a:extLst>
              </a:tr>
            </a:tbl>
          </a:graphicData>
        </a:graphic>
      </p:graphicFrame>
      <p:sp>
        <p:nvSpPr>
          <p:cNvPr id="24" name="正方形/長方形 23"/>
          <p:cNvSpPr/>
          <p:nvPr/>
        </p:nvSpPr>
        <p:spPr>
          <a:xfrm>
            <a:off x="578070" y="2797628"/>
            <a:ext cx="5695030" cy="5889171"/>
          </a:xfrm>
          <a:prstGeom prst="rect">
            <a:avLst/>
          </a:prstGeom>
          <a:noFill/>
          <a:ln w="2540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prstClr val="white"/>
              </a:solidFill>
            </a:endParaRPr>
          </a:p>
        </p:txBody>
      </p:sp>
      <p:sp>
        <p:nvSpPr>
          <p:cNvPr id="3" name="テキスト ボックス 2"/>
          <p:cNvSpPr txBox="1"/>
          <p:nvPr/>
        </p:nvSpPr>
        <p:spPr>
          <a:xfrm>
            <a:off x="1969621" y="3924850"/>
            <a:ext cx="2911927" cy="338554"/>
          </a:xfrm>
          <a:prstGeom prst="rect">
            <a:avLst/>
          </a:prstGeom>
          <a:noFill/>
        </p:spPr>
        <p:txBody>
          <a:bodyPr wrap="square" rtlCol="0">
            <a:spAutoFit/>
          </a:bodyPr>
          <a:lstStyle/>
          <a:p>
            <a:r>
              <a:rPr kumimoji="1" lang="zh-TW" altLang="en-US" sz="1600" dirty="0">
                <a:solidFill>
                  <a:srgbClr val="ED7D31"/>
                </a:solidFill>
                <a:latin typeface="メイリオ" panose="020B0604030504040204" pitchFamily="50" charset="-128"/>
                <a:ea typeface="メイリオ" panose="020B0604030504040204" pitchFamily="50" charset="-128"/>
                <a:cs typeface="メイリオ" panose="020B0604030504040204" pitchFamily="50" charset="-128"/>
              </a:rPr>
              <a:t>試験薬管理表</a:t>
            </a:r>
            <a:r>
              <a:rPr kumimoji="1" lang="zh-TW" altLang="en-US" sz="1600" dirty="0" smtClean="0">
                <a:solidFill>
                  <a:srgbClr val="ED7D31"/>
                </a:solidFill>
                <a:latin typeface="メイリオ" panose="020B0604030504040204" pitchFamily="50" charset="-128"/>
                <a:ea typeface="メイリオ" panose="020B0604030504040204" pitchFamily="50" charset="-128"/>
                <a:cs typeface="メイリオ" panose="020B0604030504040204" pitchFamily="50" charset="-128"/>
              </a:rPr>
              <a:t>等</a:t>
            </a:r>
            <a:r>
              <a:rPr kumimoji="1" lang="ja-JP" altLang="en-US" sz="1600" dirty="0" smtClean="0">
                <a:solidFill>
                  <a:srgbClr val="ED7D31"/>
                </a:solidFill>
                <a:latin typeface="メイリオ" panose="020B0604030504040204" pitchFamily="50" charset="-128"/>
                <a:ea typeface="メイリオ" panose="020B0604030504040204" pitchFamily="50" charset="-128"/>
                <a:cs typeface="メイリオ" panose="020B0604030504040204" pitchFamily="50" charset="-128"/>
              </a:rPr>
              <a:t>を保管する</a:t>
            </a:r>
            <a:endParaRPr kumimoji="1" lang="en-US" altLang="ja-JP" sz="1600" dirty="0" smtClean="0">
              <a:solidFill>
                <a:srgbClr val="ED7D31"/>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07745545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423</Words>
  <Application>Microsoft Office PowerPoint</Application>
  <PresentationFormat>画面に合わせる (4:3)</PresentationFormat>
  <Paragraphs>70</Paragraphs>
  <Slides>5</Slides>
  <Notes>0</Notes>
  <HiddenSlides>0</HiddenSlides>
  <MMClips>0</MMClips>
  <ScaleCrop>false</ScaleCrop>
  <HeadingPairs>
    <vt:vector size="4" baseType="variant">
      <vt:variant>
        <vt:lpstr>テーマ</vt:lpstr>
      </vt:variant>
      <vt:variant>
        <vt:i4>1</vt:i4>
      </vt:variant>
      <vt:variant>
        <vt:lpstr>スライド タイトル</vt:lpstr>
      </vt:variant>
      <vt:variant>
        <vt:i4>5</vt:i4>
      </vt:variant>
    </vt:vector>
  </HeadingPairs>
  <TitlesOfParts>
    <vt:vector size="6" baseType="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2019-07-04T07:38:27Z</dcterms:created>
  <dcterms:modified xsi:type="dcterms:W3CDTF">2019-07-04T07:38:31Z</dcterms:modified>
</cp:coreProperties>
</file>