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sldIdLst>
    <p:sldId id="263" r:id="rId2"/>
    <p:sldId id="264" r:id="rId3"/>
    <p:sldId id="265" r:id="rId4"/>
    <p:sldId id="267" r:id="rId5"/>
    <p:sldId id="266" r:id="rId6"/>
    <p:sldId id="268" r:id="rId7"/>
  </p:sldIdLst>
  <p:sldSz cx="6858000" cy="9144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88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showGuides="1">
      <p:cViewPr varScale="1">
        <p:scale>
          <a:sx n="74" d="100"/>
          <a:sy n="74" d="100"/>
        </p:scale>
        <p:origin x="-1560" y="-84"/>
      </p:cViewPr>
      <p:guideLst>
        <p:guide orient="horz" pos="2880"/>
        <p:guide pos="2160"/>
      </p:guideLst>
    </p:cSldViewPr>
  </p:slideViewPr>
  <p:notesTextViewPr>
    <p:cViewPr>
      <p:scale>
        <a:sx n="3" d="2"/>
        <a:sy n="3" d="2"/>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DCCDE44C-B3A4-4721-A929-ACDE65F9A992}" type="datetimeFigureOut">
              <a:rPr kumimoji="1" lang="ja-JP" altLang="en-US" smtClean="0"/>
              <a:t>2019/7/4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16589697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CCDE44C-B3A4-4721-A929-ACDE65F9A992}" type="datetimeFigureOut">
              <a:rPr kumimoji="1" lang="ja-JP" altLang="en-US" smtClean="0"/>
              <a:t>2019/7/4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251555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CCDE44C-B3A4-4721-A929-ACDE65F9A992}" type="datetimeFigureOut">
              <a:rPr kumimoji="1" lang="ja-JP" altLang="en-US" smtClean="0"/>
              <a:t>2019/7/4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1303050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CCDE44C-B3A4-4721-A929-ACDE65F9A992}" type="datetimeFigureOut">
              <a:rPr kumimoji="1" lang="ja-JP" altLang="en-US" smtClean="0"/>
              <a:t>2019/7/4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25571687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DCCDE44C-B3A4-4721-A929-ACDE65F9A992}" type="datetimeFigureOut">
              <a:rPr kumimoji="1" lang="ja-JP" altLang="en-US" smtClean="0"/>
              <a:t>2019/7/4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4140328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DCCDE44C-B3A4-4721-A929-ACDE65F9A992}" type="datetimeFigureOut">
              <a:rPr kumimoji="1" lang="ja-JP" altLang="en-US" smtClean="0"/>
              <a:t>2019/7/4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2533555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DCCDE44C-B3A4-4721-A929-ACDE65F9A992}" type="datetimeFigureOut">
              <a:rPr kumimoji="1" lang="ja-JP" altLang="en-US" smtClean="0"/>
              <a:t>2019/7/4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3829088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DCCDE44C-B3A4-4721-A929-ACDE65F9A992}" type="datetimeFigureOut">
              <a:rPr kumimoji="1" lang="ja-JP" altLang="en-US" smtClean="0"/>
              <a:t>2019/7/4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14786825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CDE44C-B3A4-4721-A929-ACDE65F9A992}" type="datetimeFigureOut">
              <a:rPr kumimoji="1" lang="ja-JP" altLang="en-US" smtClean="0"/>
              <a:t>2019/7/4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970040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CCDE44C-B3A4-4721-A929-ACDE65F9A992}" type="datetimeFigureOut">
              <a:rPr kumimoji="1" lang="ja-JP" altLang="en-US" smtClean="0"/>
              <a:t>2019/7/4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143779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smtClean="0"/>
              <a:t>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CCDE44C-B3A4-4721-A929-ACDE65F9A992}" type="datetimeFigureOut">
              <a:rPr kumimoji="1" lang="ja-JP" altLang="en-US" smtClean="0"/>
              <a:t>2019/7/4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3258072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DCCDE44C-B3A4-4721-A929-ACDE65F9A992}" type="datetimeFigureOut">
              <a:rPr kumimoji="1" lang="ja-JP" altLang="en-US" smtClean="0"/>
              <a:t>2019/7/4</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11709794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mhlw.go.jp/file/06-Seisakujouhou-10800000-Iseikyoku/0000196145.pdf"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1507558865"/>
              </p:ext>
            </p:extLst>
          </p:nvPr>
        </p:nvGraphicFramePr>
        <p:xfrm>
          <a:off x="578070" y="262781"/>
          <a:ext cx="5695030" cy="2112557"/>
        </p:xfrm>
        <a:graphic>
          <a:graphicData uri="http://schemas.openxmlformats.org/drawingml/2006/table">
            <a:tbl>
              <a:tblPr firstRow="1" bandRow="1">
                <a:tableStyleId>{5940675A-B579-460E-94D1-54222C63F5DA}</a:tableStyleId>
              </a:tblPr>
              <a:tblGrid>
                <a:gridCol w="725213">
                  <a:extLst>
                    <a:ext uri="{9D8B030D-6E8A-4147-A177-3AD203B41FA5}">
                      <a16:colId xmlns="" xmlns:a16="http://schemas.microsoft.com/office/drawing/2014/main" val="3011387355"/>
                    </a:ext>
                  </a:extLst>
                </a:gridCol>
                <a:gridCol w="3552496">
                  <a:extLst>
                    <a:ext uri="{9D8B030D-6E8A-4147-A177-3AD203B41FA5}">
                      <a16:colId xmlns="" xmlns:a16="http://schemas.microsoft.com/office/drawing/2014/main" val="4184878502"/>
                    </a:ext>
                  </a:extLst>
                </a:gridCol>
                <a:gridCol w="725214">
                  <a:extLst>
                    <a:ext uri="{9D8B030D-6E8A-4147-A177-3AD203B41FA5}">
                      <a16:colId xmlns="" xmlns:a16="http://schemas.microsoft.com/office/drawing/2014/main" val="158220921"/>
                    </a:ext>
                  </a:extLst>
                </a:gridCol>
                <a:gridCol w="692107">
                  <a:extLst>
                    <a:ext uri="{9D8B030D-6E8A-4147-A177-3AD203B41FA5}">
                      <a16:colId xmlns="" xmlns:a16="http://schemas.microsoft.com/office/drawing/2014/main" val="1543655428"/>
                    </a:ext>
                  </a:extLst>
                </a:gridCol>
              </a:tblGrid>
              <a:tr h="423777">
                <a:tc>
                  <a:txBody>
                    <a:bodyPr/>
                    <a:lstStyle/>
                    <a:p>
                      <a:pPr algn="r"/>
                      <a:r>
                        <a:rPr kumimoji="1" lang="en-US" altLang="ja-JP" sz="2000" b="1" dirty="0" smtClean="0">
                          <a:latin typeface="メイリオ" panose="020B0604030504040204" pitchFamily="50" charset="-128"/>
                          <a:ea typeface="メイリオ" panose="020B0604030504040204" pitchFamily="50" charset="-128"/>
                        </a:rPr>
                        <a:t>6</a:t>
                      </a:r>
                    </a:p>
                  </a:txBody>
                  <a:tcPr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医薬品等の製造・管理</a:t>
                      </a:r>
                    </a:p>
                  </a:txBody>
                  <a:tcPr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kumimoji="1" lang="ja-JP" altLang="en-US" sz="2000" b="1" dirty="0" smtClean="0">
                          <a:latin typeface="メイリオ" panose="020B0604030504040204" pitchFamily="50" charset="-128"/>
                          <a:ea typeface="メイリオ" panose="020B0604030504040204" pitchFamily="50" charset="-128"/>
                        </a:rPr>
                        <a:t>□有</a:t>
                      </a:r>
                      <a:endParaRPr kumimoji="1" lang="en-US" altLang="ja-JP" sz="2000" b="1" dirty="0" smtClean="0">
                        <a:latin typeface="メイリオ" panose="020B0604030504040204" pitchFamily="50" charset="-128"/>
                        <a:ea typeface="メイリオ" panose="020B0604030504040204" pitchFamily="50" charset="-128"/>
                      </a:endParaRPr>
                    </a:p>
                  </a:txBody>
                  <a:tcPr marL="36000" marR="36000"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kumimoji="1" lang="ja-JP" altLang="en-US" sz="2000" b="1" dirty="0" smtClean="0">
                          <a:latin typeface="メイリオ" panose="020B0604030504040204" pitchFamily="50" charset="-128"/>
                          <a:ea typeface="メイリオ" panose="020B0604030504040204" pitchFamily="50" charset="-128"/>
                        </a:rPr>
                        <a:t>□無</a:t>
                      </a:r>
                      <a:endParaRPr kumimoji="1" lang="en-US" altLang="ja-JP" sz="2000" b="1" dirty="0" smtClean="0">
                        <a:latin typeface="メイリオ" panose="020B0604030504040204" pitchFamily="50" charset="-128"/>
                        <a:ea typeface="メイリオ" panose="020B0604030504040204" pitchFamily="50" charset="-128"/>
                      </a:endParaRPr>
                    </a:p>
                  </a:txBody>
                  <a:tcPr marL="36000" marR="36000"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600981466"/>
                  </a:ext>
                </a:extLst>
              </a:tr>
              <a:tr h="804058">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en-US" altLang="ja-JP" sz="2000" b="1" dirty="0" smtClean="0">
                          <a:latin typeface="メイリオ" panose="020B0604030504040204" pitchFamily="50" charset="-128"/>
                          <a:ea typeface="メイリオ" panose="020B0604030504040204" pitchFamily="50" charset="-128"/>
                        </a:rPr>
                        <a:t>3</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医薬品等の製造・管理（国内・海外ともに未承認である医薬品等を用いる場合）</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 xmlns:a16="http://schemas.microsoft.com/office/drawing/2014/main" val="1635936749"/>
                  </a:ext>
                </a:extLst>
              </a:tr>
              <a:tr h="442361">
                <a:tc>
                  <a:txBody>
                    <a:bodyPr/>
                    <a:lstStyle/>
                    <a:p>
                      <a:pPr algn="r"/>
                      <a:r>
                        <a:rPr kumimoji="1" lang="en-US" altLang="ja-JP" sz="2000" b="1" dirty="0" smtClean="0">
                          <a:latin typeface="メイリオ" panose="020B0604030504040204" pitchFamily="50" charset="-128"/>
                          <a:ea typeface="メイリオ" panose="020B0604030504040204" pitchFamily="50" charset="-128"/>
                        </a:rPr>
                        <a:t>1</a:t>
                      </a:r>
                      <a:endParaRPr kumimoji="1" lang="ja-JP" altLang="en-US" sz="2000" b="1" dirty="0">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rowSpan="2"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医薬品等に関する文書</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562328965"/>
                  </a:ext>
                </a:extLst>
              </a:tr>
              <a:tr h="442361">
                <a:tc>
                  <a:txBody>
                    <a:bodyPr/>
                    <a:lstStyle/>
                    <a:p>
                      <a:pPr algn="r"/>
                      <a:r>
                        <a:rPr kumimoji="1" lang="en-US" altLang="ja-JP" sz="2000" b="1" dirty="0" smtClean="0">
                          <a:latin typeface="メイリオ" panose="020B0604030504040204" pitchFamily="50" charset="-128"/>
                          <a:ea typeface="メイリオ" panose="020B0604030504040204" pitchFamily="50" charset="-128"/>
                        </a:rPr>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 xmlns:a16="http://schemas.microsoft.com/office/drawing/2014/main" val="1165458238"/>
                  </a:ext>
                </a:extLst>
              </a:tr>
            </a:tbl>
          </a:graphicData>
        </a:graphic>
      </p:graphicFrame>
      <p:sp>
        <p:nvSpPr>
          <p:cNvPr id="24" name="正方形/長方形 23"/>
          <p:cNvSpPr/>
          <p:nvPr/>
        </p:nvSpPr>
        <p:spPr>
          <a:xfrm>
            <a:off x="578070" y="2585544"/>
            <a:ext cx="5695030" cy="6316718"/>
          </a:xfrm>
          <a:prstGeom prst="rect">
            <a:avLst/>
          </a:prstGeom>
          <a:noFill/>
          <a:ln w="254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708205" y="3402683"/>
            <a:ext cx="5422603" cy="3539430"/>
          </a:xfrm>
          <a:prstGeom prst="rect">
            <a:avLst/>
          </a:prstGeom>
        </p:spPr>
        <p:txBody>
          <a:bodyPr wrap="square">
            <a:spAutoFit/>
          </a:bodyPr>
          <a:lstStyle/>
          <a:p>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臨床</a:t>
            </a:r>
            <a:r>
              <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研究に用いる医薬品等の品目ごとに、以下の項目を含むこと</a:t>
            </a:r>
          </a:p>
          <a:p>
            <a:pPr marL="271463" indent="-271463"/>
            <a:r>
              <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 成分、分量、規格及び試験方法、性能並びに構造に</a:t>
            </a:r>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関　　する</a:t>
            </a:r>
            <a:r>
              <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事項</a:t>
            </a:r>
          </a:p>
          <a:p>
            <a:r>
              <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 製造等を行う方法に関する事項</a:t>
            </a:r>
          </a:p>
          <a:p>
            <a:r>
              <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 医薬品等の包装・表示に関する事項</a:t>
            </a:r>
          </a:p>
          <a:p>
            <a:r>
              <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 臨床研究における使用方法その他必要な</a:t>
            </a:r>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事項</a:t>
            </a:r>
            <a:endParaRPr lang="en-US" altLang="ja-JP"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国内・海外ともに未承認である医薬品等を用いる</a:t>
            </a:r>
            <a:r>
              <a:rPr kumimoji="1"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場合は、必ず</a:t>
            </a:r>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以下を参照ください。</a:t>
            </a:r>
            <a:endParaRPr lang="en-US" altLang="ja-JP"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hlinkClick r:id="rId2"/>
              </a:rPr>
              <a:t>https</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hlinkClick r:id="rId2"/>
              </a:rPr>
              <a:t>://www.mhlw.go.jp/file/06-Seisakujouhou-10800000-Iseikyoku/0000196145.pdf</a:t>
            </a:r>
            <a:endParaRPr lang="en-US" altLang="ja-JP"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4177979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874624942"/>
              </p:ext>
            </p:extLst>
          </p:nvPr>
        </p:nvGraphicFramePr>
        <p:xfrm>
          <a:off x="578070" y="262781"/>
          <a:ext cx="5695030" cy="2112557"/>
        </p:xfrm>
        <a:graphic>
          <a:graphicData uri="http://schemas.openxmlformats.org/drawingml/2006/table">
            <a:tbl>
              <a:tblPr firstRow="1" bandRow="1">
                <a:tableStyleId>{5940675A-B579-460E-94D1-54222C63F5DA}</a:tableStyleId>
              </a:tblPr>
              <a:tblGrid>
                <a:gridCol w="725213">
                  <a:extLst>
                    <a:ext uri="{9D8B030D-6E8A-4147-A177-3AD203B41FA5}">
                      <a16:colId xmlns="" xmlns:a16="http://schemas.microsoft.com/office/drawing/2014/main" val="3011387355"/>
                    </a:ext>
                  </a:extLst>
                </a:gridCol>
                <a:gridCol w="3552496">
                  <a:extLst>
                    <a:ext uri="{9D8B030D-6E8A-4147-A177-3AD203B41FA5}">
                      <a16:colId xmlns="" xmlns:a16="http://schemas.microsoft.com/office/drawing/2014/main" val="4184878502"/>
                    </a:ext>
                  </a:extLst>
                </a:gridCol>
                <a:gridCol w="725214">
                  <a:extLst>
                    <a:ext uri="{9D8B030D-6E8A-4147-A177-3AD203B41FA5}">
                      <a16:colId xmlns="" xmlns:a16="http://schemas.microsoft.com/office/drawing/2014/main" val="158220921"/>
                    </a:ext>
                  </a:extLst>
                </a:gridCol>
                <a:gridCol w="692107">
                  <a:extLst>
                    <a:ext uri="{9D8B030D-6E8A-4147-A177-3AD203B41FA5}">
                      <a16:colId xmlns="" xmlns:a16="http://schemas.microsoft.com/office/drawing/2014/main" val="1543655428"/>
                    </a:ext>
                  </a:extLst>
                </a:gridCol>
              </a:tblGrid>
              <a:tr h="423777">
                <a:tc>
                  <a:txBody>
                    <a:bodyPr/>
                    <a:lstStyle/>
                    <a:p>
                      <a:pPr algn="r"/>
                      <a:r>
                        <a:rPr kumimoji="1" lang="en-US" altLang="ja-JP" sz="2000" b="1" dirty="0" smtClean="0">
                          <a:latin typeface="メイリオ" panose="020B0604030504040204" pitchFamily="50" charset="-128"/>
                          <a:ea typeface="メイリオ" panose="020B0604030504040204" pitchFamily="50" charset="-128"/>
                        </a:rPr>
                        <a:t>6</a:t>
                      </a:r>
                    </a:p>
                  </a:txBody>
                  <a:tcPr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医薬品等の製造・管理</a:t>
                      </a:r>
                    </a:p>
                  </a:txBody>
                  <a:tcPr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kumimoji="1" lang="ja-JP" altLang="en-US" sz="2000" b="1" dirty="0" smtClean="0">
                          <a:latin typeface="メイリオ" panose="020B0604030504040204" pitchFamily="50" charset="-128"/>
                          <a:ea typeface="メイリオ" panose="020B0604030504040204" pitchFamily="50" charset="-128"/>
                        </a:rPr>
                        <a:t>□有</a:t>
                      </a:r>
                      <a:endParaRPr kumimoji="1" lang="en-US" altLang="ja-JP" sz="2000" b="1" dirty="0" smtClean="0">
                        <a:latin typeface="メイリオ" panose="020B0604030504040204" pitchFamily="50" charset="-128"/>
                        <a:ea typeface="メイリオ" panose="020B0604030504040204" pitchFamily="50" charset="-128"/>
                      </a:endParaRPr>
                    </a:p>
                  </a:txBody>
                  <a:tcPr marL="36000" marR="36000"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kumimoji="1" lang="ja-JP" altLang="en-US" sz="2000" b="1" dirty="0" smtClean="0">
                          <a:latin typeface="メイリオ" panose="020B0604030504040204" pitchFamily="50" charset="-128"/>
                          <a:ea typeface="メイリオ" panose="020B0604030504040204" pitchFamily="50" charset="-128"/>
                        </a:rPr>
                        <a:t>□無</a:t>
                      </a:r>
                      <a:endParaRPr kumimoji="1" lang="en-US" altLang="ja-JP" sz="2000" b="1" dirty="0" smtClean="0">
                        <a:latin typeface="メイリオ" panose="020B0604030504040204" pitchFamily="50" charset="-128"/>
                        <a:ea typeface="メイリオ" panose="020B0604030504040204" pitchFamily="50" charset="-128"/>
                      </a:endParaRPr>
                    </a:p>
                  </a:txBody>
                  <a:tcPr marL="36000" marR="36000"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600981466"/>
                  </a:ext>
                </a:extLst>
              </a:tr>
              <a:tr h="804058">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en-US" altLang="ja-JP" sz="2000" b="1" dirty="0" smtClean="0">
                          <a:latin typeface="メイリオ" panose="020B0604030504040204" pitchFamily="50" charset="-128"/>
                          <a:ea typeface="メイリオ" panose="020B0604030504040204" pitchFamily="50" charset="-128"/>
                        </a:rPr>
                        <a:t>3</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医薬品等の製造・管理（国内・海外ともに未承認である医薬品等を用いる場合）</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 xmlns:a16="http://schemas.microsoft.com/office/drawing/2014/main" val="1635936749"/>
                  </a:ext>
                </a:extLst>
              </a:tr>
              <a:tr h="442361">
                <a:tc>
                  <a:txBody>
                    <a:bodyPr/>
                    <a:lstStyle/>
                    <a:p>
                      <a:pPr algn="r"/>
                      <a:r>
                        <a:rPr kumimoji="1" lang="en-US" altLang="ja-JP" sz="2000" b="1" dirty="0" smtClean="0">
                          <a:latin typeface="メイリオ" panose="020B0604030504040204" pitchFamily="50" charset="-128"/>
                          <a:ea typeface="メイリオ" panose="020B0604030504040204" pitchFamily="50" charset="-128"/>
                        </a:rPr>
                        <a:t>2</a:t>
                      </a:r>
                      <a:endParaRPr kumimoji="1" lang="ja-JP" altLang="en-US" sz="2000" b="1" dirty="0">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rowSpan="2"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医薬品等の製造に係る文書</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562328965"/>
                  </a:ext>
                </a:extLst>
              </a:tr>
              <a:tr h="442361">
                <a:tc>
                  <a:txBody>
                    <a:bodyPr/>
                    <a:lstStyle/>
                    <a:p>
                      <a:pPr algn="r"/>
                      <a:r>
                        <a:rPr kumimoji="1" lang="en-US" altLang="ja-JP" sz="2000" b="1" dirty="0" smtClean="0">
                          <a:latin typeface="メイリオ" panose="020B0604030504040204" pitchFamily="50" charset="-128"/>
                          <a:ea typeface="メイリオ" panose="020B0604030504040204" pitchFamily="50" charset="-128"/>
                        </a:rPr>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 xmlns:a16="http://schemas.microsoft.com/office/drawing/2014/main" val="1165458238"/>
                  </a:ext>
                </a:extLst>
              </a:tr>
            </a:tbl>
          </a:graphicData>
        </a:graphic>
      </p:graphicFrame>
      <p:sp>
        <p:nvSpPr>
          <p:cNvPr id="24" name="正方形/長方形 23"/>
          <p:cNvSpPr/>
          <p:nvPr/>
        </p:nvSpPr>
        <p:spPr>
          <a:xfrm>
            <a:off x="578070" y="2585544"/>
            <a:ext cx="5695030" cy="6316718"/>
          </a:xfrm>
          <a:prstGeom prst="rect">
            <a:avLst/>
          </a:prstGeom>
          <a:noFill/>
          <a:ln w="254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724535" y="4578340"/>
            <a:ext cx="5422603" cy="584775"/>
          </a:xfrm>
          <a:prstGeom prst="rect">
            <a:avLst/>
          </a:prstGeom>
        </p:spPr>
        <p:txBody>
          <a:bodyPr wrap="square">
            <a:spAutoFit/>
          </a:bodyPr>
          <a:lstStyle/>
          <a:p>
            <a:r>
              <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製造等における具体的手順、注意事項その他必要な事項を記載した</a:t>
            </a:r>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文書を保管する</a:t>
            </a:r>
            <a:endPar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581131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2371292586"/>
              </p:ext>
            </p:extLst>
          </p:nvPr>
        </p:nvGraphicFramePr>
        <p:xfrm>
          <a:off x="578070" y="262781"/>
          <a:ext cx="5695030" cy="2112557"/>
        </p:xfrm>
        <a:graphic>
          <a:graphicData uri="http://schemas.openxmlformats.org/drawingml/2006/table">
            <a:tbl>
              <a:tblPr firstRow="1" bandRow="1">
                <a:tableStyleId>{5940675A-B579-460E-94D1-54222C63F5DA}</a:tableStyleId>
              </a:tblPr>
              <a:tblGrid>
                <a:gridCol w="725213">
                  <a:extLst>
                    <a:ext uri="{9D8B030D-6E8A-4147-A177-3AD203B41FA5}">
                      <a16:colId xmlns="" xmlns:a16="http://schemas.microsoft.com/office/drawing/2014/main" val="3011387355"/>
                    </a:ext>
                  </a:extLst>
                </a:gridCol>
                <a:gridCol w="3552496">
                  <a:extLst>
                    <a:ext uri="{9D8B030D-6E8A-4147-A177-3AD203B41FA5}">
                      <a16:colId xmlns="" xmlns:a16="http://schemas.microsoft.com/office/drawing/2014/main" val="4184878502"/>
                    </a:ext>
                  </a:extLst>
                </a:gridCol>
                <a:gridCol w="725214">
                  <a:extLst>
                    <a:ext uri="{9D8B030D-6E8A-4147-A177-3AD203B41FA5}">
                      <a16:colId xmlns="" xmlns:a16="http://schemas.microsoft.com/office/drawing/2014/main" val="158220921"/>
                    </a:ext>
                  </a:extLst>
                </a:gridCol>
                <a:gridCol w="692107">
                  <a:extLst>
                    <a:ext uri="{9D8B030D-6E8A-4147-A177-3AD203B41FA5}">
                      <a16:colId xmlns="" xmlns:a16="http://schemas.microsoft.com/office/drawing/2014/main" val="1543655428"/>
                    </a:ext>
                  </a:extLst>
                </a:gridCol>
              </a:tblGrid>
              <a:tr h="423777">
                <a:tc>
                  <a:txBody>
                    <a:bodyPr/>
                    <a:lstStyle/>
                    <a:p>
                      <a:pPr algn="r"/>
                      <a:r>
                        <a:rPr kumimoji="1" lang="en-US" altLang="ja-JP" sz="2000" b="1" dirty="0" smtClean="0">
                          <a:latin typeface="メイリオ" panose="020B0604030504040204" pitchFamily="50" charset="-128"/>
                          <a:ea typeface="メイリオ" panose="020B0604030504040204" pitchFamily="50" charset="-128"/>
                        </a:rPr>
                        <a:t>6</a:t>
                      </a:r>
                    </a:p>
                  </a:txBody>
                  <a:tcPr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医薬品等の製造・管理</a:t>
                      </a:r>
                    </a:p>
                  </a:txBody>
                  <a:tcPr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kumimoji="1" lang="ja-JP" altLang="en-US" sz="2000" b="1" dirty="0" smtClean="0">
                          <a:latin typeface="メイリオ" panose="020B0604030504040204" pitchFamily="50" charset="-128"/>
                          <a:ea typeface="メイリオ" panose="020B0604030504040204" pitchFamily="50" charset="-128"/>
                        </a:rPr>
                        <a:t>□有</a:t>
                      </a:r>
                      <a:endParaRPr kumimoji="1" lang="en-US" altLang="ja-JP" sz="2000" b="1" dirty="0" smtClean="0">
                        <a:latin typeface="メイリオ" panose="020B0604030504040204" pitchFamily="50" charset="-128"/>
                        <a:ea typeface="メイリオ" panose="020B0604030504040204" pitchFamily="50" charset="-128"/>
                      </a:endParaRPr>
                    </a:p>
                  </a:txBody>
                  <a:tcPr marL="36000" marR="36000"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kumimoji="1" lang="ja-JP" altLang="en-US" sz="2000" b="1" dirty="0" smtClean="0">
                          <a:latin typeface="メイリオ" panose="020B0604030504040204" pitchFamily="50" charset="-128"/>
                          <a:ea typeface="メイリオ" panose="020B0604030504040204" pitchFamily="50" charset="-128"/>
                        </a:rPr>
                        <a:t>□無</a:t>
                      </a:r>
                      <a:endParaRPr kumimoji="1" lang="en-US" altLang="ja-JP" sz="2000" b="1" dirty="0" smtClean="0">
                        <a:latin typeface="メイリオ" panose="020B0604030504040204" pitchFamily="50" charset="-128"/>
                        <a:ea typeface="メイリオ" panose="020B0604030504040204" pitchFamily="50" charset="-128"/>
                      </a:endParaRPr>
                    </a:p>
                  </a:txBody>
                  <a:tcPr marL="36000" marR="36000"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600981466"/>
                  </a:ext>
                </a:extLst>
              </a:tr>
              <a:tr h="804058">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en-US" altLang="ja-JP" sz="2000" b="1" dirty="0" smtClean="0">
                          <a:latin typeface="メイリオ" panose="020B0604030504040204" pitchFamily="50" charset="-128"/>
                          <a:ea typeface="メイリオ" panose="020B0604030504040204" pitchFamily="50" charset="-128"/>
                        </a:rPr>
                        <a:t>3</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医薬品等の製造・管理（国内・海外ともに未承認である医薬品等を用いる場合）</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 xmlns:a16="http://schemas.microsoft.com/office/drawing/2014/main" val="1635936749"/>
                  </a:ext>
                </a:extLst>
              </a:tr>
              <a:tr h="442361">
                <a:tc>
                  <a:txBody>
                    <a:bodyPr/>
                    <a:lstStyle/>
                    <a:p>
                      <a:pPr algn="r"/>
                      <a:r>
                        <a:rPr kumimoji="1" lang="en-US" altLang="ja-JP" sz="2000" b="1" dirty="0" smtClean="0">
                          <a:latin typeface="メイリオ" panose="020B0604030504040204" pitchFamily="50" charset="-128"/>
                          <a:ea typeface="メイリオ" panose="020B0604030504040204" pitchFamily="50" charset="-128"/>
                        </a:rPr>
                        <a:t>3</a:t>
                      </a:r>
                      <a:endParaRPr kumimoji="1" lang="ja-JP" altLang="en-US" sz="2000" b="1" dirty="0">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rowSpan="2"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医薬品等の製造記録</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562328965"/>
                  </a:ext>
                </a:extLst>
              </a:tr>
              <a:tr h="442361">
                <a:tc>
                  <a:txBody>
                    <a:bodyPr/>
                    <a:lstStyle/>
                    <a:p>
                      <a:pPr algn="r"/>
                      <a:r>
                        <a:rPr kumimoji="1" lang="en-US" altLang="ja-JP" sz="2000" b="1" dirty="0" smtClean="0">
                          <a:latin typeface="メイリオ" panose="020B0604030504040204" pitchFamily="50" charset="-128"/>
                          <a:ea typeface="メイリオ" panose="020B0604030504040204" pitchFamily="50" charset="-128"/>
                        </a:rPr>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 xmlns:a16="http://schemas.microsoft.com/office/drawing/2014/main" val="1165458238"/>
                  </a:ext>
                </a:extLst>
              </a:tr>
            </a:tbl>
          </a:graphicData>
        </a:graphic>
      </p:graphicFrame>
      <p:sp>
        <p:nvSpPr>
          <p:cNvPr id="24" name="正方形/長方形 23"/>
          <p:cNvSpPr/>
          <p:nvPr/>
        </p:nvSpPr>
        <p:spPr>
          <a:xfrm>
            <a:off x="578070" y="2585544"/>
            <a:ext cx="5695030" cy="6316718"/>
          </a:xfrm>
          <a:prstGeom prst="rect">
            <a:avLst/>
          </a:prstGeom>
          <a:noFill/>
          <a:ln w="254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740862" y="4186454"/>
            <a:ext cx="5422603" cy="584775"/>
          </a:xfrm>
          <a:prstGeom prst="rect">
            <a:avLst/>
          </a:prstGeom>
        </p:spPr>
        <p:txBody>
          <a:bodyPr wrap="square">
            <a:spAutoFit/>
          </a:bodyPr>
          <a:lstStyle/>
          <a:p>
            <a:r>
              <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製造等を行う際に用いた原料、資材</a:t>
            </a:r>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等に関する記録（そのロット等の記録も含む）を保管する</a:t>
            </a:r>
            <a:endParaRPr lang="en-US" altLang="ja-JP"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5438152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1129970915"/>
              </p:ext>
            </p:extLst>
          </p:nvPr>
        </p:nvGraphicFramePr>
        <p:xfrm>
          <a:off x="578070" y="262781"/>
          <a:ext cx="5695030" cy="2112557"/>
        </p:xfrm>
        <a:graphic>
          <a:graphicData uri="http://schemas.openxmlformats.org/drawingml/2006/table">
            <a:tbl>
              <a:tblPr firstRow="1" bandRow="1">
                <a:tableStyleId>{5940675A-B579-460E-94D1-54222C63F5DA}</a:tableStyleId>
              </a:tblPr>
              <a:tblGrid>
                <a:gridCol w="725213">
                  <a:extLst>
                    <a:ext uri="{9D8B030D-6E8A-4147-A177-3AD203B41FA5}">
                      <a16:colId xmlns="" xmlns:a16="http://schemas.microsoft.com/office/drawing/2014/main" val="3011387355"/>
                    </a:ext>
                  </a:extLst>
                </a:gridCol>
                <a:gridCol w="3552496">
                  <a:extLst>
                    <a:ext uri="{9D8B030D-6E8A-4147-A177-3AD203B41FA5}">
                      <a16:colId xmlns="" xmlns:a16="http://schemas.microsoft.com/office/drawing/2014/main" val="4184878502"/>
                    </a:ext>
                  </a:extLst>
                </a:gridCol>
                <a:gridCol w="725214">
                  <a:extLst>
                    <a:ext uri="{9D8B030D-6E8A-4147-A177-3AD203B41FA5}">
                      <a16:colId xmlns="" xmlns:a16="http://schemas.microsoft.com/office/drawing/2014/main" val="158220921"/>
                    </a:ext>
                  </a:extLst>
                </a:gridCol>
                <a:gridCol w="692107">
                  <a:extLst>
                    <a:ext uri="{9D8B030D-6E8A-4147-A177-3AD203B41FA5}">
                      <a16:colId xmlns="" xmlns:a16="http://schemas.microsoft.com/office/drawing/2014/main" val="1543655428"/>
                    </a:ext>
                  </a:extLst>
                </a:gridCol>
              </a:tblGrid>
              <a:tr h="423777">
                <a:tc>
                  <a:txBody>
                    <a:bodyPr/>
                    <a:lstStyle/>
                    <a:p>
                      <a:pPr algn="r"/>
                      <a:r>
                        <a:rPr kumimoji="1" lang="en-US" altLang="ja-JP" sz="2000" b="1" dirty="0" smtClean="0">
                          <a:latin typeface="メイリオ" panose="020B0604030504040204" pitchFamily="50" charset="-128"/>
                          <a:ea typeface="メイリオ" panose="020B0604030504040204" pitchFamily="50" charset="-128"/>
                        </a:rPr>
                        <a:t>6</a:t>
                      </a:r>
                    </a:p>
                  </a:txBody>
                  <a:tcPr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医薬品等の製造・管理</a:t>
                      </a:r>
                    </a:p>
                  </a:txBody>
                  <a:tcPr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kumimoji="1" lang="ja-JP" altLang="en-US" sz="2000" b="1" dirty="0" smtClean="0">
                          <a:latin typeface="メイリオ" panose="020B0604030504040204" pitchFamily="50" charset="-128"/>
                          <a:ea typeface="メイリオ" panose="020B0604030504040204" pitchFamily="50" charset="-128"/>
                        </a:rPr>
                        <a:t>□有</a:t>
                      </a:r>
                      <a:endParaRPr kumimoji="1" lang="en-US" altLang="ja-JP" sz="2000" b="1" dirty="0" smtClean="0">
                        <a:latin typeface="メイリオ" panose="020B0604030504040204" pitchFamily="50" charset="-128"/>
                        <a:ea typeface="メイリオ" panose="020B0604030504040204" pitchFamily="50" charset="-128"/>
                      </a:endParaRPr>
                    </a:p>
                  </a:txBody>
                  <a:tcPr marL="36000" marR="36000"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kumimoji="1" lang="ja-JP" altLang="en-US" sz="2000" b="1" dirty="0" smtClean="0">
                          <a:latin typeface="メイリオ" panose="020B0604030504040204" pitchFamily="50" charset="-128"/>
                          <a:ea typeface="メイリオ" panose="020B0604030504040204" pitchFamily="50" charset="-128"/>
                        </a:rPr>
                        <a:t>□無</a:t>
                      </a:r>
                      <a:endParaRPr kumimoji="1" lang="en-US" altLang="ja-JP" sz="2000" b="1" dirty="0" smtClean="0">
                        <a:latin typeface="メイリオ" panose="020B0604030504040204" pitchFamily="50" charset="-128"/>
                        <a:ea typeface="メイリオ" panose="020B0604030504040204" pitchFamily="50" charset="-128"/>
                      </a:endParaRPr>
                    </a:p>
                  </a:txBody>
                  <a:tcPr marL="36000" marR="36000"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600981466"/>
                  </a:ext>
                </a:extLst>
              </a:tr>
              <a:tr h="804058">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en-US" altLang="ja-JP" sz="2000" b="1" dirty="0" smtClean="0">
                          <a:latin typeface="メイリオ" panose="020B0604030504040204" pitchFamily="50" charset="-128"/>
                          <a:ea typeface="メイリオ" panose="020B0604030504040204" pitchFamily="50" charset="-128"/>
                        </a:rPr>
                        <a:t>3</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医薬品等の製造・管理（国内・海外ともに未承認である医薬品等を用いる場合）</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 xmlns:a16="http://schemas.microsoft.com/office/drawing/2014/main" val="1635936749"/>
                  </a:ext>
                </a:extLst>
              </a:tr>
              <a:tr h="442361">
                <a:tc>
                  <a:txBody>
                    <a:bodyPr/>
                    <a:lstStyle/>
                    <a:p>
                      <a:pPr algn="r"/>
                      <a:r>
                        <a:rPr kumimoji="1" lang="en-US" altLang="ja-JP" sz="2000" b="1" dirty="0" smtClean="0">
                          <a:latin typeface="メイリオ" panose="020B0604030504040204" pitchFamily="50" charset="-128"/>
                          <a:ea typeface="メイリオ" panose="020B0604030504040204" pitchFamily="50" charset="-128"/>
                        </a:rPr>
                        <a:t>4</a:t>
                      </a:r>
                      <a:endParaRPr kumimoji="1" lang="ja-JP" altLang="en-US" sz="2000" b="1" dirty="0">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rowSpan="2"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試験終了まで医薬品の品質を保証する文書</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562328965"/>
                  </a:ext>
                </a:extLst>
              </a:tr>
              <a:tr h="442361">
                <a:tc>
                  <a:txBody>
                    <a:bodyPr/>
                    <a:lstStyle/>
                    <a:p>
                      <a:pPr algn="r"/>
                      <a:r>
                        <a:rPr kumimoji="1" lang="en-US" altLang="ja-JP" sz="2000" b="1" dirty="0" smtClean="0">
                          <a:latin typeface="メイリオ" panose="020B0604030504040204" pitchFamily="50" charset="-128"/>
                          <a:ea typeface="メイリオ" panose="020B0604030504040204" pitchFamily="50" charset="-128"/>
                        </a:rPr>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 xmlns:a16="http://schemas.microsoft.com/office/drawing/2014/main" val="1165458238"/>
                  </a:ext>
                </a:extLst>
              </a:tr>
            </a:tbl>
          </a:graphicData>
        </a:graphic>
      </p:graphicFrame>
      <p:sp>
        <p:nvSpPr>
          <p:cNvPr id="24" name="正方形/長方形 23"/>
          <p:cNvSpPr/>
          <p:nvPr/>
        </p:nvSpPr>
        <p:spPr>
          <a:xfrm>
            <a:off x="578070" y="2585544"/>
            <a:ext cx="5695030" cy="6316718"/>
          </a:xfrm>
          <a:prstGeom prst="rect">
            <a:avLst/>
          </a:prstGeom>
          <a:noFill/>
          <a:ln w="254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881743" y="4376058"/>
            <a:ext cx="5159828" cy="584775"/>
          </a:xfrm>
          <a:prstGeom prst="rect">
            <a:avLst/>
          </a:prstGeom>
          <a:noFill/>
        </p:spPr>
        <p:txBody>
          <a:bodyPr wrap="square" rtlCol="0">
            <a:spAutoFit/>
          </a:bodyPr>
          <a:lstStyle/>
          <a:p>
            <a:r>
              <a:rPr kumimoji="1"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医薬品の品質が保証されていることを示す試験の内容および結果に関する記録を保管する</a:t>
            </a:r>
            <a:endParaRPr kumimoji="1"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3285191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4208377608"/>
              </p:ext>
            </p:extLst>
          </p:nvPr>
        </p:nvGraphicFramePr>
        <p:xfrm>
          <a:off x="578070" y="262781"/>
          <a:ext cx="5695030" cy="2112557"/>
        </p:xfrm>
        <a:graphic>
          <a:graphicData uri="http://schemas.openxmlformats.org/drawingml/2006/table">
            <a:tbl>
              <a:tblPr firstRow="1" bandRow="1">
                <a:tableStyleId>{5940675A-B579-460E-94D1-54222C63F5DA}</a:tableStyleId>
              </a:tblPr>
              <a:tblGrid>
                <a:gridCol w="725213">
                  <a:extLst>
                    <a:ext uri="{9D8B030D-6E8A-4147-A177-3AD203B41FA5}">
                      <a16:colId xmlns="" xmlns:a16="http://schemas.microsoft.com/office/drawing/2014/main" val="3011387355"/>
                    </a:ext>
                  </a:extLst>
                </a:gridCol>
                <a:gridCol w="3552496">
                  <a:extLst>
                    <a:ext uri="{9D8B030D-6E8A-4147-A177-3AD203B41FA5}">
                      <a16:colId xmlns="" xmlns:a16="http://schemas.microsoft.com/office/drawing/2014/main" val="4184878502"/>
                    </a:ext>
                  </a:extLst>
                </a:gridCol>
                <a:gridCol w="725214">
                  <a:extLst>
                    <a:ext uri="{9D8B030D-6E8A-4147-A177-3AD203B41FA5}">
                      <a16:colId xmlns="" xmlns:a16="http://schemas.microsoft.com/office/drawing/2014/main" val="158220921"/>
                    </a:ext>
                  </a:extLst>
                </a:gridCol>
                <a:gridCol w="692107">
                  <a:extLst>
                    <a:ext uri="{9D8B030D-6E8A-4147-A177-3AD203B41FA5}">
                      <a16:colId xmlns="" xmlns:a16="http://schemas.microsoft.com/office/drawing/2014/main" val="1543655428"/>
                    </a:ext>
                  </a:extLst>
                </a:gridCol>
              </a:tblGrid>
              <a:tr h="423777">
                <a:tc>
                  <a:txBody>
                    <a:bodyPr/>
                    <a:lstStyle/>
                    <a:p>
                      <a:pPr algn="r"/>
                      <a:r>
                        <a:rPr kumimoji="1" lang="en-US" altLang="ja-JP" sz="2000" b="1" dirty="0" smtClean="0">
                          <a:latin typeface="メイリオ" panose="020B0604030504040204" pitchFamily="50" charset="-128"/>
                          <a:ea typeface="メイリオ" panose="020B0604030504040204" pitchFamily="50" charset="-128"/>
                        </a:rPr>
                        <a:t>6</a:t>
                      </a:r>
                    </a:p>
                  </a:txBody>
                  <a:tcPr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医薬品等の製造・管理</a:t>
                      </a:r>
                    </a:p>
                  </a:txBody>
                  <a:tcPr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kumimoji="1" lang="ja-JP" altLang="en-US" sz="2000" b="1" dirty="0" smtClean="0">
                          <a:latin typeface="メイリオ" panose="020B0604030504040204" pitchFamily="50" charset="-128"/>
                          <a:ea typeface="メイリオ" panose="020B0604030504040204" pitchFamily="50" charset="-128"/>
                        </a:rPr>
                        <a:t>□有</a:t>
                      </a:r>
                      <a:endParaRPr kumimoji="1" lang="en-US" altLang="ja-JP" sz="2000" b="1" dirty="0" smtClean="0">
                        <a:latin typeface="メイリオ" panose="020B0604030504040204" pitchFamily="50" charset="-128"/>
                        <a:ea typeface="メイリオ" panose="020B0604030504040204" pitchFamily="50" charset="-128"/>
                      </a:endParaRPr>
                    </a:p>
                  </a:txBody>
                  <a:tcPr marL="36000" marR="36000"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kumimoji="1" lang="ja-JP" altLang="en-US" sz="2000" b="1" dirty="0" smtClean="0">
                          <a:latin typeface="メイリオ" panose="020B0604030504040204" pitchFamily="50" charset="-128"/>
                          <a:ea typeface="メイリオ" panose="020B0604030504040204" pitchFamily="50" charset="-128"/>
                        </a:rPr>
                        <a:t>□無</a:t>
                      </a:r>
                      <a:endParaRPr kumimoji="1" lang="en-US" altLang="ja-JP" sz="2000" b="1" dirty="0" smtClean="0">
                        <a:latin typeface="メイリオ" panose="020B0604030504040204" pitchFamily="50" charset="-128"/>
                        <a:ea typeface="メイリオ" panose="020B0604030504040204" pitchFamily="50" charset="-128"/>
                      </a:endParaRPr>
                    </a:p>
                  </a:txBody>
                  <a:tcPr marL="36000" marR="36000"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600981466"/>
                  </a:ext>
                </a:extLst>
              </a:tr>
              <a:tr h="804058">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en-US" altLang="ja-JP" sz="2000" b="1" dirty="0" smtClean="0">
                          <a:latin typeface="メイリオ" panose="020B0604030504040204" pitchFamily="50" charset="-128"/>
                          <a:ea typeface="メイリオ" panose="020B0604030504040204" pitchFamily="50" charset="-128"/>
                        </a:rPr>
                        <a:t>3</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医薬品等の製造・管理（国内・海外ともに未承認である医薬品等を用いる場合）</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 xmlns:a16="http://schemas.microsoft.com/office/drawing/2014/main" val="1635936749"/>
                  </a:ext>
                </a:extLst>
              </a:tr>
              <a:tr h="442361">
                <a:tc>
                  <a:txBody>
                    <a:bodyPr/>
                    <a:lstStyle/>
                    <a:p>
                      <a:pPr algn="r"/>
                      <a:r>
                        <a:rPr kumimoji="1" lang="en-US" altLang="ja-JP" sz="2000" b="1" dirty="0" smtClean="0">
                          <a:latin typeface="メイリオ" panose="020B0604030504040204" pitchFamily="50" charset="-128"/>
                          <a:ea typeface="メイリオ" panose="020B0604030504040204" pitchFamily="50" charset="-128"/>
                        </a:rPr>
                        <a:t>5</a:t>
                      </a:r>
                      <a:endParaRPr kumimoji="1" lang="ja-JP" altLang="en-US" sz="2000" b="1" dirty="0">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rowSpan="2"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医薬品等の処分の記録</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562328965"/>
                  </a:ext>
                </a:extLst>
              </a:tr>
              <a:tr h="442361">
                <a:tc>
                  <a:txBody>
                    <a:bodyPr/>
                    <a:lstStyle/>
                    <a:p>
                      <a:pPr algn="r"/>
                      <a:r>
                        <a:rPr kumimoji="1" lang="en-US" altLang="ja-JP" sz="2000" b="1" dirty="0" smtClean="0">
                          <a:latin typeface="メイリオ" panose="020B0604030504040204" pitchFamily="50" charset="-128"/>
                          <a:ea typeface="メイリオ" panose="020B0604030504040204" pitchFamily="50" charset="-128"/>
                        </a:rPr>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 xmlns:a16="http://schemas.microsoft.com/office/drawing/2014/main" val="1165458238"/>
                  </a:ext>
                </a:extLst>
              </a:tr>
            </a:tbl>
          </a:graphicData>
        </a:graphic>
      </p:graphicFrame>
      <p:sp>
        <p:nvSpPr>
          <p:cNvPr id="24" name="正方形/長方形 23"/>
          <p:cNvSpPr/>
          <p:nvPr/>
        </p:nvSpPr>
        <p:spPr>
          <a:xfrm>
            <a:off x="578070" y="2585544"/>
            <a:ext cx="5695030" cy="6316718"/>
          </a:xfrm>
          <a:prstGeom prst="rect">
            <a:avLst/>
          </a:prstGeom>
          <a:noFill/>
          <a:ln w="254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1496786" y="4071258"/>
            <a:ext cx="3684813" cy="2123658"/>
          </a:xfrm>
          <a:prstGeom prst="rect">
            <a:avLst/>
          </a:prstGeom>
          <a:noFill/>
        </p:spPr>
        <p:txBody>
          <a:bodyPr wrap="square" rtlCol="0">
            <a:spAutoFit/>
          </a:bodyPr>
          <a:lstStyle/>
          <a:p>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以下が記載された記録を保管する</a:t>
            </a:r>
            <a:endParaRPr lang="en-US" altLang="ja-JP"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廃棄者</a:t>
            </a:r>
            <a:endParaRPr lang="en-US" altLang="ja-JP"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廃棄した医薬品の</a:t>
            </a:r>
            <a:r>
              <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品名及び数量 </a:t>
            </a:r>
            <a:endParaRPr lang="en-US" altLang="ja-JP"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廃棄</a:t>
            </a:r>
            <a:r>
              <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の年月日 </a:t>
            </a:r>
            <a:endParaRPr lang="en-US" altLang="ja-JP"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廃棄</a:t>
            </a:r>
            <a:r>
              <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の場所 </a:t>
            </a:r>
            <a:endParaRPr lang="en-US" altLang="ja-JP"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廃棄</a:t>
            </a:r>
            <a:r>
              <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の方法 </a:t>
            </a:r>
            <a:endParaRPr lang="en-US" altLang="ja-JP"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廃棄</a:t>
            </a:r>
            <a:r>
              <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の理由 </a:t>
            </a:r>
            <a:endParaRPr kumimoji="1" lang="en-US" altLang="ja-JP"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8919734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556968274"/>
              </p:ext>
            </p:extLst>
          </p:nvPr>
        </p:nvGraphicFramePr>
        <p:xfrm>
          <a:off x="578070" y="262781"/>
          <a:ext cx="5695030" cy="2112557"/>
        </p:xfrm>
        <a:graphic>
          <a:graphicData uri="http://schemas.openxmlformats.org/drawingml/2006/table">
            <a:tbl>
              <a:tblPr firstRow="1" bandRow="1">
                <a:tableStyleId>{5940675A-B579-460E-94D1-54222C63F5DA}</a:tableStyleId>
              </a:tblPr>
              <a:tblGrid>
                <a:gridCol w="725213">
                  <a:extLst>
                    <a:ext uri="{9D8B030D-6E8A-4147-A177-3AD203B41FA5}">
                      <a16:colId xmlns:a16="http://schemas.microsoft.com/office/drawing/2014/main" xmlns="" val="3011387355"/>
                    </a:ext>
                  </a:extLst>
                </a:gridCol>
                <a:gridCol w="3552496">
                  <a:extLst>
                    <a:ext uri="{9D8B030D-6E8A-4147-A177-3AD203B41FA5}">
                      <a16:colId xmlns:a16="http://schemas.microsoft.com/office/drawing/2014/main" xmlns="" val="4184878502"/>
                    </a:ext>
                  </a:extLst>
                </a:gridCol>
                <a:gridCol w="725214">
                  <a:extLst>
                    <a:ext uri="{9D8B030D-6E8A-4147-A177-3AD203B41FA5}">
                      <a16:colId xmlns:a16="http://schemas.microsoft.com/office/drawing/2014/main" xmlns="" val="158220921"/>
                    </a:ext>
                  </a:extLst>
                </a:gridCol>
                <a:gridCol w="692107">
                  <a:extLst>
                    <a:ext uri="{9D8B030D-6E8A-4147-A177-3AD203B41FA5}">
                      <a16:colId xmlns:a16="http://schemas.microsoft.com/office/drawing/2014/main" xmlns="" val="1543655428"/>
                    </a:ext>
                  </a:extLst>
                </a:gridCol>
              </a:tblGrid>
              <a:tr h="423777">
                <a:tc>
                  <a:txBody>
                    <a:bodyPr/>
                    <a:lstStyle/>
                    <a:p>
                      <a:pPr algn="r"/>
                      <a:r>
                        <a:rPr kumimoji="1" lang="en-US" altLang="ja-JP" sz="2000" b="1" dirty="0" smtClean="0">
                          <a:latin typeface="メイリオ" panose="020B0604030504040204" pitchFamily="50" charset="-128"/>
                          <a:ea typeface="メイリオ" panose="020B0604030504040204" pitchFamily="50" charset="-128"/>
                        </a:rPr>
                        <a:t>6</a:t>
                      </a:r>
                    </a:p>
                  </a:txBody>
                  <a:tcPr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医薬品等の製造・管理</a:t>
                      </a:r>
                    </a:p>
                  </a:txBody>
                  <a:tcPr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kumimoji="1" lang="ja-JP" altLang="en-US" sz="2000" b="1" smtClean="0">
                          <a:latin typeface="メイリオ" panose="020B0604030504040204" pitchFamily="50" charset="-128"/>
                          <a:ea typeface="メイリオ" panose="020B0604030504040204" pitchFamily="50" charset="-128"/>
                        </a:rPr>
                        <a:t>□有</a:t>
                      </a:r>
                      <a:endParaRPr kumimoji="1" lang="en-US" altLang="ja-JP" sz="2000" b="1" dirty="0" smtClean="0">
                        <a:latin typeface="メイリオ" panose="020B0604030504040204" pitchFamily="50" charset="-128"/>
                        <a:ea typeface="メイリオ" panose="020B0604030504040204" pitchFamily="50" charset="-128"/>
                      </a:endParaRPr>
                    </a:p>
                  </a:txBody>
                  <a:tcPr marL="36000" marR="36000"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kumimoji="1" lang="ja-JP" altLang="en-US" sz="2000" b="1" smtClean="0">
                          <a:latin typeface="メイリオ" panose="020B0604030504040204" pitchFamily="50" charset="-128"/>
                          <a:ea typeface="メイリオ" panose="020B0604030504040204" pitchFamily="50" charset="-128"/>
                        </a:rPr>
                        <a:t>□無</a:t>
                      </a:r>
                      <a:endParaRPr kumimoji="1" lang="en-US" altLang="ja-JP" sz="2000" b="1" dirty="0" smtClean="0">
                        <a:latin typeface="メイリオ" panose="020B0604030504040204" pitchFamily="50" charset="-128"/>
                        <a:ea typeface="メイリオ" panose="020B0604030504040204" pitchFamily="50" charset="-128"/>
                      </a:endParaRPr>
                    </a:p>
                  </a:txBody>
                  <a:tcPr marL="36000" marR="36000"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600981466"/>
                  </a:ext>
                </a:extLst>
              </a:tr>
              <a:tr h="804058">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en-US" altLang="ja-JP" sz="2000" b="1" dirty="0" smtClean="0">
                          <a:latin typeface="メイリオ" panose="020B0604030504040204" pitchFamily="50" charset="-128"/>
                          <a:ea typeface="メイリオ" panose="020B0604030504040204" pitchFamily="50" charset="-128"/>
                        </a:rPr>
                        <a:t>3</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医薬品等の製造・管理（国内・海外ともに未承認である医薬品等を用いる場合）</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xmlns="" val="1635936749"/>
                  </a:ext>
                </a:extLst>
              </a:tr>
              <a:tr h="442361">
                <a:tc>
                  <a:txBody>
                    <a:bodyPr/>
                    <a:lstStyle/>
                    <a:p>
                      <a:pPr algn="r"/>
                      <a:r>
                        <a:rPr kumimoji="1" lang="en-US" altLang="ja-JP" sz="2000" b="1" dirty="0" smtClean="0">
                          <a:latin typeface="メイリオ" panose="020B0604030504040204" pitchFamily="50" charset="-128"/>
                          <a:ea typeface="メイリオ" panose="020B0604030504040204" pitchFamily="50" charset="-128"/>
                        </a:rPr>
                        <a:t>6</a:t>
                      </a:r>
                      <a:endParaRPr kumimoji="1" lang="ja-JP" altLang="en-US" sz="2000" b="1" dirty="0">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rowSpan="2"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その他、製造・管理に関わる資料</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562328965"/>
                  </a:ext>
                </a:extLst>
              </a:tr>
              <a:tr h="442361">
                <a:tc>
                  <a:txBody>
                    <a:bodyPr/>
                    <a:lstStyle/>
                    <a:p>
                      <a:pPr algn="r"/>
                      <a:r>
                        <a:rPr kumimoji="1" lang="en-US" altLang="ja-JP" sz="2000" b="1" dirty="0" smtClean="0">
                          <a:latin typeface="メイリオ" panose="020B0604030504040204" pitchFamily="50" charset="-128"/>
                          <a:ea typeface="メイリオ" panose="020B0604030504040204" pitchFamily="50" charset="-128"/>
                        </a:rPr>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xmlns="" val="1165458238"/>
                  </a:ext>
                </a:extLst>
              </a:tr>
            </a:tbl>
          </a:graphicData>
        </a:graphic>
      </p:graphicFrame>
      <p:sp>
        <p:nvSpPr>
          <p:cNvPr id="24" name="正方形/長方形 23"/>
          <p:cNvSpPr/>
          <p:nvPr/>
        </p:nvSpPr>
        <p:spPr>
          <a:xfrm>
            <a:off x="578070" y="2797628"/>
            <a:ext cx="5695030" cy="5889171"/>
          </a:xfrm>
          <a:prstGeom prst="rect">
            <a:avLst/>
          </a:prstGeom>
          <a:noFill/>
          <a:ln w="254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prstClr val="white"/>
              </a:solidFill>
            </a:endParaRPr>
          </a:p>
        </p:txBody>
      </p:sp>
      <p:sp>
        <p:nvSpPr>
          <p:cNvPr id="3" name="テキスト ボックス 2"/>
          <p:cNvSpPr txBox="1"/>
          <p:nvPr/>
        </p:nvSpPr>
        <p:spPr>
          <a:xfrm>
            <a:off x="1969621" y="3924850"/>
            <a:ext cx="2911927" cy="338554"/>
          </a:xfrm>
          <a:prstGeom prst="rect">
            <a:avLst/>
          </a:prstGeom>
          <a:noFill/>
        </p:spPr>
        <p:txBody>
          <a:bodyPr wrap="square" rtlCol="0">
            <a:spAutoFit/>
          </a:bodyPr>
          <a:lstStyle/>
          <a:p>
            <a:r>
              <a:rPr kumimoji="1" lang="zh-TW" altLang="en-US" sz="1600" dirty="0">
                <a:solidFill>
                  <a:srgbClr val="ED7D31"/>
                </a:solidFill>
                <a:latin typeface="メイリオ" panose="020B0604030504040204" pitchFamily="50" charset="-128"/>
                <a:ea typeface="メイリオ" panose="020B0604030504040204" pitchFamily="50" charset="-128"/>
                <a:cs typeface="メイリオ" panose="020B0604030504040204" pitchFamily="50" charset="-128"/>
              </a:rPr>
              <a:t>試験薬管理表</a:t>
            </a:r>
            <a:r>
              <a:rPr kumimoji="1" lang="zh-TW" altLang="en-US" sz="1600" dirty="0" smtClean="0">
                <a:solidFill>
                  <a:srgbClr val="ED7D31"/>
                </a:solidFill>
                <a:latin typeface="メイリオ" panose="020B0604030504040204" pitchFamily="50" charset="-128"/>
                <a:ea typeface="メイリオ" panose="020B0604030504040204" pitchFamily="50" charset="-128"/>
                <a:cs typeface="メイリオ" panose="020B0604030504040204" pitchFamily="50" charset="-128"/>
              </a:rPr>
              <a:t>等</a:t>
            </a:r>
            <a:r>
              <a:rPr kumimoji="1" lang="ja-JP" altLang="en-US" sz="1600" dirty="0" smtClean="0">
                <a:solidFill>
                  <a:srgbClr val="ED7D31"/>
                </a:solidFill>
                <a:latin typeface="メイリオ" panose="020B0604030504040204" pitchFamily="50" charset="-128"/>
                <a:ea typeface="メイリオ" panose="020B0604030504040204" pitchFamily="50" charset="-128"/>
                <a:cs typeface="メイリオ" panose="020B0604030504040204" pitchFamily="50" charset="-128"/>
              </a:rPr>
              <a:t>を保管する</a:t>
            </a:r>
            <a:endParaRPr kumimoji="1" lang="en-US" altLang="ja-JP" sz="1600" dirty="0" smtClean="0">
              <a:solidFill>
                <a:srgbClr val="ED7D3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8977860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390</Words>
  <Application>Microsoft Office PowerPoint</Application>
  <PresentationFormat>画面に合わせる (4:3)</PresentationFormat>
  <Paragraphs>76</Paragraphs>
  <Slides>6</Slides>
  <Notes>0</Notes>
  <HiddenSlides>0</HiddenSlides>
  <MMClips>0</MMClips>
  <ScaleCrop>false</ScaleCrop>
  <HeadingPairs>
    <vt:vector size="4" baseType="variant">
      <vt:variant>
        <vt:lpstr>テーマ</vt:lpstr>
      </vt:variant>
      <vt:variant>
        <vt:i4>1</vt:i4>
      </vt:variant>
      <vt:variant>
        <vt:lpstr>スライド タイトル</vt:lpstr>
      </vt:variant>
      <vt:variant>
        <vt:i4>6</vt:i4>
      </vt:variant>
    </vt:vector>
  </HeadingPairs>
  <TitlesOfParts>
    <vt:vector size="7"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2019-07-04T07:38:44Z</dcterms:created>
  <dcterms:modified xsi:type="dcterms:W3CDTF">2019-07-04T07:38:47Z</dcterms:modified>
</cp:coreProperties>
</file>