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2" r:id="rId1"/>
  </p:sldMasterIdLst>
  <p:sldIdLst>
    <p:sldId id="257" r:id="rId2"/>
    <p:sldId id="258" r:id="rId3"/>
    <p:sldId id="259" r:id="rId4"/>
    <p:sldId id="260" r:id="rId5"/>
    <p:sldId id="262" r:id="rId6"/>
    <p:sldId id="265" r:id="rId7"/>
    <p:sldId id="266" r:id="rId8"/>
    <p:sldId id="269" r:id="rId9"/>
    <p:sldId id="270" r:id="rId10"/>
    <p:sldId id="271" r:id="rId11"/>
    <p:sldId id="272" r:id="rId12"/>
    <p:sldId id="281" r:id="rId13"/>
    <p:sldId id="282" r:id="rId14"/>
    <p:sldId id="273" r:id="rId15"/>
    <p:sldId id="280" r:id="rId16"/>
    <p:sldId id="276" r:id="rId17"/>
    <p:sldId id="284" r:id="rId18"/>
    <p:sldId id="288" r:id="rId19"/>
  </p:sldIdLst>
  <p:sldSz cx="6858000" cy="9144000" type="screen4x3"/>
  <p:notesSz cx="6807200" cy="99393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88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D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60"/>
  </p:normalViewPr>
  <p:slideViewPr>
    <p:cSldViewPr snapToGrid="0" showGuides="1">
      <p:cViewPr>
        <p:scale>
          <a:sx n="80" d="100"/>
          <a:sy n="80" d="100"/>
        </p:scale>
        <p:origin x="-1422" y="-72"/>
      </p:cViewPr>
      <p:guideLst>
        <p:guide orient="horz" pos="2880"/>
        <p:guide pos="216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DE44C-B3A4-4721-A929-ACDE65F9A992}" type="datetimeFigureOut">
              <a:rPr kumimoji="1" lang="ja-JP" altLang="en-US" smtClean="0"/>
              <a:t>2019/7/4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A919AE-AA51-41C7-91A9-64E8BCCBD5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589697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DE44C-B3A4-4721-A929-ACDE65F9A992}" type="datetimeFigureOut">
              <a:rPr kumimoji="1" lang="ja-JP" altLang="en-US" smtClean="0"/>
              <a:t>2019/7/4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A919AE-AA51-41C7-91A9-64E8BCCBD5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15553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DE44C-B3A4-4721-A929-ACDE65F9A992}" type="datetimeFigureOut">
              <a:rPr kumimoji="1" lang="ja-JP" altLang="en-US" smtClean="0"/>
              <a:t>2019/7/4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A919AE-AA51-41C7-91A9-64E8BCCBD5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30506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DE44C-B3A4-4721-A929-ACDE65F9A992}" type="datetimeFigureOut">
              <a:rPr kumimoji="1" lang="ja-JP" altLang="en-US" smtClean="0"/>
              <a:t>2019/7/4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A919AE-AA51-41C7-91A9-64E8BCCBD5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571687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DE44C-B3A4-4721-A929-ACDE65F9A992}" type="datetimeFigureOut">
              <a:rPr kumimoji="1" lang="ja-JP" altLang="en-US" smtClean="0"/>
              <a:t>2019/7/4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A919AE-AA51-41C7-91A9-64E8BCCBD5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40328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DE44C-B3A4-4721-A929-ACDE65F9A992}" type="datetimeFigureOut">
              <a:rPr kumimoji="1" lang="ja-JP" altLang="en-US" smtClean="0"/>
              <a:t>2019/7/4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A919AE-AA51-41C7-91A9-64E8BCCBD5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335554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DE44C-B3A4-4721-A929-ACDE65F9A992}" type="datetimeFigureOut">
              <a:rPr kumimoji="1" lang="ja-JP" altLang="en-US" smtClean="0"/>
              <a:t>2019/7/4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A919AE-AA51-41C7-91A9-64E8BCCBD5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290882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DE44C-B3A4-4721-A929-ACDE65F9A992}" type="datetimeFigureOut">
              <a:rPr kumimoji="1" lang="ja-JP" altLang="en-US" smtClean="0"/>
              <a:t>2019/7/4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A919AE-AA51-41C7-91A9-64E8BCCBD5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786825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DE44C-B3A4-4721-A929-ACDE65F9A992}" type="datetimeFigureOut">
              <a:rPr kumimoji="1" lang="ja-JP" altLang="en-US" smtClean="0"/>
              <a:t>2019/7/4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A919AE-AA51-41C7-91A9-64E8BCCBD5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700408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DE44C-B3A4-4721-A929-ACDE65F9A992}" type="datetimeFigureOut">
              <a:rPr kumimoji="1" lang="ja-JP" altLang="en-US" smtClean="0"/>
              <a:t>2019/7/4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A919AE-AA51-41C7-91A9-64E8BCCBD5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37792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DE44C-B3A4-4721-A929-ACDE65F9A992}" type="datetimeFigureOut">
              <a:rPr kumimoji="1" lang="ja-JP" altLang="en-US" smtClean="0"/>
              <a:t>2019/7/4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A919AE-AA51-41C7-91A9-64E8BCCBD5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580728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CDE44C-B3A4-4721-A929-ACDE65F9A992}" type="datetimeFigureOut">
              <a:rPr kumimoji="1" lang="ja-JP" altLang="en-US" smtClean="0"/>
              <a:t>2019/7/4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919AE-AA51-41C7-91A9-64E8BCCBD5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709794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mhlw.go.jp/content/10800000/000370962.pdf" TargetMode="External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29790791"/>
              </p:ext>
            </p:extLst>
          </p:nvPr>
        </p:nvGraphicFramePr>
        <p:xfrm>
          <a:off x="578070" y="262781"/>
          <a:ext cx="5695030" cy="211255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25213">
                  <a:extLst>
                    <a:ext uri="{9D8B030D-6E8A-4147-A177-3AD203B41FA5}">
                      <a16:colId xmlns="" xmlns:a16="http://schemas.microsoft.com/office/drawing/2014/main" val="3011387355"/>
                    </a:ext>
                  </a:extLst>
                </a:gridCol>
                <a:gridCol w="3552496">
                  <a:extLst>
                    <a:ext uri="{9D8B030D-6E8A-4147-A177-3AD203B41FA5}">
                      <a16:colId xmlns="" xmlns:a16="http://schemas.microsoft.com/office/drawing/2014/main" val="4184878502"/>
                    </a:ext>
                  </a:extLst>
                </a:gridCol>
                <a:gridCol w="725214">
                  <a:extLst>
                    <a:ext uri="{9D8B030D-6E8A-4147-A177-3AD203B41FA5}">
                      <a16:colId xmlns="" xmlns:a16="http://schemas.microsoft.com/office/drawing/2014/main" val="158220921"/>
                    </a:ext>
                  </a:extLst>
                </a:gridCol>
                <a:gridCol w="692107">
                  <a:extLst>
                    <a:ext uri="{9D8B030D-6E8A-4147-A177-3AD203B41FA5}">
                      <a16:colId xmlns="" xmlns:a16="http://schemas.microsoft.com/office/drawing/2014/main" val="1543655428"/>
                    </a:ext>
                  </a:extLst>
                </a:gridCol>
              </a:tblGrid>
              <a:tr h="423777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</a:t>
                      </a:r>
                    </a:p>
                  </a:txBody>
                  <a:tcPr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新規申請時</a:t>
                      </a:r>
                    </a:p>
                  </a:txBody>
                  <a:tcPr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□有</a:t>
                      </a:r>
                      <a:endParaRPr kumimoji="1" lang="en-US" altLang="ja-JP" sz="20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36000" marR="3600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□無</a:t>
                      </a:r>
                      <a:endParaRPr kumimoji="1" lang="en-US" altLang="ja-JP" sz="20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36000" marR="3600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600981466"/>
                  </a:ext>
                </a:extLst>
              </a:tr>
              <a:tr h="804058"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</a:t>
                      </a: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CRB</a:t>
                      </a:r>
                      <a:r>
                        <a:rPr kumimoji="1" lang="ja-JP" altLang="en-US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手続</a:t>
                      </a:r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文書（</a:t>
                      </a:r>
                      <a:r>
                        <a:rPr kumimoji="1" lang="en-US" altLang="ja-JP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CRB</a:t>
                      </a:r>
                      <a:r>
                        <a:rPr kumimoji="1" lang="ja-JP" altLang="en-US" sz="2000" b="1" dirty="0" err="1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に提</a:t>
                      </a:r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出した文書）</a:t>
                      </a:r>
                      <a:endParaRPr kumimoji="1" lang="en-US" altLang="ja-JP" sz="20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635936749"/>
                  </a:ext>
                </a:extLst>
              </a:tr>
              <a:tr h="442361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</a:t>
                      </a:r>
                      <a:endParaRPr kumimoji="1" lang="ja-JP" altLang="en-US" sz="20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 rowSpan="2" gridSpan="3"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zh-TW" altLang="en-US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新規審査依頼書（統一書式２）</a:t>
                      </a:r>
                      <a:endParaRPr kumimoji="1" lang="ja-JP" altLang="en-US" sz="20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3562328965"/>
                  </a:ext>
                </a:extLst>
              </a:tr>
              <a:tr h="442361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</a:t>
                      </a: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 gridSpan="3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165458238"/>
                  </a:ext>
                </a:extLst>
              </a:tr>
            </a:tbl>
          </a:graphicData>
        </a:graphic>
      </p:graphicFrame>
      <p:sp>
        <p:nvSpPr>
          <p:cNvPr id="24" name="正方形/長方形 23"/>
          <p:cNvSpPr/>
          <p:nvPr/>
        </p:nvSpPr>
        <p:spPr>
          <a:xfrm>
            <a:off x="578070" y="2585544"/>
            <a:ext cx="5695030" cy="6316718"/>
          </a:xfrm>
          <a:prstGeom prst="rect">
            <a:avLst/>
          </a:prstGeom>
          <a:noFill/>
          <a:ln w="25400"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9585" y="2661114"/>
            <a:ext cx="4371999" cy="6181773"/>
          </a:xfrm>
          <a:prstGeom prst="rect">
            <a:avLst/>
          </a:prstGeom>
          <a:noFill/>
          <a:ln w="3175">
            <a:solidFill>
              <a:schemeClr val="bg2">
                <a:lumMod val="50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6697064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表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460489"/>
              </p:ext>
            </p:extLst>
          </p:nvPr>
        </p:nvGraphicFramePr>
        <p:xfrm>
          <a:off x="578070" y="262781"/>
          <a:ext cx="5695030" cy="211255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25213">
                  <a:extLst>
                    <a:ext uri="{9D8B030D-6E8A-4147-A177-3AD203B41FA5}">
                      <a16:colId xmlns="" xmlns:a16="http://schemas.microsoft.com/office/drawing/2014/main" val="3011387355"/>
                    </a:ext>
                  </a:extLst>
                </a:gridCol>
                <a:gridCol w="3552496">
                  <a:extLst>
                    <a:ext uri="{9D8B030D-6E8A-4147-A177-3AD203B41FA5}">
                      <a16:colId xmlns="" xmlns:a16="http://schemas.microsoft.com/office/drawing/2014/main" val="4184878502"/>
                    </a:ext>
                  </a:extLst>
                </a:gridCol>
                <a:gridCol w="725214">
                  <a:extLst>
                    <a:ext uri="{9D8B030D-6E8A-4147-A177-3AD203B41FA5}">
                      <a16:colId xmlns="" xmlns:a16="http://schemas.microsoft.com/office/drawing/2014/main" val="158220921"/>
                    </a:ext>
                  </a:extLst>
                </a:gridCol>
                <a:gridCol w="692107">
                  <a:extLst>
                    <a:ext uri="{9D8B030D-6E8A-4147-A177-3AD203B41FA5}">
                      <a16:colId xmlns="" xmlns:a16="http://schemas.microsoft.com/office/drawing/2014/main" val="1543655428"/>
                    </a:ext>
                  </a:extLst>
                </a:gridCol>
              </a:tblGrid>
              <a:tr h="423777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</a:t>
                      </a:r>
                    </a:p>
                  </a:txBody>
                  <a:tcPr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新規申請時</a:t>
                      </a:r>
                    </a:p>
                  </a:txBody>
                  <a:tcPr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□有</a:t>
                      </a:r>
                      <a:endParaRPr kumimoji="1" lang="en-US" altLang="ja-JP" sz="20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36000" marR="3600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□無</a:t>
                      </a:r>
                      <a:endParaRPr kumimoji="1" lang="en-US" altLang="ja-JP" sz="20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36000" marR="3600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600981466"/>
                  </a:ext>
                </a:extLst>
              </a:tr>
              <a:tr h="804058"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</a:t>
                      </a: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CRB</a:t>
                      </a:r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手続文書（</a:t>
                      </a:r>
                      <a:r>
                        <a:rPr kumimoji="1" lang="en-US" altLang="ja-JP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CRB</a:t>
                      </a:r>
                      <a:r>
                        <a:rPr kumimoji="1" lang="ja-JP" altLang="en-US" sz="2000" b="1" dirty="0" err="1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に提</a:t>
                      </a:r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出した文書）</a:t>
                      </a:r>
                      <a:endParaRPr kumimoji="1" lang="en-US" altLang="ja-JP" sz="20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635936749"/>
                  </a:ext>
                </a:extLst>
              </a:tr>
              <a:tr h="442361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10</a:t>
                      </a:r>
                      <a:endParaRPr kumimoji="1" lang="ja-JP" altLang="en-US" sz="20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 rowSpan="2" gridSpan="3"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監査の手順書　</a:t>
                      </a:r>
                      <a:r>
                        <a:rPr kumimoji="1" lang="en-US" altLang="ja-JP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※</a:t>
                      </a:r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作成した場合に限る。</a:t>
                      </a:r>
                      <a:endParaRPr kumimoji="1" lang="ja-JP" altLang="en-US" sz="20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3562328965"/>
                  </a:ext>
                </a:extLst>
              </a:tr>
              <a:tr h="442361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</a:t>
                      </a: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 gridSpan="3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165458238"/>
                  </a:ext>
                </a:extLst>
              </a:tr>
            </a:tbl>
          </a:graphicData>
        </a:graphic>
      </p:graphicFrame>
      <p:sp>
        <p:nvSpPr>
          <p:cNvPr id="5" name="正方形/長方形 4"/>
          <p:cNvSpPr/>
          <p:nvPr/>
        </p:nvSpPr>
        <p:spPr>
          <a:xfrm>
            <a:off x="578070" y="2585544"/>
            <a:ext cx="5695030" cy="6316718"/>
          </a:xfrm>
          <a:prstGeom prst="rect">
            <a:avLst/>
          </a:prstGeom>
          <a:noFill/>
          <a:ln w="25400"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2" name="図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9690" y="2684303"/>
            <a:ext cx="4755214" cy="6112856"/>
          </a:xfrm>
          <a:prstGeom prst="rect">
            <a:avLst/>
          </a:prstGeom>
        </p:spPr>
      </p:pic>
      <p:sp>
        <p:nvSpPr>
          <p:cNvPr id="3" name="正方形/長方形 2"/>
          <p:cNvSpPr/>
          <p:nvPr/>
        </p:nvSpPr>
        <p:spPr>
          <a:xfrm>
            <a:off x="1836255" y="6138346"/>
            <a:ext cx="285206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600" dirty="0">
                <a:solidFill>
                  <a:schemeClr val="accent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監査を実施しない場合は不要</a:t>
            </a:r>
          </a:p>
        </p:txBody>
      </p:sp>
    </p:spTree>
    <p:extLst>
      <p:ext uri="{BB962C8B-B14F-4D97-AF65-F5344CB8AC3E}">
        <p14:creationId xmlns:p14="http://schemas.microsoft.com/office/powerpoint/2010/main" val="46014094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表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36585177"/>
              </p:ext>
            </p:extLst>
          </p:nvPr>
        </p:nvGraphicFramePr>
        <p:xfrm>
          <a:off x="578070" y="262781"/>
          <a:ext cx="5695030" cy="211255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25213">
                  <a:extLst>
                    <a:ext uri="{9D8B030D-6E8A-4147-A177-3AD203B41FA5}">
                      <a16:colId xmlns="" xmlns:a16="http://schemas.microsoft.com/office/drawing/2014/main" val="3011387355"/>
                    </a:ext>
                  </a:extLst>
                </a:gridCol>
                <a:gridCol w="3552496">
                  <a:extLst>
                    <a:ext uri="{9D8B030D-6E8A-4147-A177-3AD203B41FA5}">
                      <a16:colId xmlns="" xmlns:a16="http://schemas.microsoft.com/office/drawing/2014/main" val="4184878502"/>
                    </a:ext>
                  </a:extLst>
                </a:gridCol>
                <a:gridCol w="725214">
                  <a:extLst>
                    <a:ext uri="{9D8B030D-6E8A-4147-A177-3AD203B41FA5}">
                      <a16:colId xmlns="" xmlns:a16="http://schemas.microsoft.com/office/drawing/2014/main" val="158220921"/>
                    </a:ext>
                  </a:extLst>
                </a:gridCol>
                <a:gridCol w="692107">
                  <a:extLst>
                    <a:ext uri="{9D8B030D-6E8A-4147-A177-3AD203B41FA5}">
                      <a16:colId xmlns="" xmlns:a16="http://schemas.microsoft.com/office/drawing/2014/main" val="1543655428"/>
                    </a:ext>
                  </a:extLst>
                </a:gridCol>
              </a:tblGrid>
              <a:tr h="423777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</a:t>
                      </a:r>
                    </a:p>
                  </a:txBody>
                  <a:tcPr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新規申請時</a:t>
                      </a:r>
                    </a:p>
                  </a:txBody>
                  <a:tcPr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□有</a:t>
                      </a:r>
                      <a:endParaRPr kumimoji="1" lang="en-US" altLang="ja-JP" sz="20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36000" marR="3600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□無</a:t>
                      </a:r>
                      <a:endParaRPr kumimoji="1" lang="en-US" altLang="ja-JP" sz="20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36000" marR="3600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600981466"/>
                  </a:ext>
                </a:extLst>
              </a:tr>
              <a:tr h="804058"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</a:t>
                      </a: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CRB</a:t>
                      </a:r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手続文書（</a:t>
                      </a:r>
                      <a:r>
                        <a:rPr kumimoji="1" lang="en-US" altLang="ja-JP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CRB</a:t>
                      </a:r>
                      <a:r>
                        <a:rPr kumimoji="1" lang="ja-JP" altLang="en-US" sz="2000" b="1" dirty="0" err="1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に提</a:t>
                      </a:r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出した文書）</a:t>
                      </a:r>
                      <a:endParaRPr kumimoji="1" lang="en-US" altLang="ja-JP" sz="20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635936749"/>
                  </a:ext>
                </a:extLst>
              </a:tr>
              <a:tr h="442361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11</a:t>
                      </a:r>
                      <a:endParaRPr kumimoji="1" lang="ja-JP" altLang="en-US" sz="20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 rowSpan="2" gridSpan="3"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利益相反管理基準（様式</a:t>
                      </a:r>
                      <a:r>
                        <a:rPr kumimoji="1" lang="en-US" altLang="ja-JP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A</a:t>
                      </a:r>
                      <a:r>
                        <a:rPr kumimoji="1" lang="ja-JP" altLang="en-US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）</a:t>
                      </a: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3562328965"/>
                  </a:ext>
                </a:extLst>
              </a:tr>
              <a:tr h="442361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</a:t>
                      </a: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 gridSpan="3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165458238"/>
                  </a:ext>
                </a:extLst>
              </a:tr>
            </a:tbl>
          </a:graphicData>
        </a:graphic>
      </p:graphicFrame>
      <p:sp>
        <p:nvSpPr>
          <p:cNvPr id="5" name="正方形/長方形 4"/>
          <p:cNvSpPr/>
          <p:nvPr/>
        </p:nvSpPr>
        <p:spPr>
          <a:xfrm>
            <a:off x="578070" y="2585544"/>
            <a:ext cx="5695030" cy="6316718"/>
          </a:xfrm>
          <a:prstGeom prst="rect">
            <a:avLst/>
          </a:prstGeom>
          <a:noFill/>
          <a:ln w="25400"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1820" y="2760444"/>
            <a:ext cx="5602013" cy="44078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892468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表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48657661"/>
              </p:ext>
            </p:extLst>
          </p:nvPr>
        </p:nvGraphicFramePr>
        <p:xfrm>
          <a:off x="578070" y="262781"/>
          <a:ext cx="5695030" cy="211255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25213">
                  <a:extLst>
                    <a:ext uri="{9D8B030D-6E8A-4147-A177-3AD203B41FA5}">
                      <a16:colId xmlns="" xmlns:a16="http://schemas.microsoft.com/office/drawing/2014/main" val="3011387355"/>
                    </a:ext>
                  </a:extLst>
                </a:gridCol>
                <a:gridCol w="3552496">
                  <a:extLst>
                    <a:ext uri="{9D8B030D-6E8A-4147-A177-3AD203B41FA5}">
                      <a16:colId xmlns="" xmlns:a16="http://schemas.microsoft.com/office/drawing/2014/main" val="4184878502"/>
                    </a:ext>
                  </a:extLst>
                </a:gridCol>
                <a:gridCol w="725214">
                  <a:extLst>
                    <a:ext uri="{9D8B030D-6E8A-4147-A177-3AD203B41FA5}">
                      <a16:colId xmlns="" xmlns:a16="http://schemas.microsoft.com/office/drawing/2014/main" val="158220921"/>
                    </a:ext>
                  </a:extLst>
                </a:gridCol>
                <a:gridCol w="692107">
                  <a:extLst>
                    <a:ext uri="{9D8B030D-6E8A-4147-A177-3AD203B41FA5}">
                      <a16:colId xmlns="" xmlns:a16="http://schemas.microsoft.com/office/drawing/2014/main" val="1543655428"/>
                    </a:ext>
                  </a:extLst>
                </a:gridCol>
              </a:tblGrid>
              <a:tr h="423777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</a:t>
                      </a:r>
                    </a:p>
                  </a:txBody>
                  <a:tcPr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新規申請時</a:t>
                      </a:r>
                    </a:p>
                  </a:txBody>
                  <a:tcPr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□有</a:t>
                      </a:r>
                      <a:endParaRPr kumimoji="1" lang="en-US" altLang="ja-JP" sz="20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36000" marR="3600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□無</a:t>
                      </a:r>
                      <a:endParaRPr kumimoji="1" lang="en-US" altLang="ja-JP" sz="20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36000" marR="3600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600981466"/>
                  </a:ext>
                </a:extLst>
              </a:tr>
              <a:tr h="804058"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</a:t>
                      </a: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CRB</a:t>
                      </a:r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手続文書（</a:t>
                      </a:r>
                      <a:r>
                        <a:rPr kumimoji="1" lang="en-US" altLang="ja-JP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CRB</a:t>
                      </a:r>
                      <a:r>
                        <a:rPr kumimoji="1" lang="ja-JP" altLang="en-US" sz="2000" b="1" dirty="0" err="1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に提</a:t>
                      </a:r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出した文書）</a:t>
                      </a:r>
                      <a:endParaRPr kumimoji="1" lang="en-US" altLang="ja-JP" sz="20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635936749"/>
                  </a:ext>
                </a:extLst>
              </a:tr>
              <a:tr h="442361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12</a:t>
                      </a:r>
                      <a:endParaRPr kumimoji="1" lang="ja-JP" altLang="en-US" sz="20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 rowSpan="2" gridSpan="3"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利益相反管理計画（様式</a:t>
                      </a:r>
                      <a:r>
                        <a:rPr kumimoji="1" lang="en-US" altLang="ja-JP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E</a:t>
                      </a:r>
                      <a:r>
                        <a:rPr kumimoji="1" lang="ja-JP" altLang="en-US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）</a:t>
                      </a: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3562328965"/>
                  </a:ext>
                </a:extLst>
              </a:tr>
              <a:tr h="442361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</a:t>
                      </a: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 gridSpan="3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165458238"/>
                  </a:ext>
                </a:extLst>
              </a:tr>
            </a:tbl>
          </a:graphicData>
        </a:graphic>
      </p:graphicFrame>
      <p:sp>
        <p:nvSpPr>
          <p:cNvPr id="5" name="正方形/長方形 4"/>
          <p:cNvSpPr/>
          <p:nvPr/>
        </p:nvSpPr>
        <p:spPr>
          <a:xfrm>
            <a:off x="578070" y="2585544"/>
            <a:ext cx="5695030" cy="6316718"/>
          </a:xfrm>
          <a:prstGeom prst="rect">
            <a:avLst/>
          </a:prstGeom>
          <a:noFill/>
          <a:ln w="25400"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1964" y="2657317"/>
            <a:ext cx="5447242" cy="29359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532916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表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66952020"/>
              </p:ext>
            </p:extLst>
          </p:nvPr>
        </p:nvGraphicFramePr>
        <p:xfrm>
          <a:off x="578070" y="262781"/>
          <a:ext cx="5695030" cy="211255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25213">
                  <a:extLst>
                    <a:ext uri="{9D8B030D-6E8A-4147-A177-3AD203B41FA5}">
                      <a16:colId xmlns="" xmlns:a16="http://schemas.microsoft.com/office/drawing/2014/main" val="3011387355"/>
                    </a:ext>
                  </a:extLst>
                </a:gridCol>
                <a:gridCol w="3552496">
                  <a:extLst>
                    <a:ext uri="{9D8B030D-6E8A-4147-A177-3AD203B41FA5}">
                      <a16:colId xmlns="" xmlns:a16="http://schemas.microsoft.com/office/drawing/2014/main" val="4184878502"/>
                    </a:ext>
                  </a:extLst>
                </a:gridCol>
                <a:gridCol w="725214">
                  <a:extLst>
                    <a:ext uri="{9D8B030D-6E8A-4147-A177-3AD203B41FA5}">
                      <a16:colId xmlns="" xmlns:a16="http://schemas.microsoft.com/office/drawing/2014/main" val="158220921"/>
                    </a:ext>
                  </a:extLst>
                </a:gridCol>
                <a:gridCol w="692107">
                  <a:extLst>
                    <a:ext uri="{9D8B030D-6E8A-4147-A177-3AD203B41FA5}">
                      <a16:colId xmlns="" xmlns:a16="http://schemas.microsoft.com/office/drawing/2014/main" val="1543655428"/>
                    </a:ext>
                  </a:extLst>
                </a:gridCol>
              </a:tblGrid>
              <a:tr h="423777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</a:t>
                      </a:r>
                    </a:p>
                  </a:txBody>
                  <a:tcPr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新規申請時</a:t>
                      </a:r>
                    </a:p>
                  </a:txBody>
                  <a:tcPr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□有</a:t>
                      </a:r>
                      <a:endParaRPr kumimoji="1" lang="en-US" altLang="ja-JP" sz="20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36000" marR="3600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□無</a:t>
                      </a:r>
                      <a:endParaRPr kumimoji="1" lang="en-US" altLang="ja-JP" sz="20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36000" marR="3600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600981466"/>
                  </a:ext>
                </a:extLst>
              </a:tr>
              <a:tr h="804058"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</a:t>
                      </a: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CRB</a:t>
                      </a:r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手続文書（</a:t>
                      </a:r>
                      <a:r>
                        <a:rPr kumimoji="1" lang="en-US" altLang="ja-JP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CRB</a:t>
                      </a:r>
                      <a:r>
                        <a:rPr kumimoji="1" lang="ja-JP" altLang="en-US" sz="2000" b="1" dirty="0" err="1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に提</a:t>
                      </a:r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出した文書）</a:t>
                      </a:r>
                      <a:endParaRPr kumimoji="1" lang="en-US" altLang="ja-JP" sz="20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635936749"/>
                  </a:ext>
                </a:extLst>
              </a:tr>
              <a:tr h="442361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13</a:t>
                      </a:r>
                      <a:endParaRPr kumimoji="1" lang="ja-JP" altLang="en-US" sz="20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 rowSpan="2" gridSpan="3"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研究分担医師リスト（統一書式</a:t>
                      </a:r>
                      <a:r>
                        <a:rPr kumimoji="1" lang="en-US" altLang="ja-JP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</a:t>
                      </a:r>
                      <a:r>
                        <a:rPr kumimoji="1" lang="ja-JP" altLang="en-US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）</a:t>
                      </a: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3562328965"/>
                  </a:ext>
                </a:extLst>
              </a:tr>
              <a:tr h="442361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</a:t>
                      </a: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 gridSpan="3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165458238"/>
                  </a:ext>
                </a:extLst>
              </a:tr>
            </a:tbl>
          </a:graphicData>
        </a:graphic>
      </p:graphicFrame>
      <p:sp>
        <p:nvSpPr>
          <p:cNvPr id="5" name="正方形/長方形 4"/>
          <p:cNvSpPr/>
          <p:nvPr/>
        </p:nvSpPr>
        <p:spPr>
          <a:xfrm>
            <a:off x="578070" y="2585544"/>
            <a:ext cx="5695030" cy="6316718"/>
          </a:xfrm>
          <a:prstGeom prst="rect">
            <a:avLst/>
          </a:prstGeom>
          <a:noFill/>
          <a:ln w="25400"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9440" y="2614940"/>
            <a:ext cx="4429125" cy="62579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4347334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表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93700281"/>
              </p:ext>
            </p:extLst>
          </p:nvPr>
        </p:nvGraphicFramePr>
        <p:xfrm>
          <a:off x="578070" y="262781"/>
          <a:ext cx="5695030" cy="211255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25213">
                  <a:extLst>
                    <a:ext uri="{9D8B030D-6E8A-4147-A177-3AD203B41FA5}">
                      <a16:colId xmlns="" xmlns:a16="http://schemas.microsoft.com/office/drawing/2014/main" val="3011387355"/>
                    </a:ext>
                  </a:extLst>
                </a:gridCol>
                <a:gridCol w="3552496">
                  <a:extLst>
                    <a:ext uri="{9D8B030D-6E8A-4147-A177-3AD203B41FA5}">
                      <a16:colId xmlns="" xmlns:a16="http://schemas.microsoft.com/office/drawing/2014/main" val="4184878502"/>
                    </a:ext>
                  </a:extLst>
                </a:gridCol>
                <a:gridCol w="725214">
                  <a:extLst>
                    <a:ext uri="{9D8B030D-6E8A-4147-A177-3AD203B41FA5}">
                      <a16:colId xmlns="" xmlns:a16="http://schemas.microsoft.com/office/drawing/2014/main" val="158220921"/>
                    </a:ext>
                  </a:extLst>
                </a:gridCol>
                <a:gridCol w="692107">
                  <a:extLst>
                    <a:ext uri="{9D8B030D-6E8A-4147-A177-3AD203B41FA5}">
                      <a16:colId xmlns="" xmlns:a16="http://schemas.microsoft.com/office/drawing/2014/main" val="1543655428"/>
                    </a:ext>
                  </a:extLst>
                </a:gridCol>
              </a:tblGrid>
              <a:tr h="423777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</a:t>
                      </a:r>
                    </a:p>
                  </a:txBody>
                  <a:tcPr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新規申請時</a:t>
                      </a:r>
                    </a:p>
                  </a:txBody>
                  <a:tcPr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□有</a:t>
                      </a:r>
                      <a:endParaRPr kumimoji="1" lang="en-US" altLang="ja-JP" sz="20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36000" marR="3600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□無</a:t>
                      </a:r>
                      <a:endParaRPr kumimoji="1" lang="en-US" altLang="ja-JP" sz="20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36000" marR="3600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600981466"/>
                  </a:ext>
                </a:extLst>
              </a:tr>
              <a:tr h="804058"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</a:t>
                      </a: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CRB</a:t>
                      </a:r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手続文書（</a:t>
                      </a:r>
                      <a:r>
                        <a:rPr kumimoji="1" lang="en-US" altLang="ja-JP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CRB</a:t>
                      </a:r>
                      <a:r>
                        <a:rPr kumimoji="1" lang="ja-JP" altLang="en-US" sz="2000" b="1" dirty="0" err="1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に提</a:t>
                      </a:r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出した文書）</a:t>
                      </a:r>
                      <a:endParaRPr kumimoji="1" lang="en-US" altLang="ja-JP" sz="20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635936749"/>
                  </a:ext>
                </a:extLst>
              </a:tr>
              <a:tr h="442361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14</a:t>
                      </a:r>
                      <a:endParaRPr kumimoji="1" lang="ja-JP" altLang="en-US" sz="20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 rowSpan="2" gridSpan="3"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zh-TW" altLang="en-US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統計解析</a:t>
                      </a:r>
                      <a:r>
                        <a:rPr kumimoji="1" lang="zh-TW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計画書</a:t>
                      </a:r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　</a:t>
                      </a:r>
                      <a:r>
                        <a:rPr kumimoji="1" lang="en-US" altLang="ja-JP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※</a:t>
                      </a:r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作成した場合に限る。</a:t>
                      </a:r>
                      <a:endParaRPr kumimoji="1" lang="ja-JP" altLang="en-US" sz="20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3562328965"/>
                  </a:ext>
                </a:extLst>
              </a:tr>
              <a:tr h="442361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</a:t>
                      </a: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 gridSpan="3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165458238"/>
                  </a:ext>
                </a:extLst>
              </a:tr>
            </a:tbl>
          </a:graphicData>
        </a:graphic>
      </p:graphicFrame>
      <p:sp>
        <p:nvSpPr>
          <p:cNvPr id="5" name="正方形/長方形 4"/>
          <p:cNvSpPr/>
          <p:nvPr/>
        </p:nvSpPr>
        <p:spPr>
          <a:xfrm>
            <a:off x="578070" y="2585544"/>
            <a:ext cx="5695030" cy="6316718"/>
          </a:xfrm>
          <a:prstGeom prst="rect">
            <a:avLst/>
          </a:prstGeom>
          <a:noFill/>
          <a:ln w="25400"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2" name="図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7384" y="2693232"/>
            <a:ext cx="4865421" cy="6135458"/>
          </a:xfrm>
          <a:prstGeom prst="rect">
            <a:avLst/>
          </a:prstGeom>
        </p:spPr>
      </p:pic>
      <p:sp>
        <p:nvSpPr>
          <p:cNvPr id="3" name="正方形/長方形 2"/>
          <p:cNvSpPr/>
          <p:nvPr/>
        </p:nvSpPr>
        <p:spPr>
          <a:xfrm>
            <a:off x="2058182" y="6121131"/>
            <a:ext cx="244169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600" dirty="0">
                <a:solidFill>
                  <a:schemeClr val="accent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作成した</a:t>
            </a:r>
            <a:r>
              <a:rPr lang="ja-JP" altLang="en-US" sz="1600" dirty="0" smtClean="0">
                <a:solidFill>
                  <a:schemeClr val="accent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場合に保管</a:t>
            </a:r>
            <a:r>
              <a:rPr lang="ja-JP" altLang="en-US" sz="1600" dirty="0">
                <a:solidFill>
                  <a:schemeClr val="accent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する</a:t>
            </a:r>
          </a:p>
        </p:txBody>
      </p:sp>
    </p:spTree>
    <p:extLst>
      <p:ext uri="{BB962C8B-B14F-4D97-AF65-F5344CB8AC3E}">
        <p14:creationId xmlns:p14="http://schemas.microsoft.com/office/powerpoint/2010/main" val="38502431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表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92435612"/>
              </p:ext>
            </p:extLst>
          </p:nvPr>
        </p:nvGraphicFramePr>
        <p:xfrm>
          <a:off x="578070" y="262781"/>
          <a:ext cx="5695030" cy="211255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25213">
                  <a:extLst>
                    <a:ext uri="{9D8B030D-6E8A-4147-A177-3AD203B41FA5}">
                      <a16:colId xmlns="" xmlns:a16="http://schemas.microsoft.com/office/drawing/2014/main" val="3011387355"/>
                    </a:ext>
                  </a:extLst>
                </a:gridCol>
                <a:gridCol w="3552496">
                  <a:extLst>
                    <a:ext uri="{9D8B030D-6E8A-4147-A177-3AD203B41FA5}">
                      <a16:colId xmlns="" xmlns:a16="http://schemas.microsoft.com/office/drawing/2014/main" val="4184878502"/>
                    </a:ext>
                  </a:extLst>
                </a:gridCol>
                <a:gridCol w="725214">
                  <a:extLst>
                    <a:ext uri="{9D8B030D-6E8A-4147-A177-3AD203B41FA5}">
                      <a16:colId xmlns="" xmlns:a16="http://schemas.microsoft.com/office/drawing/2014/main" val="158220921"/>
                    </a:ext>
                  </a:extLst>
                </a:gridCol>
                <a:gridCol w="692107">
                  <a:extLst>
                    <a:ext uri="{9D8B030D-6E8A-4147-A177-3AD203B41FA5}">
                      <a16:colId xmlns="" xmlns:a16="http://schemas.microsoft.com/office/drawing/2014/main" val="1543655428"/>
                    </a:ext>
                  </a:extLst>
                </a:gridCol>
              </a:tblGrid>
              <a:tr h="423777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</a:t>
                      </a:r>
                    </a:p>
                  </a:txBody>
                  <a:tcPr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新規申請時</a:t>
                      </a:r>
                    </a:p>
                  </a:txBody>
                  <a:tcPr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□有</a:t>
                      </a:r>
                      <a:endParaRPr kumimoji="1" lang="en-US" altLang="ja-JP" sz="20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36000" marR="3600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□無</a:t>
                      </a:r>
                      <a:endParaRPr kumimoji="1" lang="en-US" altLang="ja-JP" sz="20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36000" marR="3600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600981466"/>
                  </a:ext>
                </a:extLst>
              </a:tr>
              <a:tr h="804058"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</a:t>
                      </a: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CRB</a:t>
                      </a:r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手続文書（</a:t>
                      </a:r>
                      <a:r>
                        <a:rPr kumimoji="1" lang="en-US" altLang="ja-JP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CRB</a:t>
                      </a:r>
                      <a:r>
                        <a:rPr kumimoji="1" lang="ja-JP" altLang="en-US" sz="2000" b="1" dirty="0" err="1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に提</a:t>
                      </a:r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出した文書）</a:t>
                      </a:r>
                      <a:endParaRPr kumimoji="1" lang="en-US" altLang="ja-JP" sz="20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635936749"/>
                  </a:ext>
                </a:extLst>
              </a:tr>
              <a:tr h="442361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15</a:t>
                      </a:r>
                      <a:endParaRPr kumimoji="1" lang="ja-JP" altLang="en-US" sz="20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 rowSpan="2" gridSpan="3"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その他</a:t>
                      </a: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3562328965"/>
                  </a:ext>
                </a:extLst>
              </a:tr>
              <a:tr h="442361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</a:t>
                      </a: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 gridSpan="3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165458238"/>
                  </a:ext>
                </a:extLst>
              </a:tr>
            </a:tbl>
          </a:graphicData>
        </a:graphic>
      </p:graphicFrame>
      <p:sp>
        <p:nvSpPr>
          <p:cNvPr id="5" name="正方形/長方形 4"/>
          <p:cNvSpPr/>
          <p:nvPr/>
        </p:nvSpPr>
        <p:spPr>
          <a:xfrm>
            <a:off x="578070" y="2585544"/>
            <a:ext cx="5695030" cy="6316718"/>
          </a:xfrm>
          <a:prstGeom prst="rect">
            <a:avLst/>
          </a:prstGeom>
          <a:noFill/>
          <a:ln w="25400"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正方形/長方形 1"/>
          <p:cNvSpPr/>
          <p:nvPr/>
        </p:nvSpPr>
        <p:spPr>
          <a:xfrm>
            <a:off x="961455" y="3351985"/>
            <a:ext cx="4928260" cy="830997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ja-JP" altLang="en-US" sz="1600" dirty="0" smtClean="0">
                <a:solidFill>
                  <a:schemeClr val="accent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例</a:t>
            </a:r>
            <a:r>
              <a:rPr lang="ja-JP" altLang="en-US" sz="1600" dirty="0">
                <a:solidFill>
                  <a:schemeClr val="accent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）同意撤回書</a:t>
            </a:r>
          </a:p>
          <a:p>
            <a:r>
              <a:rPr lang="ja-JP" altLang="en-US" sz="1600" dirty="0">
                <a:solidFill>
                  <a:schemeClr val="accent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　　実施医療機関の要件</a:t>
            </a:r>
            <a:r>
              <a:rPr lang="en-US" altLang="ja-JP" sz="1600" dirty="0">
                <a:solidFill>
                  <a:schemeClr val="accent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(</a:t>
            </a:r>
            <a:r>
              <a:rPr lang="ja-JP" altLang="en-US" sz="1600" dirty="0">
                <a:solidFill>
                  <a:schemeClr val="accent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参考書式２）</a:t>
            </a:r>
          </a:p>
          <a:p>
            <a:r>
              <a:rPr lang="ja-JP" altLang="en-US" sz="1600" dirty="0">
                <a:solidFill>
                  <a:schemeClr val="accent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　　研究責任医師・研究分担医師の教育</a:t>
            </a:r>
            <a:r>
              <a:rPr lang="ja-JP" altLang="en-US" sz="1600" dirty="0" smtClean="0">
                <a:solidFill>
                  <a:schemeClr val="accent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記録</a:t>
            </a:r>
            <a:r>
              <a:rPr lang="ja-JP" altLang="en-US" sz="1600" dirty="0">
                <a:solidFill>
                  <a:schemeClr val="accent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　など</a:t>
            </a:r>
          </a:p>
        </p:txBody>
      </p:sp>
    </p:spTree>
    <p:extLst>
      <p:ext uri="{BB962C8B-B14F-4D97-AF65-F5344CB8AC3E}">
        <p14:creationId xmlns:p14="http://schemas.microsoft.com/office/powerpoint/2010/main" val="428379684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表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08405317"/>
              </p:ext>
            </p:extLst>
          </p:nvPr>
        </p:nvGraphicFramePr>
        <p:xfrm>
          <a:off x="578070" y="262781"/>
          <a:ext cx="5695030" cy="211255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25213">
                  <a:extLst>
                    <a:ext uri="{9D8B030D-6E8A-4147-A177-3AD203B41FA5}">
                      <a16:colId xmlns="" xmlns:a16="http://schemas.microsoft.com/office/drawing/2014/main" val="3011387355"/>
                    </a:ext>
                  </a:extLst>
                </a:gridCol>
                <a:gridCol w="3552496">
                  <a:extLst>
                    <a:ext uri="{9D8B030D-6E8A-4147-A177-3AD203B41FA5}">
                      <a16:colId xmlns="" xmlns:a16="http://schemas.microsoft.com/office/drawing/2014/main" val="4184878502"/>
                    </a:ext>
                  </a:extLst>
                </a:gridCol>
                <a:gridCol w="725214">
                  <a:extLst>
                    <a:ext uri="{9D8B030D-6E8A-4147-A177-3AD203B41FA5}">
                      <a16:colId xmlns="" xmlns:a16="http://schemas.microsoft.com/office/drawing/2014/main" val="158220921"/>
                    </a:ext>
                  </a:extLst>
                </a:gridCol>
                <a:gridCol w="692107">
                  <a:extLst>
                    <a:ext uri="{9D8B030D-6E8A-4147-A177-3AD203B41FA5}">
                      <a16:colId xmlns="" xmlns:a16="http://schemas.microsoft.com/office/drawing/2014/main" val="1543655428"/>
                    </a:ext>
                  </a:extLst>
                </a:gridCol>
              </a:tblGrid>
              <a:tr h="423777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</a:t>
                      </a:r>
                    </a:p>
                  </a:txBody>
                  <a:tcPr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新規申請時</a:t>
                      </a:r>
                    </a:p>
                  </a:txBody>
                  <a:tcPr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□有</a:t>
                      </a:r>
                      <a:endParaRPr kumimoji="1" lang="en-US" altLang="ja-JP" sz="20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36000" marR="3600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□無</a:t>
                      </a:r>
                      <a:endParaRPr kumimoji="1" lang="en-US" altLang="ja-JP" sz="20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36000" marR="3600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600981466"/>
                  </a:ext>
                </a:extLst>
              </a:tr>
              <a:tr h="804058"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</a:t>
                      </a: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CRB</a:t>
                      </a:r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手続文書（</a:t>
                      </a:r>
                      <a:r>
                        <a:rPr kumimoji="1" lang="en-US" altLang="ja-JP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CRB</a:t>
                      </a:r>
                      <a:r>
                        <a:rPr kumimoji="1" lang="ja-JP" altLang="en-US" sz="2000" b="1" dirty="0" err="1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に提</a:t>
                      </a:r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出した文書）</a:t>
                      </a:r>
                      <a:endParaRPr kumimoji="1" lang="en-US" altLang="ja-JP" sz="20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635936749"/>
                  </a:ext>
                </a:extLst>
              </a:tr>
              <a:tr h="442361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16</a:t>
                      </a:r>
                      <a:endParaRPr kumimoji="1" lang="ja-JP" altLang="en-US" sz="20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 rowSpan="2" gridSpan="3"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zh-TW" altLang="en-US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審査結果通知書（統一書式４）</a:t>
                      </a:r>
                      <a:endParaRPr kumimoji="1" lang="ja-JP" altLang="en-US" sz="20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3562328965"/>
                  </a:ext>
                </a:extLst>
              </a:tr>
              <a:tr h="442361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</a:t>
                      </a: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 gridSpan="3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165458238"/>
                  </a:ext>
                </a:extLst>
              </a:tr>
            </a:tbl>
          </a:graphicData>
        </a:graphic>
      </p:graphicFrame>
      <p:sp>
        <p:nvSpPr>
          <p:cNvPr id="5" name="正方形/長方形 4"/>
          <p:cNvSpPr/>
          <p:nvPr/>
        </p:nvSpPr>
        <p:spPr>
          <a:xfrm>
            <a:off x="578070" y="2585544"/>
            <a:ext cx="5695030" cy="6316718"/>
          </a:xfrm>
          <a:prstGeom prst="rect">
            <a:avLst/>
          </a:prstGeom>
          <a:noFill/>
          <a:ln w="25400"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0752" y="2664372"/>
            <a:ext cx="4398013" cy="615906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6" name="正方形/長方形 5"/>
          <p:cNvSpPr/>
          <p:nvPr/>
        </p:nvSpPr>
        <p:spPr>
          <a:xfrm>
            <a:off x="961455" y="5845735"/>
            <a:ext cx="4928260" cy="338554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ja-JP" altLang="en-US" sz="1600" dirty="0" smtClean="0">
                <a:solidFill>
                  <a:schemeClr val="accent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新規申請に対する審査結果通知書を保管する</a:t>
            </a:r>
            <a:endParaRPr lang="ja-JP" altLang="en-US" sz="1600" dirty="0">
              <a:solidFill>
                <a:schemeClr val="accent2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89709444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表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54916322"/>
              </p:ext>
            </p:extLst>
          </p:nvPr>
        </p:nvGraphicFramePr>
        <p:xfrm>
          <a:off x="578070" y="262781"/>
          <a:ext cx="5695030" cy="211255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25213">
                  <a:extLst>
                    <a:ext uri="{9D8B030D-6E8A-4147-A177-3AD203B41FA5}">
                      <a16:colId xmlns="" xmlns:a16="http://schemas.microsoft.com/office/drawing/2014/main" val="3011387355"/>
                    </a:ext>
                  </a:extLst>
                </a:gridCol>
                <a:gridCol w="3552496">
                  <a:extLst>
                    <a:ext uri="{9D8B030D-6E8A-4147-A177-3AD203B41FA5}">
                      <a16:colId xmlns="" xmlns:a16="http://schemas.microsoft.com/office/drawing/2014/main" val="4184878502"/>
                    </a:ext>
                  </a:extLst>
                </a:gridCol>
                <a:gridCol w="725214">
                  <a:extLst>
                    <a:ext uri="{9D8B030D-6E8A-4147-A177-3AD203B41FA5}">
                      <a16:colId xmlns="" xmlns:a16="http://schemas.microsoft.com/office/drawing/2014/main" val="158220921"/>
                    </a:ext>
                  </a:extLst>
                </a:gridCol>
                <a:gridCol w="692107">
                  <a:extLst>
                    <a:ext uri="{9D8B030D-6E8A-4147-A177-3AD203B41FA5}">
                      <a16:colId xmlns="" xmlns:a16="http://schemas.microsoft.com/office/drawing/2014/main" val="1543655428"/>
                    </a:ext>
                  </a:extLst>
                </a:gridCol>
              </a:tblGrid>
              <a:tr h="423777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</a:t>
                      </a:r>
                    </a:p>
                  </a:txBody>
                  <a:tcPr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新規申請時</a:t>
                      </a:r>
                    </a:p>
                  </a:txBody>
                  <a:tcPr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□有</a:t>
                      </a:r>
                      <a:endParaRPr kumimoji="1" lang="en-US" altLang="ja-JP" sz="20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36000" marR="3600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□無</a:t>
                      </a:r>
                      <a:endParaRPr kumimoji="1" lang="en-US" altLang="ja-JP" sz="20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36000" marR="3600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600981466"/>
                  </a:ext>
                </a:extLst>
              </a:tr>
              <a:tr h="804058"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</a:t>
                      </a: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CRB</a:t>
                      </a:r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手続文書（</a:t>
                      </a:r>
                      <a:r>
                        <a:rPr kumimoji="1" lang="en-US" altLang="ja-JP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CRB</a:t>
                      </a:r>
                      <a:r>
                        <a:rPr kumimoji="1" lang="ja-JP" altLang="en-US" sz="2000" b="1" dirty="0" err="1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に提</a:t>
                      </a:r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出した文書）</a:t>
                      </a:r>
                      <a:endParaRPr kumimoji="1" lang="en-US" altLang="ja-JP" sz="20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635936749"/>
                  </a:ext>
                </a:extLst>
              </a:tr>
              <a:tr h="442361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17</a:t>
                      </a: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 rowSpan="2" gridSpan="3"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2000" b="1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CRB</a:t>
                      </a:r>
                      <a:r>
                        <a:rPr kumimoji="1" lang="ja-JP" altLang="en-US" sz="2000" b="1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からの指摘に対応し提出した文書</a:t>
                      </a:r>
                      <a:endParaRPr kumimoji="1" lang="ja-JP" altLang="en-US" sz="20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3562328965"/>
                  </a:ext>
                </a:extLst>
              </a:tr>
              <a:tr h="442361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―</a:t>
                      </a:r>
                      <a:endParaRPr kumimoji="1" lang="en-US" altLang="ja-JP" sz="20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 gridSpan="3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165458238"/>
                  </a:ext>
                </a:extLst>
              </a:tr>
            </a:tbl>
          </a:graphicData>
        </a:graphic>
      </p:graphicFrame>
      <p:sp>
        <p:nvSpPr>
          <p:cNvPr id="5" name="正方形/長方形 4"/>
          <p:cNvSpPr/>
          <p:nvPr/>
        </p:nvSpPr>
        <p:spPr>
          <a:xfrm>
            <a:off x="578070" y="2585544"/>
            <a:ext cx="5695030" cy="6316718"/>
          </a:xfrm>
          <a:prstGeom prst="rect">
            <a:avLst/>
          </a:prstGeom>
          <a:noFill/>
          <a:ln w="25400"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正方形/長方形 2"/>
          <p:cNvSpPr/>
          <p:nvPr/>
        </p:nvSpPr>
        <p:spPr>
          <a:xfrm>
            <a:off x="1045029" y="3247303"/>
            <a:ext cx="4904510" cy="42780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600" dirty="0" smtClean="0">
                <a:solidFill>
                  <a:schemeClr val="accent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CRB</a:t>
            </a:r>
            <a:r>
              <a:rPr lang="ja-JP" altLang="en-US" sz="1600" dirty="0" err="1">
                <a:solidFill>
                  <a:schemeClr val="accent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へ</a:t>
            </a:r>
            <a:r>
              <a:rPr lang="ja-JP" altLang="en-US" sz="1600" dirty="0" err="1" smtClean="0">
                <a:solidFill>
                  <a:schemeClr val="accent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提</a:t>
            </a:r>
            <a:r>
              <a:rPr lang="ja-JP" altLang="en-US" sz="1600" dirty="0" smtClean="0">
                <a:solidFill>
                  <a:schemeClr val="accent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出した文書を保管する</a:t>
            </a:r>
            <a:endParaRPr lang="en-US" altLang="ja-JP" sz="1600" dirty="0" smtClean="0">
              <a:solidFill>
                <a:schemeClr val="accent2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r>
              <a:rPr lang="ja-JP" altLang="en-US" sz="1600" dirty="0" smtClean="0">
                <a:solidFill>
                  <a:schemeClr val="accent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（初回審査で承認を得られなかった場合、</a:t>
            </a:r>
            <a:r>
              <a:rPr lang="en-US" altLang="ja-JP" sz="1600" dirty="0" smtClean="0">
                <a:solidFill>
                  <a:schemeClr val="accent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CRB</a:t>
            </a:r>
            <a:r>
              <a:rPr lang="ja-JP" altLang="en-US" sz="1600" dirty="0" smtClean="0">
                <a:solidFill>
                  <a:schemeClr val="accent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からの指摘事項に対応し必要に応じて文書を改訂し提出する）</a:t>
            </a:r>
            <a:endParaRPr lang="en-US" altLang="ja-JP" sz="1600" dirty="0" smtClean="0">
              <a:solidFill>
                <a:schemeClr val="accent2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endParaRPr lang="en-US" altLang="ja-JP" sz="1600" dirty="0" smtClean="0">
              <a:solidFill>
                <a:schemeClr val="accent2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r>
              <a:rPr lang="ja-JP" altLang="en-US" sz="1600" dirty="0" smtClean="0">
                <a:solidFill>
                  <a:schemeClr val="accent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例）</a:t>
            </a:r>
            <a:endParaRPr lang="en-US" altLang="ja-JP" sz="1600" dirty="0" smtClean="0">
              <a:solidFill>
                <a:schemeClr val="accent2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r>
              <a:rPr lang="ja-JP" altLang="en-US" sz="1600" dirty="0" smtClean="0">
                <a:solidFill>
                  <a:schemeClr val="accent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研究計画書</a:t>
            </a:r>
            <a:endParaRPr lang="en-US" altLang="ja-JP" sz="1600" dirty="0" smtClean="0">
              <a:solidFill>
                <a:schemeClr val="accent2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r>
              <a:rPr lang="ja-JP" altLang="en-US" sz="1600" dirty="0">
                <a:solidFill>
                  <a:schemeClr val="accent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説明</a:t>
            </a:r>
            <a:r>
              <a:rPr lang="ja-JP" altLang="en-US" sz="1600" dirty="0" smtClean="0">
                <a:solidFill>
                  <a:schemeClr val="accent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文書</a:t>
            </a:r>
            <a:endParaRPr lang="en-US" altLang="ja-JP" sz="1600" dirty="0" smtClean="0">
              <a:solidFill>
                <a:schemeClr val="accent2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r>
              <a:rPr lang="ja-JP" altLang="en-US" sz="1600" dirty="0">
                <a:solidFill>
                  <a:schemeClr val="accent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同意</a:t>
            </a:r>
            <a:r>
              <a:rPr lang="ja-JP" altLang="en-US" sz="1600" dirty="0" smtClean="0">
                <a:solidFill>
                  <a:schemeClr val="accent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文書</a:t>
            </a:r>
            <a:endParaRPr lang="en-US" altLang="ja-JP" sz="1600" dirty="0" smtClean="0">
              <a:solidFill>
                <a:schemeClr val="accent2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r>
              <a:rPr lang="ja-JP" altLang="en-US" sz="1600" dirty="0">
                <a:solidFill>
                  <a:schemeClr val="accent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補償の</a:t>
            </a:r>
            <a:r>
              <a:rPr lang="ja-JP" altLang="en-US" sz="1600" dirty="0" smtClean="0">
                <a:solidFill>
                  <a:schemeClr val="accent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概要</a:t>
            </a:r>
            <a:endParaRPr lang="en-US" altLang="ja-JP" sz="1600" dirty="0" smtClean="0">
              <a:solidFill>
                <a:schemeClr val="accent2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r>
              <a:rPr lang="ja-JP" altLang="en-US" sz="1600" dirty="0" smtClean="0">
                <a:solidFill>
                  <a:schemeClr val="accent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医薬</a:t>
            </a:r>
            <a:r>
              <a:rPr lang="ja-JP" altLang="en-US" sz="1600" dirty="0">
                <a:solidFill>
                  <a:schemeClr val="accent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品等の概要を記載した</a:t>
            </a:r>
            <a:r>
              <a:rPr lang="ja-JP" altLang="en-US" sz="1600" dirty="0" smtClean="0">
                <a:solidFill>
                  <a:schemeClr val="accent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書類</a:t>
            </a:r>
            <a:endParaRPr lang="en-US" altLang="ja-JP" sz="1600" dirty="0">
              <a:solidFill>
                <a:schemeClr val="accent2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r>
              <a:rPr lang="ja-JP" altLang="en-US" sz="1600" dirty="0">
                <a:solidFill>
                  <a:schemeClr val="accent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疾病等が発生した場合の対応に関する</a:t>
            </a:r>
            <a:r>
              <a:rPr lang="ja-JP" altLang="en-US" sz="1600" dirty="0" smtClean="0">
                <a:solidFill>
                  <a:schemeClr val="accent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手順書</a:t>
            </a:r>
            <a:endParaRPr lang="en-US" altLang="ja-JP" sz="1600" dirty="0" smtClean="0">
              <a:solidFill>
                <a:schemeClr val="accent2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r>
              <a:rPr lang="ja-JP" altLang="en-US" sz="1600" dirty="0">
                <a:solidFill>
                  <a:schemeClr val="accent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モニタリングに関する</a:t>
            </a:r>
            <a:r>
              <a:rPr lang="ja-JP" altLang="en-US" sz="1600" dirty="0" smtClean="0">
                <a:solidFill>
                  <a:schemeClr val="accent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手順書</a:t>
            </a:r>
            <a:endParaRPr lang="en-US" altLang="ja-JP" sz="1600" dirty="0" smtClean="0">
              <a:solidFill>
                <a:schemeClr val="accent2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r>
              <a:rPr lang="ja-JP" altLang="en-US" sz="1600" dirty="0">
                <a:solidFill>
                  <a:schemeClr val="accent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監査の</a:t>
            </a:r>
            <a:r>
              <a:rPr lang="ja-JP" altLang="en-US" sz="1600" dirty="0" smtClean="0">
                <a:solidFill>
                  <a:schemeClr val="accent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手順書</a:t>
            </a:r>
            <a:endParaRPr lang="en-US" altLang="ja-JP" sz="1600" dirty="0" smtClean="0">
              <a:solidFill>
                <a:schemeClr val="accent2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r>
              <a:rPr lang="ja-JP" altLang="en-US" sz="1600" dirty="0">
                <a:solidFill>
                  <a:schemeClr val="accent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研究分担医師</a:t>
            </a:r>
            <a:r>
              <a:rPr lang="ja-JP" altLang="en-US" sz="1600" dirty="0" smtClean="0">
                <a:solidFill>
                  <a:schemeClr val="accent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リスト</a:t>
            </a:r>
            <a:endParaRPr lang="en-US" altLang="ja-JP" sz="1600" dirty="0" smtClean="0">
              <a:solidFill>
                <a:schemeClr val="accent2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r>
              <a:rPr lang="zh-TW" altLang="en-US" sz="1600" dirty="0">
                <a:solidFill>
                  <a:schemeClr val="accent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統計解析</a:t>
            </a:r>
            <a:r>
              <a:rPr lang="zh-TW" altLang="en-US" sz="1600" dirty="0" smtClean="0">
                <a:solidFill>
                  <a:schemeClr val="accent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計画書</a:t>
            </a:r>
            <a:endParaRPr lang="en-US" altLang="zh-TW" sz="1600" dirty="0" smtClean="0">
              <a:solidFill>
                <a:schemeClr val="accent2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r>
              <a:rPr lang="ja-JP" altLang="en-US" sz="1600" dirty="0" smtClean="0">
                <a:solidFill>
                  <a:schemeClr val="accent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その他</a:t>
            </a:r>
            <a:endParaRPr lang="en-US" altLang="ja-JP" sz="1600" dirty="0" smtClean="0">
              <a:solidFill>
                <a:schemeClr val="accent2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54410259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表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29831462"/>
              </p:ext>
            </p:extLst>
          </p:nvPr>
        </p:nvGraphicFramePr>
        <p:xfrm>
          <a:off x="578070" y="262781"/>
          <a:ext cx="5695030" cy="211255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25213">
                  <a:extLst>
                    <a:ext uri="{9D8B030D-6E8A-4147-A177-3AD203B41FA5}">
                      <a16:colId xmlns="" xmlns:a16="http://schemas.microsoft.com/office/drawing/2014/main" val="3011387355"/>
                    </a:ext>
                  </a:extLst>
                </a:gridCol>
                <a:gridCol w="3552496">
                  <a:extLst>
                    <a:ext uri="{9D8B030D-6E8A-4147-A177-3AD203B41FA5}">
                      <a16:colId xmlns="" xmlns:a16="http://schemas.microsoft.com/office/drawing/2014/main" val="4184878502"/>
                    </a:ext>
                  </a:extLst>
                </a:gridCol>
                <a:gridCol w="725214">
                  <a:extLst>
                    <a:ext uri="{9D8B030D-6E8A-4147-A177-3AD203B41FA5}">
                      <a16:colId xmlns="" xmlns:a16="http://schemas.microsoft.com/office/drawing/2014/main" val="158220921"/>
                    </a:ext>
                  </a:extLst>
                </a:gridCol>
                <a:gridCol w="692107">
                  <a:extLst>
                    <a:ext uri="{9D8B030D-6E8A-4147-A177-3AD203B41FA5}">
                      <a16:colId xmlns="" xmlns:a16="http://schemas.microsoft.com/office/drawing/2014/main" val="1543655428"/>
                    </a:ext>
                  </a:extLst>
                </a:gridCol>
              </a:tblGrid>
              <a:tr h="423777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</a:t>
                      </a:r>
                    </a:p>
                  </a:txBody>
                  <a:tcPr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新規申請時</a:t>
                      </a:r>
                    </a:p>
                  </a:txBody>
                  <a:tcPr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□有</a:t>
                      </a:r>
                      <a:endParaRPr kumimoji="1" lang="en-US" altLang="ja-JP" sz="20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36000" marR="3600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□無</a:t>
                      </a:r>
                      <a:endParaRPr kumimoji="1" lang="en-US" altLang="ja-JP" sz="20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36000" marR="3600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600981466"/>
                  </a:ext>
                </a:extLst>
              </a:tr>
              <a:tr h="804058"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</a:t>
                      </a: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CRB</a:t>
                      </a:r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手続文書（</a:t>
                      </a:r>
                      <a:r>
                        <a:rPr kumimoji="1" lang="en-US" altLang="ja-JP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CRB</a:t>
                      </a:r>
                      <a:r>
                        <a:rPr kumimoji="1" lang="ja-JP" altLang="en-US" sz="2000" b="1" dirty="0" err="1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に提</a:t>
                      </a:r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出した文書）</a:t>
                      </a:r>
                      <a:endParaRPr kumimoji="1" lang="en-US" altLang="ja-JP" sz="20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635936749"/>
                  </a:ext>
                </a:extLst>
              </a:tr>
              <a:tr h="442361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18</a:t>
                      </a:r>
                      <a:endParaRPr kumimoji="1" lang="ja-JP" altLang="en-US" sz="20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 rowSpan="2" gridSpan="3"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zh-TW" altLang="en-US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審査結果通知書（統一書式４）</a:t>
                      </a:r>
                      <a:endParaRPr kumimoji="1" lang="ja-JP" altLang="en-US" sz="20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3562328965"/>
                  </a:ext>
                </a:extLst>
              </a:tr>
              <a:tr h="442361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―</a:t>
                      </a:r>
                      <a:endParaRPr kumimoji="1" lang="en-US" altLang="ja-JP" sz="20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 gridSpan="3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165458238"/>
                  </a:ext>
                </a:extLst>
              </a:tr>
            </a:tbl>
          </a:graphicData>
        </a:graphic>
      </p:graphicFrame>
      <p:sp>
        <p:nvSpPr>
          <p:cNvPr id="5" name="正方形/長方形 4"/>
          <p:cNvSpPr/>
          <p:nvPr/>
        </p:nvSpPr>
        <p:spPr>
          <a:xfrm>
            <a:off x="578070" y="2585544"/>
            <a:ext cx="5695030" cy="6316718"/>
          </a:xfrm>
          <a:prstGeom prst="rect">
            <a:avLst/>
          </a:prstGeom>
          <a:noFill/>
          <a:ln w="25400"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0752" y="2664372"/>
            <a:ext cx="4398013" cy="615906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6" name="正方形/長方形 5"/>
          <p:cNvSpPr/>
          <p:nvPr/>
        </p:nvSpPr>
        <p:spPr>
          <a:xfrm>
            <a:off x="961454" y="5845735"/>
            <a:ext cx="5189963" cy="584775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en-US" altLang="ja-JP" sz="1600" dirty="0" smtClean="0">
                <a:solidFill>
                  <a:schemeClr val="accent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CRB</a:t>
            </a:r>
            <a:r>
              <a:rPr lang="ja-JP" altLang="en-US" sz="1600" dirty="0">
                <a:solidFill>
                  <a:schemeClr val="accent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から</a:t>
            </a:r>
            <a:r>
              <a:rPr lang="ja-JP" altLang="en-US" sz="1600" dirty="0" smtClean="0">
                <a:solidFill>
                  <a:schemeClr val="accent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の指摘に対応し提出した文書（</a:t>
            </a:r>
            <a:r>
              <a:rPr lang="en-US" altLang="ja-JP" sz="1600" dirty="0">
                <a:solidFill>
                  <a:schemeClr val="accent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1-1-17-</a:t>
            </a:r>
            <a:r>
              <a:rPr lang="ja-JP" altLang="en-US" sz="1600" dirty="0" smtClean="0">
                <a:solidFill>
                  <a:schemeClr val="accent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－）に対する</a:t>
            </a:r>
            <a:r>
              <a:rPr lang="en-US" altLang="ja-JP" sz="1600" dirty="0" smtClean="0">
                <a:solidFill>
                  <a:schemeClr val="accent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CRB</a:t>
            </a:r>
            <a:r>
              <a:rPr lang="ja-JP" altLang="en-US" sz="1600" dirty="0" smtClean="0">
                <a:solidFill>
                  <a:schemeClr val="accent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の審査結果通知書を保管する</a:t>
            </a:r>
            <a:endParaRPr lang="ja-JP" altLang="en-US" sz="1600" dirty="0">
              <a:solidFill>
                <a:schemeClr val="accent2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634688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表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29574317"/>
              </p:ext>
            </p:extLst>
          </p:nvPr>
        </p:nvGraphicFramePr>
        <p:xfrm>
          <a:off x="578070" y="262781"/>
          <a:ext cx="5695030" cy="211255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25213">
                  <a:extLst>
                    <a:ext uri="{9D8B030D-6E8A-4147-A177-3AD203B41FA5}">
                      <a16:colId xmlns="" xmlns:a16="http://schemas.microsoft.com/office/drawing/2014/main" val="3011387355"/>
                    </a:ext>
                  </a:extLst>
                </a:gridCol>
                <a:gridCol w="3552496">
                  <a:extLst>
                    <a:ext uri="{9D8B030D-6E8A-4147-A177-3AD203B41FA5}">
                      <a16:colId xmlns="" xmlns:a16="http://schemas.microsoft.com/office/drawing/2014/main" val="4184878502"/>
                    </a:ext>
                  </a:extLst>
                </a:gridCol>
                <a:gridCol w="725214">
                  <a:extLst>
                    <a:ext uri="{9D8B030D-6E8A-4147-A177-3AD203B41FA5}">
                      <a16:colId xmlns="" xmlns:a16="http://schemas.microsoft.com/office/drawing/2014/main" val="158220921"/>
                    </a:ext>
                  </a:extLst>
                </a:gridCol>
                <a:gridCol w="692107">
                  <a:extLst>
                    <a:ext uri="{9D8B030D-6E8A-4147-A177-3AD203B41FA5}">
                      <a16:colId xmlns="" xmlns:a16="http://schemas.microsoft.com/office/drawing/2014/main" val="1543655428"/>
                    </a:ext>
                  </a:extLst>
                </a:gridCol>
              </a:tblGrid>
              <a:tr h="423777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</a:t>
                      </a:r>
                    </a:p>
                  </a:txBody>
                  <a:tcPr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新規申請時</a:t>
                      </a:r>
                    </a:p>
                  </a:txBody>
                  <a:tcPr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□有</a:t>
                      </a:r>
                      <a:endParaRPr kumimoji="1" lang="en-US" altLang="ja-JP" sz="20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36000" marR="3600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□無</a:t>
                      </a:r>
                      <a:endParaRPr kumimoji="1" lang="en-US" altLang="ja-JP" sz="20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36000" marR="3600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600981466"/>
                  </a:ext>
                </a:extLst>
              </a:tr>
              <a:tr h="804058"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</a:t>
                      </a: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CRB</a:t>
                      </a:r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手続文書（</a:t>
                      </a:r>
                      <a:r>
                        <a:rPr kumimoji="1" lang="en-US" altLang="ja-JP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CRB</a:t>
                      </a:r>
                      <a:r>
                        <a:rPr kumimoji="1" lang="ja-JP" altLang="en-US" sz="2000" b="1" dirty="0" err="1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に提</a:t>
                      </a:r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出した文書）</a:t>
                      </a:r>
                      <a:endParaRPr kumimoji="1" lang="en-US" altLang="ja-JP" sz="20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635936749"/>
                  </a:ext>
                </a:extLst>
              </a:tr>
              <a:tr h="442361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</a:t>
                      </a:r>
                      <a:endParaRPr kumimoji="1" lang="ja-JP" altLang="en-US" sz="20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 rowSpan="2" gridSpan="3"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実施計画</a:t>
                      </a:r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（様式</a:t>
                      </a:r>
                      <a:r>
                        <a:rPr kumimoji="1" lang="ja-JP" altLang="en-US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第一）</a:t>
                      </a: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3562328965"/>
                  </a:ext>
                </a:extLst>
              </a:tr>
              <a:tr h="442361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</a:t>
                      </a: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 gridSpan="3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165458238"/>
                  </a:ext>
                </a:extLst>
              </a:tr>
            </a:tbl>
          </a:graphicData>
        </a:graphic>
      </p:graphicFrame>
      <p:sp>
        <p:nvSpPr>
          <p:cNvPr id="5" name="正方形/長方形 4"/>
          <p:cNvSpPr/>
          <p:nvPr/>
        </p:nvSpPr>
        <p:spPr>
          <a:xfrm>
            <a:off x="578070" y="2585544"/>
            <a:ext cx="5695030" cy="6316718"/>
          </a:xfrm>
          <a:prstGeom prst="rect">
            <a:avLst/>
          </a:prstGeom>
          <a:noFill/>
          <a:ln w="25400"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8" name="図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43211" y="2654730"/>
            <a:ext cx="4164207" cy="6203504"/>
          </a:xfrm>
          <a:prstGeom prst="rect">
            <a:avLst/>
          </a:prstGeom>
          <a:ln>
            <a:solidFill>
              <a:schemeClr val="bg2">
                <a:lumMod val="50000"/>
              </a:schemeClr>
            </a:solidFill>
          </a:ln>
        </p:spPr>
      </p:pic>
      <p:sp>
        <p:nvSpPr>
          <p:cNvPr id="2" name="正方形/長方形 1"/>
          <p:cNvSpPr/>
          <p:nvPr/>
        </p:nvSpPr>
        <p:spPr>
          <a:xfrm>
            <a:off x="672736" y="4901032"/>
            <a:ext cx="5505697" cy="280076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>
            <a:spAutoFit/>
          </a:bodyPr>
          <a:lstStyle/>
          <a:p>
            <a:r>
              <a:rPr lang="ja-JP" altLang="en-US" sz="1600" dirty="0">
                <a:solidFill>
                  <a:schemeClr val="accent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新規申請時の実施計画を保管</a:t>
            </a:r>
            <a:r>
              <a:rPr lang="ja-JP" altLang="en-US" sz="1600" dirty="0" smtClean="0">
                <a:solidFill>
                  <a:schemeClr val="accent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する</a:t>
            </a:r>
            <a:endParaRPr lang="en-US" altLang="ja-JP" sz="1600" dirty="0" smtClean="0">
              <a:solidFill>
                <a:schemeClr val="accent2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endParaRPr lang="en-US" altLang="ja-JP" sz="1600" dirty="0">
              <a:solidFill>
                <a:schemeClr val="accent2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r>
              <a:rPr lang="ja-JP" altLang="en-US" sz="1600" dirty="0" smtClean="0">
                <a:solidFill>
                  <a:schemeClr val="accent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実施</a:t>
            </a:r>
            <a:r>
              <a:rPr lang="ja-JP" altLang="en-US" sz="1600" dirty="0">
                <a:solidFill>
                  <a:schemeClr val="accent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計画の提出方法（厚労省</a:t>
            </a:r>
            <a:r>
              <a:rPr lang="en-US" altLang="ja-JP" sz="1600" dirty="0">
                <a:solidFill>
                  <a:schemeClr val="accent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HP)</a:t>
            </a:r>
          </a:p>
          <a:p>
            <a:r>
              <a:rPr lang="en-US" altLang="ja-JP" sz="1600" dirty="0">
                <a:solidFill>
                  <a:schemeClr val="accent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  <a:hlinkClick r:id="rId3"/>
              </a:rPr>
              <a:t>https://</a:t>
            </a:r>
            <a:r>
              <a:rPr lang="en-US" altLang="ja-JP" sz="1600" dirty="0" smtClean="0">
                <a:solidFill>
                  <a:schemeClr val="accent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  <a:hlinkClick r:id="rId3"/>
              </a:rPr>
              <a:t>www.mhlw.go.jp/content/10800000/000370962.pdf</a:t>
            </a:r>
            <a:endParaRPr lang="en-US" altLang="ja-JP" sz="1600" dirty="0" smtClean="0">
              <a:solidFill>
                <a:schemeClr val="accent2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endParaRPr lang="ja-JP" altLang="en-US" sz="1600" dirty="0">
              <a:solidFill>
                <a:schemeClr val="accent2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r>
              <a:rPr lang="en-US" altLang="ja-JP" sz="1600" dirty="0" smtClean="0">
                <a:solidFill>
                  <a:schemeClr val="accent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CRB</a:t>
            </a:r>
            <a:r>
              <a:rPr lang="ja-JP" altLang="en-US" sz="1600" dirty="0" err="1">
                <a:solidFill>
                  <a:schemeClr val="accent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に</a:t>
            </a:r>
            <a:r>
              <a:rPr lang="ja-JP" altLang="en-US" sz="1600" dirty="0" err="1" smtClean="0">
                <a:solidFill>
                  <a:schemeClr val="accent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は</a:t>
            </a:r>
            <a:r>
              <a:rPr lang="ja-JP" altLang="en-US" sz="1600" dirty="0">
                <a:solidFill>
                  <a:schemeClr val="accent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印鑑を押していない書類を提出し、</a:t>
            </a:r>
            <a:r>
              <a:rPr lang="en-US" altLang="ja-JP" sz="1600" dirty="0">
                <a:solidFill>
                  <a:schemeClr val="accent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PI</a:t>
            </a:r>
            <a:r>
              <a:rPr lang="ja-JP" altLang="en-US" sz="1600" dirty="0">
                <a:solidFill>
                  <a:schemeClr val="accent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保管ファイルには写し</a:t>
            </a:r>
            <a:r>
              <a:rPr lang="ja-JP" altLang="en-US" sz="1600" dirty="0" smtClean="0">
                <a:solidFill>
                  <a:schemeClr val="accent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でも構わない</a:t>
            </a:r>
            <a:r>
              <a:rPr lang="ja-JP" altLang="en-US" sz="1600" dirty="0">
                <a:solidFill>
                  <a:schemeClr val="accent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ので、提出した内容と</a:t>
            </a:r>
            <a:r>
              <a:rPr lang="ja-JP" altLang="en-US" sz="1600" dirty="0" smtClean="0">
                <a:solidFill>
                  <a:schemeClr val="accent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同じ書類を</a:t>
            </a:r>
            <a:r>
              <a:rPr lang="ja-JP" altLang="en-US" sz="1600" dirty="0">
                <a:solidFill>
                  <a:schemeClr val="accent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保管すること。</a:t>
            </a:r>
          </a:p>
          <a:p>
            <a:r>
              <a:rPr lang="ja-JP" altLang="en-US" sz="1600" dirty="0">
                <a:solidFill>
                  <a:schemeClr val="accent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なお、厚生局へ提出する実施計画（様式第一）については、</a:t>
            </a:r>
            <a:r>
              <a:rPr lang="en-US" altLang="ja-JP" sz="1600" dirty="0">
                <a:solidFill>
                  <a:schemeClr val="accent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1-4-3-1</a:t>
            </a:r>
            <a:r>
              <a:rPr lang="ja-JP" altLang="en-US" sz="1600" dirty="0">
                <a:solidFill>
                  <a:schemeClr val="accent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を確認すること。</a:t>
            </a:r>
            <a:endParaRPr lang="en-US" altLang="ja-JP" sz="1600" dirty="0" smtClean="0">
              <a:solidFill>
                <a:schemeClr val="accent2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7628532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表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05190889"/>
              </p:ext>
            </p:extLst>
          </p:nvPr>
        </p:nvGraphicFramePr>
        <p:xfrm>
          <a:off x="578070" y="262781"/>
          <a:ext cx="5695030" cy="211255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25213">
                  <a:extLst>
                    <a:ext uri="{9D8B030D-6E8A-4147-A177-3AD203B41FA5}">
                      <a16:colId xmlns="" xmlns:a16="http://schemas.microsoft.com/office/drawing/2014/main" val="3011387355"/>
                    </a:ext>
                  </a:extLst>
                </a:gridCol>
                <a:gridCol w="3552496">
                  <a:extLst>
                    <a:ext uri="{9D8B030D-6E8A-4147-A177-3AD203B41FA5}">
                      <a16:colId xmlns="" xmlns:a16="http://schemas.microsoft.com/office/drawing/2014/main" val="4184878502"/>
                    </a:ext>
                  </a:extLst>
                </a:gridCol>
                <a:gridCol w="725214">
                  <a:extLst>
                    <a:ext uri="{9D8B030D-6E8A-4147-A177-3AD203B41FA5}">
                      <a16:colId xmlns="" xmlns:a16="http://schemas.microsoft.com/office/drawing/2014/main" val="158220921"/>
                    </a:ext>
                  </a:extLst>
                </a:gridCol>
                <a:gridCol w="692107">
                  <a:extLst>
                    <a:ext uri="{9D8B030D-6E8A-4147-A177-3AD203B41FA5}">
                      <a16:colId xmlns="" xmlns:a16="http://schemas.microsoft.com/office/drawing/2014/main" val="1543655428"/>
                    </a:ext>
                  </a:extLst>
                </a:gridCol>
              </a:tblGrid>
              <a:tr h="423777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</a:t>
                      </a:r>
                    </a:p>
                  </a:txBody>
                  <a:tcPr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新規申請時</a:t>
                      </a:r>
                    </a:p>
                  </a:txBody>
                  <a:tcPr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□有</a:t>
                      </a:r>
                      <a:endParaRPr kumimoji="1" lang="en-US" altLang="ja-JP" sz="20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36000" marR="3600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□無</a:t>
                      </a:r>
                      <a:endParaRPr kumimoji="1" lang="en-US" altLang="ja-JP" sz="20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36000" marR="3600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600981466"/>
                  </a:ext>
                </a:extLst>
              </a:tr>
              <a:tr h="804058"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</a:t>
                      </a: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CRB</a:t>
                      </a:r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手続文書（</a:t>
                      </a:r>
                      <a:r>
                        <a:rPr kumimoji="1" lang="en-US" altLang="ja-JP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CRB</a:t>
                      </a:r>
                      <a:r>
                        <a:rPr kumimoji="1" lang="ja-JP" altLang="en-US" sz="2000" b="1" dirty="0" err="1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に提</a:t>
                      </a:r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出した文書）</a:t>
                      </a:r>
                      <a:endParaRPr kumimoji="1" lang="en-US" altLang="ja-JP" sz="20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635936749"/>
                  </a:ext>
                </a:extLst>
              </a:tr>
              <a:tr h="442361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3</a:t>
                      </a:r>
                      <a:endParaRPr kumimoji="1" lang="ja-JP" altLang="en-US" sz="20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 rowSpan="2" gridSpan="3"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研究</a:t>
                      </a:r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計画書　</a:t>
                      </a:r>
                      <a:r>
                        <a:rPr kumimoji="1" lang="zh-TW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第</a:t>
                      </a:r>
                      <a:r>
                        <a:rPr kumimoji="1" lang="en-US" altLang="ja-JP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XX</a:t>
                      </a:r>
                      <a:r>
                        <a:rPr kumimoji="1" lang="zh-TW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版</a:t>
                      </a:r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（例、第</a:t>
                      </a:r>
                      <a:r>
                        <a:rPr kumimoji="1" lang="en-US" altLang="ja-JP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</a:t>
                      </a:r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版）</a:t>
                      </a:r>
                      <a:endParaRPr kumimoji="1" lang="ja-JP" altLang="en-US" sz="20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3562328965"/>
                  </a:ext>
                </a:extLst>
              </a:tr>
              <a:tr h="442361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</a:t>
                      </a: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 gridSpan="3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165458238"/>
                  </a:ext>
                </a:extLst>
              </a:tr>
            </a:tbl>
          </a:graphicData>
        </a:graphic>
      </p:graphicFrame>
      <p:sp>
        <p:nvSpPr>
          <p:cNvPr id="5" name="正方形/長方形 4"/>
          <p:cNvSpPr/>
          <p:nvPr/>
        </p:nvSpPr>
        <p:spPr>
          <a:xfrm>
            <a:off x="578070" y="2585544"/>
            <a:ext cx="5695030" cy="6316718"/>
          </a:xfrm>
          <a:prstGeom prst="rect">
            <a:avLst/>
          </a:prstGeom>
          <a:noFill/>
          <a:ln w="25400"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8" name="図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0025" y="2652942"/>
            <a:ext cx="4928150" cy="6144217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4072538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表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56352704"/>
              </p:ext>
            </p:extLst>
          </p:nvPr>
        </p:nvGraphicFramePr>
        <p:xfrm>
          <a:off x="578070" y="262781"/>
          <a:ext cx="5695030" cy="211255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25213">
                  <a:extLst>
                    <a:ext uri="{9D8B030D-6E8A-4147-A177-3AD203B41FA5}">
                      <a16:colId xmlns="" xmlns:a16="http://schemas.microsoft.com/office/drawing/2014/main" val="3011387355"/>
                    </a:ext>
                  </a:extLst>
                </a:gridCol>
                <a:gridCol w="3552496">
                  <a:extLst>
                    <a:ext uri="{9D8B030D-6E8A-4147-A177-3AD203B41FA5}">
                      <a16:colId xmlns="" xmlns:a16="http://schemas.microsoft.com/office/drawing/2014/main" val="4184878502"/>
                    </a:ext>
                  </a:extLst>
                </a:gridCol>
                <a:gridCol w="725214">
                  <a:extLst>
                    <a:ext uri="{9D8B030D-6E8A-4147-A177-3AD203B41FA5}">
                      <a16:colId xmlns="" xmlns:a16="http://schemas.microsoft.com/office/drawing/2014/main" val="158220921"/>
                    </a:ext>
                  </a:extLst>
                </a:gridCol>
                <a:gridCol w="692107">
                  <a:extLst>
                    <a:ext uri="{9D8B030D-6E8A-4147-A177-3AD203B41FA5}">
                      <a16:colId xmlns="" xmlns:a16="http://schemas.microsoft.com/office/drawing/2014/main" val="1543655428"/>
                    </a:ext>
                  </a:extLst>
                </a:gridCol>
              </a:tblGrid>
              <a:tr h="423777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</a:t>
                      </a:r>
                    </a:p>
                  </a:txBody>
                  <a:tcPr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新規申請時</a:t>
                      </a:r>
                    </a:p>
                  </a:txBody>
                  <a:tcPr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□有</a:t>
                      </a:r>
                      <a:endParaRPr kumimoji="1" lang="en-US" altLang="ja-JP" sz="20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36000" marR="3600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□無</a:t>
                      </a:r>
                      <a:endParaRPr kumimoji="1" lang="en-US" altLang="ja-JP" sz="20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36000" marR="3600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600981466"/>
                  </a:ext>
                </a:extLst>
              </a:tr>
              <a:tr h="804058"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</a:t>
                      </a: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CRB</a:t>
                      </a:r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手続文書（</a:t>
                      </a:r>
                      <a:r>
                        <a:rPr kumimoji="1" lang="en-US" altLang="ja-JP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CRB</a:t>
                      </a:r>
                      <a:r>
                        <a:rPr kumimoji="1" lang="ja-JP" altLang="en-US" sz="2000" b="1" dirty="0" err="1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に提</a:t>
                      </a:r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出した文書）</a:t>
                      </a:r>
                      <a:endParaRPr kumimoji="1" lang="en-US" altLang="ja-JP" sz="20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635936749"/>
                  </a:ext>
                </a:extLst>
              </a:tr>
              <a:tr h="442361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4</a:t>
                      </a:r>
                      <a:endParaRPr kumimoji="1" lang="ja-JP" altLang="en-US" sz="20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 rowSpan="2" gridSpan="3"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zh-TW" altLang="en-US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説明</a:t>
                      </a:r>
                      <a:r>
                        <a:rPr kumimoji="1" lang="zh-TW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文書</a:t>
                      </a:r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　</a:t>
                      </a:r>
                      <a:r>
                        <a:rPr kumimoji="1" lang="zh-TW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第</a:t>
                      </a:r>
                      <a:r>
                        <a:rPr kumimoji="1" lang="en-US" altLang="ja-JP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XX</a:t>
                      </a:r>
                      <a:r>
                        <a:rPr kumimoji="1" lang="zh-TW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版</a:t>
                      </a:r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（例、第</a:t>
                      </a:r>
                      <a:r>
                        <a:rPr kumimoji="1" lang="en-US" altLang="ja-JP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</a:t>
                      </a:r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版）</a:t>
                      </a:r>
                      <a:endParaRPr kumimoji="1" lang="ja-JP" altLang="en-US" sz="20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3562328965"/>
                  </a:ext>
                </a:extLst>
              </a:tr>
              <a:tr h="442361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</a:t>
                      </a: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 gridSpan="3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165458238"/>
                  </a:ext>
                </a:extLst>
              </a:tr>
            </a:tbl>
          </a:graphicData>
        </a:graphic>
      </p:graphicFrame>
      <p:sp>
        <p:nvSpPr>
          <p:cNvPr id="5" name="正方形/長方形 4"/>
          <p:cNvSpPr/>
          <p:nvPr/>
        </p:nvSpPr>
        <p:spPr>
          <a:xfrm>
            <a:off x="578070" y="2585544"/>
            <a:ext cx="5695030" cy="6316718"/>
          </a:xfrm>
          <a:prstGeom prst="rect">
            <a:avLst/>
          </a:prstGeom>
          <a:noFill/>
          <a:ln w="25400"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54263" y="2660913"/>
            <a:ext cx="4610573" cy="61467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24741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表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72444206"/>
              </p:ext>
            </p:extLst>
          </p:nvPr>
        </p:nvGraphicFramePr>
        <p:xfrm>
          <a:off x="578070" y="262781"/>
          <a:ext cx="5695030" cy="211255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25213">
                  <a:extLst>
                    <a:ext uri="{9D8B030D-6E8A-4147-A177-3AD203B41FA5}">
                      <a16:colId xmlns="" xmlns:a16="http://schemas.microsoft.com/office/drawing/2014/main" val="3011387355"/>
                    </a:ext>
                  </a:extLst>
                </a:gridCol>
                <a:gridCol w="3552496">
                  <a:extLst>
                    <a:ext uri="{9D8B030D-6E8A-4147-A177-3AD203B41FA5}">
                      <a16:colId xmlns="" xmlns:a16="http://schemas.microsoft.com/office/drawing/2014/main" val="4184878502"/>
                    </a:ext>
                  </a:extLst>
                </a:gridCol>
                <a:gridCol w="725214">
                  <a:extLst>
                    <a:ext uri="{9D8B030D-6E8A-4147-A177-3AD203B41FA5}">
                      <a16:colId xmlns="" xmlns:a16="http://schemas.microsoft.com/office/drawing/2014/main" val="158220921"/>
                    </a:ext>
                  </a:extLst>
                </a:gridCol>
                <a:gridCol w="692107">
                  <a:extLst>
                    <a:ext uri="{9D8B030D-6E8A-4147-A177-3AD203B41FA5}">
                      <a16:colId xmlns="" xmlns:a16="http://schemas.microsoft.com/office/drawing/2014/main" val="1543655428"/>
                    </a:ext>
                  </a:extLst>
                </a:gridCol>
              </a:tblGrid>
              <a:tr h="423777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</a:t>
                      </a:r>
                    </a:p>
                  </a:txBody>
                  <a:tcPr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新規申請時</a:t>
                      </a:r>
                    </a:p>
                  </a:txBody>
                  <a:tcPr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□有</a:t>
                      </a:r>
                      <a:endParaRPr kumimoji="1" lang="en-US" altLang="ja-JP" sz="20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36000" marR="3600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□無</a:t>
                      </a:r>
                      <a:endParaRPr kumimoji="1" lang="en-US" altLang="ja-JP" sz="20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36000" marR="3600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600981466"/>
                  </a:ext>
                </a:extLst>
              </a:tr>
              <a:tr h="804058"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</a:t>
                      </a: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CRB</a:t>
                      </a:r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手続文書（</a:t>
                      </a:r>
                      <a:r>
                        <a:rPr kumimoji="1" lang="en-US" altLang="ja-JP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CRB</a:t>
                      </a:r>
                      <a:r>
                        <a:rPr kumimoji="1" lang="ja-JP" altLang="en-US" sz="2000" b="1" dirty="0" err="1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に提</a:t>
                      </a:r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出した文書）</a:t>
                      </a:r>
                      <a:endParaRPr kumimoji="1" lang="en-US" altLang="ja-JP" sz="20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635936749"/>
                  </a:ext>
                </a:extLst>
              </a:tr>
              <a:tr h="442361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5</a:t>
                      </a:r>
                      <a:endParaRPr kumimoji="1" lang="ja-JP" altLang="en-US" sz="20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 rowSpan="2" gridSpan="3"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zh-TW" altLang="en-US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同意</a:t>
                      </a:r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文</a:t>
                      </a:r>
                      <a:r>
                        <a:rPr kumimoji="1" lang="zh-TW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書</a:t>
                      </a:r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　</a:t>
                      </a:r>
                      <a:r>
                        <a:rPr kumimoji="1" lang="zh-TW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第</a:t>
                      </a:r>
                      <a:r>
                        <a:rPr kumimoji="1" lang="en-US" altLang="ja-JP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XX</a:t>
                      </a:r>
                      <a:r>
                        <a:rPr kumimoji="1" lang="zh-TW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版</a:t>
                      </a:r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（例、第</a:t>
                      </a:r>
                      <a:r>
                        <a:rPr kumimoji="1" lang="en-US" altLang="ja-JP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</a:t>
                      </a:r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版）</a:t>
                      </a:r>
                      <a:endParaRPr kumimoji="1" lang="ja-JP" altLang="en-US" sz="20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3562328965"/>
                  </a:ext>
                </a:extLst>
              </a:tr>
              <a:tr h="442361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</a:t>
                      </a: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 gridSpan="3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165458238"/>
                  </a:ext>
                </a:extLst>
              </a:tr>
            </a:tbl>
          </a:graphicData>
        </a:graphic>
      </p:graphicFrame>
      <p:sp>
        <p:nvSpPr>
          <p:cNvPr id="5" name="正方形/長方形 4"/>
          <p:cNvSpPr/>
          <p:nvPr/>
        </p:nvSpPr>
        <p:spPr>
          <a:xfrm>
            <a:off x="578070" y="2585544"/>
            <a:ext cx="5695030" cy="6316718"/>
          </a:xfrm>
          <a:prstGeom prst="rect">
            <a:avLst/>
          </a:prstGeom>
          <a:noFill/>
          <a:ln w="25400"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2" name="図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95574" y="2690647"/>
            <a:ext cx="4466852" cy="6159064"/>
          </a:xfrm>
          <a:prstGeom prst="rect">
            <a:avLst/>
          </a:prstGeom>
          <a:ln>
            <a:solidFill>
              <a:schemeClr val="bg2">
                <a:lumMod val="5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21490675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表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16529593"/>
              </p:ext>
            </p:extLst>
          </p:nvPr>
        </p:nvGraphicFramePr>
        <p:xfrm>
          <a:off x="578070" y="262781"/>
          <a:ext cx="5695030" cy="211255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25213">
                  <a:extLst>
                    <a:ext uri="{9D8B030D-6E8A-4147-A177-3AD203B41FA5}">
                      <a16:colId xmlns="" xmlns:a16="http://schemas.microsoft.com/office/drawing/2014/main" val="3011387355"/>
                    </a:ext>
                  </a:extLst>
                </a:gridCol>
                <a:gridCol w="3552496">
                  <a:extLst>
                    <a:ext uri="{9D8B030D-6E8A-4147-A177-3AD203B41FA5}">
                      <a16:colId xmlns="" xmlns:a16="http://schemas.microsoft.com/office/drawing/2014/main" val="4184878502"/>
                    </a:ext>
                  </a:extLst>
                </a:gridCol>
                <a:gridCol w="725214">
                  <a:extLst>
                    <a:ext uri="{9D8B030D-6E8A-4147-A177-3AD203B41FA5}">
                      <a16:colId xmlns="" xmlns:a16="http://schemas.microsoft.com/office/drawing/2014/main" val="158220921"/>
                    </a:ext>
                  </a:extLst>
                </a:gridCol>
                <a:gridCol w="692107">
                  <a:extLst>
                    <a:ext uri="{9D8B030D-6E8A-4147-A177-3AD203B41FA5}">
                      <a16:colId xmlns="" xmlns:a16="http://schemas.microsoft.com/office/drawing/2014/main" val="1543655428"/>
                    </a:ext>
                  </a:extLst>
                </a:gridCol>
              </a:tblGrid>
              <a:tr h="423777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</a:t>
                      </a:r>
                    </a:p>
                  </a:txBody>
                  <a:tcPr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新規申請時</a:t>
                      </a:r>
                    </a:p>
                  </a:txBody>
                  <a:tcPr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□有</a:t>
                      </a:r>
                      <a:endParaRPr kumimoji="1" lang="en-US" altLang="ja-JP" sz="20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36000" marR="3600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□無</a:t>
                      </a:r>
                      <a:endParaRPr kumimoji="1" lang="en-US" altLang="ja-JP" sz="20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36000" marR="3600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600981466"/>
                  </a:ext>
                </a:extLst>
              </a:tr>
              <a:tr h="804058"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</a:t>
                      </a: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CRB</a:t>
                      </a:r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手続文書（</a:t>
                      </a:r>
                      <a:r>
                        <a:rPr kumimoji="1" lang="en-US" altLang="ja-JP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CRB</a:t>
                      </a:r>
                      <a:r>
                        <a:rPr kumimoji="1" lang="ja-JP" altLang="en-US" sz="2000" b="1" dirty="0" err="1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に提</a:t>
                      </a:r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出した文書）</a:t>
                      </a:r>
                      <a:endParaRPr kumimoji="1" lang="en-US" altLang="ja-JP" sz="20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635936749"/>
                  </a:ext>
                </a:extLst>
              </a:tr>
              <a:tr h="442361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6</a:t>
                      </a:r>
                      <a:endParaRPr kumimoji="1" lang="ja-JP" altLang="en-US" sz="20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 rowSpan="2" gridSpan="3"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補償の</a:t>
                      </a:r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概要（□説明文書に含む）</a:t>
                      </a:r>
                      <a:endParaRPr kumimoji="1" lang="en-US" altLang="ja-JP" sz="20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3562328965"/>
                  </a:ext>
                </a:extLst>
              </a:tr>
              <a:tr h="442361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</a:t>
                      </a: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 gridSpan="3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165458238"/>
                  </a:ext>
                </a:extLst>
              </a:tr>
            </a:tbl>
          </a:graphicData>
        </a:graphic>
      </p:graphicFrame>
      <p:sp>
        <p:nvSpPr>
          <p:cNvPr id="5" name="正方形/長方形 4"/>
          <p:cNvSpPr/>
          <p:nvPr/>
        </p:nvSpPr>
        <p:spPr>
          <a:xfrm>
            <a:off x="578070" y="2585544"/>
            <a:ext cx="5695030" cy="6316718"/>
          </a:xfrm>
          <a:prstGeom prst="rect">
            <a:avLst/>
          </a:prstGeom>
          <a:noFill/>
          <a:ln w="25400"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6" name="図 5">
            <a:extLst>
              <a:ext uri="{FF2B5EF4-FFF2-40B4-BE49-F238E27FC236}">
                <a16:creationId xmlns="" xmlns:a16="http://schemas.microsoft.com/office/drawing/2014/main" id="{3B9B9CDD-6B14-4F34-871E-0EDCF9427CC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5372" y="2638100"/>
            <a:ext cx="3955924" cy="6206928"/>
          </a:xfrm>
          <a:prstGeom prst="rect">
            <a:avLst/>
          </a:prstGeom>
        </p:spPr>
      </p:pic>
      <p:sp>
        <p:nvSpPr>
          <p:cNvPr id="2" name="正方形/長方形 1"/>
          <p:cNvSpPr/>
          <p:nvPr/>
        </p:nvSpPr>
        <p:spPr>
          <a:xfrm>
            <a:off x="736270" y="6184650"/>
            <a:ext cx="5284520" cy="830997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ja-JP" altLang="en-US" sz="1600" dirty="0" smtClean="0">
                <a:solidFill>
                  <a:schemeClr val="accent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健康</a:t>
            </a:r>
            <a:r>
              <a:rPr lang="ja-JP" altLang="en-US" sz="1600" dirty="0">
                <a:solidFill>
                  <a:schemeClr val="accent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被害の補償について説明した</a:t>
            </a:r>
            <a:r>
              <a:rPr lang="ja-JP" altLang="en-US" sz="1600" dirty="0" smtClean="0">
                <a:solidFill>
                  <a:schemeClr val="accent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文書を保管する。</a:t>
            </a:r>
            <a:endParaRPr lang="ja-JP" altLang="en-US" sz="1600" dirty="0">
              <a:solidFill>
                <a:schemeClr val="accent2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r>
              <a:rPr lang="ja-JP" altLang="en-US" sz="1600" dirty="0" smtClean="0">
                <a:solidFill>
                  <a:schemeClr val="accent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なお、臨床</a:t>
            </a:r>
            <a:r>
              <a:rPr lang="ja-JP" altLang="en-US" sz="1600" dirty="0">
                <a:solidFill>
                  <a:schemeClr val="accent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研究保険に加入した</a:t>
            </a:r>
            <a:r>
              <a:rPr lang="ja-JP" altLang="en-US" sz="1600" dirty="0" smtClean="0">
                <a:solidFill>
                  <a:schemeClr val="accent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場合は、保険</a:t>
            </a:r>
            <a:r>
              <a:rPr lang="ja-JP" altLang="en-US" sz="1600" dirty="0">
                <a:solidFill>
                  <a:schemeClr val="accent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見積依頼書、</a:t>
            </a:r>
            <a:r>
              <a:rPr lang="ja-JP" altLang="en-US" sz="1600" dirty="0" smtClean="0">
                <a:solidFill>
                  <a:schemeClr val="accent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保険証券、</a:t>
            </a:r>
            <a:r>
              <a:rPr lang="ja-JP" altLang="en-US" sz="1600" dirty="0">
                <a:solidFill>
                  <a:schemeClr val="accent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付保証明書 </a:t>
            </a:r>
            <a:r>
              <a:rPr lang="ja-JP" altLang="en-US" sz="1600" dirty="0" smtClean="0">
                <a:solidFill>
                  <a:schemeClr val="accent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等を保管する。</a:t>
            </a:r>
            <a:endParaRPr lang="ja-JP" altLang="en-US" sz="1600" dirty="0">
              <a:solidFill>
                <a:schemeClr val="accent2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00939908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表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63881018"/>
              </p:ext>
            </p:extLst>
          </p:nvPr>
        </p:nvGraphicFramePr>
        <p:xfrm>
          <a:off x="578070" y="262781"/>
          <a:ext cx="5695030" cy="211255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25213">
                  <a:extLst>
                    <a:ext uri="{9D8B030D-6E8A-4147-A177-3AD203B41FA5}">
                      <a16:colId xmlns="" xmlns:a16="http://schemas.microsoft.com/office/drawing/2014/main" val="3011387355"/>
                    </a:ext>
                  </a:extLst>
                </a:gridCol>
                <a:gridCol w="3552496">
                  <a:extLst>
                    <a:ext uri="{9D8B030D-6E8A-4147-A177-3AD203B41FA5}">
                      <a16:colId xmlns="" xmlns:a16="http://schemas.microsoft.com/office/drawing/2014/main" val="4184878502"/>
                    </a:ext>
                  </a:extLst>
                </a:gridCol>
                <a:gridCol w="725214">
                  <a:extLst>
                    <a:ext uri="{9D8B030D-6E8A-4147-A177-3AD203B41FA5}">
                      <a16:colId xmlns="" xmlns:a16="http://schemas.microsoft.com/office/drawing/2014/main" val="158220921"/>
                    </a:ext>
                  </a:extLst>
                </a:gridCol>
                <a:gridCol w="692107">
                  <a:extLst>
                    <a:ext uri="{9D8B030D-6E8A-4147-A177-3AD203B41FA5}">
                      <a16:colId xmlns="" xmlns:a16="http://schemas.microsoft.com/office/drawing/2014/main" val="1543655428"/>
                    </a:ext>
                  </a:extLst>
                </a:gridCol>
              </a:tblGrid>
              <a:tr h="423777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</a:t>
                      </a:r>
                    </a:p>
                  </a:txBody>
                  <a:tcPr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新規申請時</a:t>
                      </a:r>
                    </a:p>
                  </a:txBody>
                  <a:tcPr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□有</a:t>
                      </a:r>
                      <a:endParaRPr kumimoji="1" lang="en-US" altLang="ja-JP" sz="20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36000" marR="3600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□無</a:t>
                      </a:r>
                      <a:endParaRPr kumimoji="1" lang="en-US" altLang="ja-JP" sz="20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36000" marR="3600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600981466"/>
                  </a:ext>
                </a:extLst>
              </a:tr>
              <a:tr h="804058"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</a:t>
                      </a: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CRB</a:t>
                      </a:r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手続文書（</a:t>
                      </a:r>
                      <a:r>
                        <a:rPr kumimoji="1" lang="en-US" altLang="ja-JP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CRB</a:t>
                      </a:r>
                      <a:r>
                        <a:rPr kumimoji="1" lang="ja-JP" altLang="en-US" sz="2000" b="1" dirty="0" err="1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に提</a:t>
                      </a:r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出した文書）</a:t>
                      </a:r>
                      <a:endParaRPr kumimoji="1" lang="en-US" altLang="ja-JP" sz="20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635936749"/>
                  </a:ext>
                </a:extLst>
              </a:tr>
              <a:tr h="442361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7</a:t>
                      </a:r>
                      <a:endParaRPr kumimoji="1" lang="ja-JP" altLang="en-US" sz="20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 rowSpan="2" gridSpan="3"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医薬品等の概要を記載した</a:t>
                      </a:r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書類</a:t>
                      </a:r>
                      <a:endParaRPr kumimoji="1" lang="en-US" altLang="ja-JP" sz="20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3562328965"/>
                  </a:ext>
                </a:extLst>
              </a:tr>
              <a:tr h="442361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</a:t>
                      </a: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 gridSpan="3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165458238"/>
                  </a:ext>
                </a:extLst>
              </a:tr>
            </a:tbl>
          </a:graphicData>
        </a:graphic>
      </p:graphicFrame>
      <p:sp>
        <p:nvSpPr>
          <p:cNvPr id="5" name="正方形/長方形 4"/>
          <p:cNvSpPr/>
          <p:nvPr/>
        </p:nvSpPr>
        <p:spPr>
          <a:xfrm>
            <a:off x="578070" y="2585544"/>
            <a:ext cx="5695030" cy="6316718"/>
          </a:xfrm>
          <a:prstGeom prst="rect">
            <a:avLst/>
          </a:prstGeom>
          <a:noFill/>
          <a:ln w="25400"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2" name="図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8205" y="2714726"/>
            <a:ext cx="5285752" cy="6049372"/>
          </a:xfrm>
          <a:prstGeom prst="rect">
            <a:avLst/>
          </a:prstGeom>
        </p:spPr>
      </p:pic>
      <p:sp>
        <p:nvSpPr>
          <p:cNvPr id="3" name="正方形/長方形 2"/>
          <p:cNvSpPr/>
          <p:nvPr/>
        </p:nvSpPr>
        <p:spPr>
          <a:xfrm>
            <a:off x="768205" y="5154637"/>
            <a:ext cx="526348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600" dirty="0" smtClean="0">
                <a:solidFill>
                  <a:schemeClr val="accent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・試験</a:t>
            </a:r>
            <a:r>
              <a:rPr lang="ja-JP" altLang="en-US" sz="1600" dirty="0">
                <a:solidFill>
                  <a:schemeClr val="accent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薬</a:t>
            </a:r>
            <a:r>
              <a:rPr lang="ja-JP" altLang="en-US" sz="1600" dirty="0" smtClean="0">
                <a:solidFill>
                  <a:schemeClr val="accent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概要書</a:t>
            </a:r>
            <a:endParaRPr lang="en-US" altLang="ja-JP" sz="1600" dirty="0" smtClean="0">
              <a:solidFill>
                <a:schemeClr val="accent2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r>
              <a:rPr lang="ja-JP" altLang="en-US" sz="1600" dirty="0" smtClean="0">
                <a:solidFill>
                  <a:schemeClr val="accent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・既承認</a:t>
            </a:r>
            <a:r>
              <a:rPr lang="ja-JP" altLang="en-US" sz="1600" dirty="0">
                <a:solidFill>
                  <a:schemeClr val="accent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の医薬品等を用いる研究の場合は添付文書</a:t>
            </a:r>
            <a:r>
              <a:rPr lang="ja-JP" altLang="en-US" sz="1600" dirty="0" smtClean="0">
                <a:solidFill>
                  <a:schemeClr val="accent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等を保管する</a:t>
            </a:r>
            <a:endParaRPr lang="ja-JP" altLang="en-US" sz="1600" dirty="0">
              <a:solidFill>
                <a:schemeClr val="accent2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49210141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表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94912368"/>
              </p:ext>
            </p:extLst>
          </p:nvPr>
        </p:nvGraphicFramePr>
        <p:xfrm>
          <a:off x="578070" y="262781"/>
          <a:ext cx="5695030" cy="211255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25213">
                  <a:extLst>
                    <a:ext uri="{9D8B030D-6E8A-4147-A177-3AD203B41FA5}">
                      <a16:colId xmlns="" xmlns:a16="http://schemas.microsoft.com/office/drawing/2014/main" val="3011387355"/>
                    </a:ext>
                  </a:extLst>
                </a:gridCol>
                <a:gridCol w="3552496">
                  <a:extLst>
                    <a:ext uri="{9D8B030D-6E8A-4147-A177-3AD203B41FA5}">
                      <a16:colId xmlns="" xmlns:a16="http://schemas.microsoft.com/office/drawing/2014/main" val="4184878502"/>
                    </a:ext>
                  </a:extLst>
                </a:gridCol>
                <a:gridCol w="725214">
                  <a:extLst>
                    <a:ext uri="{9D8B030D-6E8A-4147-A177-3AD203B41FA5}">
                      <a16:colId xmlns="" xmlns:a16="http://schemas.microsoft.com/office/drawing/2014/main" val="158220921"/>
                    </a:ext>
                  </a:extLst>
                </a:gridCol>
                <a:gridCol w="692107">
                  <a:extLst>
                    <a:ext uri="{9D8B030D-6E8A-4147-A177-3AD203B41FA5}">
                      <a16:colId xmlns="" xmlns:a16="http://schemas.microsoft.com/office/drawing/2014/main" val="1543655428"/>
                    </a:ext>
                  </a:extLst>
                </a:gridCol>
              </a:tblGrid>
              <a:tr h="423777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</a:t>
                      </a:r>
                    </a:p>
                  </a:txBody>
                  <a:tcPr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新規申請時</a:t>
                      </a:r>
                    </a:p>
                  </a:txBody>
                  <a:tcPr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□有</a:t>
                      </a:r>
                      <a:endParaRPr kumimoji="1" lang="en-US" altLang="ja-JP" sz="20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36000" marR="3600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□無</a:t>
                      </a:r>
                      <a:endParaRPr kumimoji="1" lang="en-US" altLang="ja-JP" sz="20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36000" marR="3600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600981466"/>
                  </a:ext>
                </a:extLst>
              </a:tr>
              <a:tr h="804058"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</a:t>
                      </a: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CRB</a:t>
                      </a:r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手続文書（</a:t>
                      </a:r>
                      <a:r>
                        <a:rPr kumimoji="1" lang="en-US" altLang="ja-JP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CRB</a:t>
                      </a:r>
                      <a:r>
                        <a:rPr kumimoji="1" lang="ja-JP" altLang="en-US" sz="2000" b="1" dirty="0" err="1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に提</a:t>
                      </a:r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出した文書）</a:t>
                      </a:r>
                      <a:endParaRPr kumimoji="1" lang="en-US" altLang="ja-JP" sz="20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635936749"/>
                  </a:ext>
                </a:extLst>
              </a:tr>
              <a:tr h="442361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8</a:t>
                      </a:r>
                      <a:endParaRPr kumimoji="1" lang="ja-JP" altLang="en-US" sz="20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 rowSpan="2" gridSpan="3"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疾病等が発生した場合の対応に関する手順書（□研究計画書に含む）</a:t>
                      </a:r>
                      <a:endParaRPr kumimoji="1" lang="en-US" altLang="ja-JP" sz="20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3562328965"/>
                  </a:ext>
                </a:extLst>
              </a:tr>
              <a:tr h="442361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</a:t>
                      </a: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 gridSpan="3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165458238"/>
                  </a:ext>
                </a:extLst>
              </a:tr>
            </a:tbl>
          </a:graphicData>
        </a:graphic>
      </p:graphicFrame>
      <p:sp>
        <p:nvSpPr>
          <p:cNvPr id="5" name="正方形/長方形 4"/>
          <p:cNvSpPr/>
          <p:nvPr/>
        </p:nvSpPr>
        <p:spPr>
          <a:xfrm>
            <a:off x="578070" y="2585544"/>
            <a:ext cx="5695030" cy="6316718"/>
          </a:xfrm>
          <a:prstGeom prst="rect">
            <a:avLst/>
          </a:prstGeom>
          <a:noFill/>
          <a:ln w="25400"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2" name="図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2780" y="2731322"/>
            <a:ext cx="5021678" cy="6055326"/>
          </a:xfrm>
          <a:prstGeom prst="rect">
            <a:avLst/>
          </a:prstGeom>
        </p:spPr>
      </p:pic>
      <p:sp>
        <p:nvSpPr>
          <p:cNvPr id="3" name="正方形/長方形 2"/>
          <p:cNvSpPr/>
          <p:nvPr/>
        </p:nvSpPr>
        <p:spPr>
          <a:xfrm>
            <a:off x="1025731" y="6101386"/>
            <a:ext cx="500693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600" dirty="0">
                <a:solidFill>
                  <a:schemeClr val="accent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研究計画書に手順が記載されている場合は不要</a:t>
            </a:r>
          </a:p>
        </p:txBody>
      </p:sp>
    </p:spTree>
    <p:extLst>
      <p:ext uri="{BB962C8B-B14F-4D97-AF65-F5344CB8AC3E}">
        <p14:creationId xmlns:p14="http://schemas.microsoft.com/office/powerpoint/2010/main" val="212302796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表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45586817"/>
              </p:ext>
            </p:extLst>
          </p:nvPr>
        </p:nvGraphicFramePr>
        <p:xfrm>
          <a:off x="578070" y="262781"/>
          <a:ext cx="5695030" cy="211255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25213">
                  <a:extLst>
                    <a:ext uri="{9D8B030D-6E8A-4147-A177-3AD203B41FA5}">
                      <a16:colId xmlns="" xmlns:a16="http://schemas.microsoft.com/office/drawing/2014/main" val="3011387355"/>
                    </a:ext>
                  </a:extLst>
                </a:gridCol>
                <a:gridCol w="3552496">
                  <a:extLst>
                    <a:ext uri="{9D8B030D-6E8A-4147-A177-3AD203B41FA5}">
                      <a16:colId xmlns="" xmlns:a16="http://schemas.microsoft.com/office/drawing/2014/main" val="4184878502"/>
                    </a:ext>
                  </a:extLst>
                </a:gridCol>
                <a:gridCol w="725214">
                  <a:extLst>
                    <a:ext uri="{9D8B030D-6E8A-4147-A177-3AD203B41FA5}">
                      <a16:colId xmlns="" xmlns:a16="http://schemas.microsoft.com/office/drawing/2014/main" val="158220921"/>
                    </a:ext>
                  </a:extLst>
                </a:gridCol>
                <a:gridCol w="692107">
                  <a:extLst>
                    <a:ext uri="{9D8B030D-6E8A-4147-A177-3AD203B41FA5}">
                      <a16:colId xmlns="" xmlns:a16="http://schemas.microsoft.com/office/drawing/2014/main" val="1543655428"/>
                    </a:ext>
                  </a:extLst>
                </a:gridCol>
              </a:tblGrid>
              <a:tr h="423777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</a:t>
                      </a:r>
                    </a:p>
                  </a:txBody>
                  <a:tcPr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新規申請時</a:t>
                      </a:r>
                    </a:p>
                  </a:txBody>
                  <a:tcPr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□有</a:t>
                      </a:r>
                      <a:endParaRPr kumimoji="1" lang="en-US" altLang="ja-JP" sz="20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36000" marR="3600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□無</a:t>
                      </a:r>
                      <a:endParaRPr kumimoji="1" lang="en-US" altLang="ja-JP" sz="20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36000" marR="3600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600981466"/>
                  </a:ext>
                </a:extLst>
              </a:tr>
              <a:tr h="804058"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</a:t>
                      </a: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CRB</a:t>
                      </a:r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手続文書（</a:t>
                      </a:r>
                      <a:r>
                        <a:rPr kumimoji="1" lang="en-US" altLang="ja-JP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CRB</a:t>
                      </a:r>
                      <a:r>
                        <a:rPr kumimoji="1" lang="ja-JP" altLang="en-US" sz="2000" b="1" dirty="0" err="1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に提</a:t>
                      </a:r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出した文書）</a:t>
                      </a:r>
                      <a:endParaRPr kumimoji="1" lang="en-US" altLang="ja-JP" sz="20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635936749"/>
                  </a:ext>
                </a:extLst>
              </a:tr>
              <a:tr h="442361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9</a:t>
                      </a:r>
                      <a:endParaRPr kumimoji="1" lang="ja-JP" altLang="en-US" sz="20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 rowSpan="2" gridSpan="3"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モニタリングに関する手順書（□研究計画書に含む）</a:t>
                      </a:r>
                      <a:endParaRPr kumimoji="1" lang="en-US" altLang="ja-JP" sz="20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3562328965"/>
                  </a:ext>
                </a:extLst>
              </a:tr>
              <a:tr h="442361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</a:t>
                      </a: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 gridSpan="3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165458238"/>
                  </a:ext>
                </a:extLst>
              </a:tr>
            </a:tbl>
          </a:graphicData>
        </a:graphic>
      </p:graphicFrame>
      <p:sp>
        <p:nvSpPr>
          <p:cNvPr id="5" name="正方形/長方形 4"/>
          <p:cNvSpPr/>
          <p:nvPr/>
        </p:nvSpPr>
        <p:spPr>
          <a:xfrm>
            <a:off x="578070" y="2585544"/>
            <a:ext cx="5695030" cy="6316718"/>
          </a:xfrm>
          <a:prstGeom prst="rect">
            <a:avLst/>
          </a:prstGeom>
          <a:noFill/>
          <a:ln w="25400"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2873" y="2700083"/>
            <a:ext cx="4305424" cy="6087640"/>
          </a:xfrm>
          <a:prstGeom prst="rect">
            <a:avLst/>
          </a:prstGeom>
          <a:noFill/>
          <a:ln w="3175">
            <a:solidFill>
              <a:schemeClr val="bg2">
                <a:lumMod val="75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6" name="正方形/長方形 5"/>
          <p:cNvSpPr/>
          <p:nvPr/>
        </p:nvSpPr>
        <p:spPr>
          <a:xfrm>
            <a:off x="922118" y="6110730"/>
            <a:ext cx="5006934" cy="338554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ja-JP" altLang="en-US" sz="1600" dirty="0">
                <a:solidFill>
                  <a:schemeClr val="accent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研究計画書に手順が記載されている場合は不要</a:t>
            </a:r>
          </a:p>
        </p:txBody>
      </p:sp>
    </p:spTree>
    <p:extLst>
      <p:ext uri="{BB962C8B-B14F-4D97-AF65-F5344CB8AC3E}">
        <p14:creationId xmlns:p14="http://schemas.microsoft.com/office/powerpoint/2010/main" val="262059302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789</Words>
  <Application>Microsoft Office PowerPoint</Application>
  <PresentationFormat>画面に合わせる (4:3)</PresentationFormat>
  <Paragraphs>197</Paragraphs>
  <Slides>18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18</vt:i4>
      </vt:variant>
    </vt:vector>
  </HeadingPairs>
  <TitlesOfParts>
    <vt:vector size="19" baseType="lpstr"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2019-07-04T07:32:20Z</dcterms:created>
  <dcterms:modified xsi:type="dcterms:W3CDTF">2019-07-04T07:32:25Z</dcterms:modified>
</cp:coreProperties>
</file>