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66" r:id="rId2"/>
    <p:sldId id="267" r:id="rId3"/>
    <p:sldId id="268" r:id="rId4"/>
    <p:sldId id="265" r:id="rId5"/>
    <p:sldId id="269" r:id="rId6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1560" y="-84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969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55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050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7168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32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3555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9088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68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40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779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072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9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hlw.go.jp/content/10800000/000370962.pdf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818983"/>
              </p:ext>
            </p:extLst>
          </p:nvPr>
        </p:nvGraphicFramePr>
        <p:xfrm>
          <a:off x="578070" y="262781"/>
          <a:ext cx="5695030" cy="19766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668109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承認後の手続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臨床研究実施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等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許可申請書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（施設様式ある場合）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703" y="2785925"/>
            <a:ext cx="5453397" cy="5786703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217788" y="6055058"/>
            <a:ext cx="4347633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各施設の手順に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従い対応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する</a:t>
            </a:r>
          </a:p>
        </p:txBody>
      </p:sp>
    </p:spTree>
    <p:extLst>
      <p:ext uri="{BB962C8B-B14F-4D97-AF65-F5344CB8AC3E}">
        <p14:creationId xmlns:p14="http://schemas.microsoft.com/office/powerpoint/2010/main" val="330712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398197"/>
              </p:ext>
            </p:extLst>
          </p:nvPr>
        </p:nvGraphicFramePr>
        <p:xfrm>
          <a:off x="578070" y="262781"/>
          <a:ext cx="5695030" cy="1999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690686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承認後の手続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臨床研究実施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等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許可通知書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（施設様式ある場合）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153" y="2768939"/>
            <a:ext cx="4435365" cy="5987071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1217788" y="6055058"/>
            <a:ext cx="4347633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各施設の手順に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従い対応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する</a:t>
            </a:r>
          </a:p>
        </p:txBody>
      </p:sp>
    </p:spTree>
    <p:extLst>
      <p:ext uri="{BB962C8B-B14F-4D97-AF65-F5344CB8AC3E}">
        <p14:creationId xmlns:p14="http://schemas.microsoft.com/office/powerpoint/2010/main" val="86751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779374"/>
              </p:ext>
            </p:extLst>
          </p:nvPr>
        </p:nvGraphicFramePr>
        <p:xfrm>
          <a:off x="578070" y="262781"/>
          <a:ext cx="5695030" cy="19878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67939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承認後の手続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実施計画（様式第一）</a:t>
                      </a:r>
                      <a:endParaRPr kumimoji="1" lang="ja-JP" altLang="en-US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3040" y="2720340"/>
            <a:ext cx="4035552" cy="6034702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5" name="正方形/長方形 4"/>
          <p:cNvSpPr/>
          <p:nvPr/>
        </p:nvSpPr>
        <p:spPr>
          <a:xfrm>
            <a:off x="672736" y="4901032"/>
            <a:ext cx="5505697" cy="28007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ja-JP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CRB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承認後に</a:t>
            </a:r>
            <a:r>
              <a:rPr lang="en-US" altLang="ja-JP" sz="1600" dirty="0" err="1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jRCT</a:t>
            </a:r>
            <a:r>
              <a:rPr lang="ja-JP" altLang="en-US" sz="1600" dirty="0" err="1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へ登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録（厚生局へ提出）した実施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計画を保管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する</a:t>
            </a:r>
            <a:endParaRPr lang="en-US" altLang="ja-JP" sz="1600" dirty="0" smtClean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sz="1600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実施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計画の提出方法（厚労省</a:t>
            </a:r>
            <a:r>
              <a:rPr lang="en-US" altLang="ja-JP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HP)</a:t>
            </a:r>
          </a:p>
          <a:p>
            <a:r>
              <a:rPr lang="en-US" altLang="ja-JP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  <a:hlinkClick r:id="rId3"/>
              </a:rPr>
              <a:t>https://</a:t>
            </a:r>
            <a:r>
              <a:rPr lang="en-US" altLang="ja-JP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  <a:hlinkClick r:id="rId3"/>
              </a:rPr>
              <a:t>www.mhlw.go.jp/content/10800000/000370962.pdf</a:t>
            </a:r>
            <a:endParaRPr lang="en-US" altLang="ja-JP" sz="1600" dirty="0" smtClean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ja-JP" altLang="en-US" sz="1600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厚生局には印鑑を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押印した書類を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提出し、</a:t>
            </a:r>
            <a:r>
              <a:rPr lang="en-US" altLang="ja-JP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PI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保管ファイルには、厚生局へ提出した書類の写しを保管すること。</a:t>
            </a:r>
          </a:p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なお、</a:t>
            </a:r>
            <a:r>
              <a:rPr lang="en-US" altLang="ja-JP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CRB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へ新規申請する際の実施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計画（様式第一）については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</a:t>
            </a:r>
            <a:r>
              <a:rPr lang="en-US" altLang="ja-JP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1-1-2-1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確認すること。</a:t>
            </a:r>
          </a:p>
        </p:txBody>
      </p:sp>
    </p:spTree>
    <p:extLst>
      <p:ext uri="{BB962C8B-B14F-4D97-AF65-F5344CB8AC3E}">
        <p14:creationId xmlns:p14="http://schemas.microsoft.com/office/powerpoint/2010/main" val="422621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4218918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承認後の手続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jRCT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</a:t>
                      </a:r>
                      <a:r>
                        <a:rPr kumimoji="1" lang="en-US" altLang="zh-TW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Japan Registry of Clinical Trials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への</a:t>
                      </a:r>
                      <a:r>
                        <a:rPr kumimoji="1" lang="zh-TW" altLang="en-US" sz="2000" b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公開情報</a:t>
                      </a:r>
                      <a:endParaRPr kumimoji="1" lang="ja-JP" altLang="en-US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174044" y="4248835"/>
            <a:ext cx="45945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dirty="0" err="1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jRCT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初回公表日が確認できる画面を印刷する</a:t>
            </a:r>
          </a:p>
        </p:txBody>
      </p:sp>
    </p:spTree>
    <p:extLst>
      <p:ext uri="{BB962C8B-B14F-4D97-AF65-F5344CB8AC3E}">
        <p14:creationId xmlns:p14="http://schemas.microsoft.com/office/powerpoint/2010/main" val="159660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003115"/>
              </p:ext>
            </p:extLst>
          </p:nvPr>
        </p:nvGraphicFramePr>
        <p:xfrm>
          <a:off x="578070" y="262781"/>
          <a:ext cx="5695030" cy="19766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668109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承認後の手続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管理者へ報告・許可を受けたことが確認できる文書（メールでも可）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1185333" y="4248835"/>
            <a:ext cx="45042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各施設の手順に従い、</a:t>
            </a:r>
            <a:r>
              <a:rPr lang="en-US" altLang="ja-JP" sz="1600" dirty="0" err="1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jRCT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公表後、管理者に報告する。</a:t>
            </a:r>
          </a:p>
        </p:txBody>
      </p:sp>
    </p:spTree>
    <p:extLst>
      <p:ext uri="{BB962C8B-B14F-4D97-AF65-F5344CB8AC3E}">
        <p14:creationId xmlns:p14="http://schemas.microsoft.com/office/powerpoint/2010/main" val="41250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256</Words>
  <Application>Microsoft Office PowerPoint</Application>
  <PresentationFormat>画面に合わせる (4:3)</PresentationFormat>
  <Paragraphs>56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2019-07-04T07:33:14Z</dcterms:created>
  <dcterms:modified xsi:type="dcterms:W3CDTF">2019-07-04T07:33:17Z</dcterms:modified>
</cp:coreProperties>
</file>