
<file path=[Content_Types].xml><?xml version="1.0" encoding="utf-8"?>
<Types xmlns="http://schemas.openxmlformats.org/package/2006/content-types">
  <Default Extension="tmp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2" r:id="rId1"/>
  </p:sldMasterIdLst>
  <p:sldIdLst>
    <p:sldId id="265" r:id="rId2"/>
    <p:sldId id="266" r:id="rId3"/>
    <p:sldId id="267" r:id="rId4"/>
    <p:sldId id="268" r:id="rId5"/>
    <p:sldId id="269" r:id="rId6"/>
  </p:sldIdLst>
  <p:sldSz cx="6858000" cy="9144000" type="screen4x3"/>
  <p:notesSz cx="6807200" cy="99393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D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60"/>
  </p:normalViewPr>
  <p:slideViewPr>
    <p:cSldViewPr snapToGrid="0" showGuides="1">
      <p:cViewPr varScale="1">
        <p:scale>
          <a:sx n="74" d="100"/>
          <a:sy n="74" d="100"/>
        </p:scale>
        <p:origin x="-1560" y="-84"/>
      </p:cViewPr>
      <p:guideLst>
        <p:guide orient="horz" pos="2880"/>
        <p:guide pos="216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E44C-B3A4-4721-A929-ACDE65F9A992}" type="datetimeFigureOut">
              <a:rPr kumimoji="1" lang="ja-JP" altLang="en-US" smtClean="0"/>
              <a:t>2019/7/4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919AE-AA51-41C7-91A9-64E8BCCBD5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589697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E44C-B3A4-4721-A929-ACDE65F9A992}" type="datetimeFigureOut">
              <a:rPr kumimoji="1" lang="ja-JP" altLang="en-US" smtClean="0"/>
              <a:t>2019/7/4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919AE-AA51-41C7-91A9-64E8BCCBD5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15553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E44C-B3A4-4721-A929-ACDE65F9A992}" type="datetimeFigureOut">
              <a:rPr kumimoji="1" lang="ja-JP" altLang="en-US" smtClean="0"/>
              <a:t>2019/7/4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919AE-AA51-41C7-91A9-64E8BCCBD5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30506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E44C-B3A4-4721-A929-ACDE65F9A992}" type="datetimeFigureOut">
              <a:rPr kumimoji="1" lang="ja-JP" altLang="en-US" smtClean="0"/>
              <a:t>2019/7/4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919AE-AA51-41C7-91A9-64E8BCCBD5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571687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E44C-B3A4-4721-A929-ACDE65F9A992}" type="datetimeFigureOut">
              <a:rPr kumimoji="1" lang="ja-JP" altLang="en-US" smtClean="0"/>
              <a:t>2019/7/4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919AE-AA51-41C7-91A9-64E8BCCBD5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40328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E44C-B3A4-4721-A929-ACDE65F9A992}" type="datetimeFigureOut">
              <a:rPr kumimoji="1" lang="ja-JP" altLang="en-US" smtClean="0"/>
              <a:t>2019/7/4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919AE-AA51-41C7-91A9-64E8BCCBD5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35554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E44C-B3A4-4721-A929-ACDE65F9A992}" type="datetimeFigureOut">
              <a:rPr kumimoji="1" lang="ja-JP" altLang="en-US" smtClean="0"/>
              <a:t>2019/7/4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919AE-AA51-41C7-91A9-64E8BCCBD5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90882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E44C-B3A4-4721-A929-ACDE65F9A992}" type="datetimeFigureOut">
              <a:rPr kumimoji="1" lang="ja-JP" altLang="en-US" smtClean="0"/>
              <a:t>2019/7/4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919AE-AA51-41C7-91A9-64E8BCCBD5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786825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E44C-B3A4-4721-A929-ACDE65F9A992}" type="datetimeFigureOut">
              <a:rPr kumimoji="1" lang="ja-JP" altLang="en-US" smtClean="0"/>
              <a:t>2019/7/4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919AE-AA51-41C7-91A9-64E8BCCBD5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700408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E44C-B3A4-4721-A929-ACDE65F9A992}" type="datetimeFigureOut">
              <a:rPr kumimoji="1" lang="ja-JP" altLang="en-US" smtClean="0"/>
              <a:t>2019/7/4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919AE-AA51-41C7-91A9-64E8BCCBD5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37792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E44C-B3A4-4721-A929-ACDE65F9A992}" type="datetimeFigureOut">
              <a:rPr kumimoji="1" lang="ja-JP" altLang="en-US" smtClean="0"/>
              <a:t>2019/7/4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919AE-AA51-41C7-91A9-64E8BCCBD5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580728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CDE44C-B3A4-4721-A929-ACDE65F9A992}" type="datetimeFigureOut">
              <a:rPr kumimoji="1" lang="ja-JP" altLang="en-US" smtClean="0"/>
              <a:t>2019/7/4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919AE-AA51-41C7-91A9-64E8BCCBD5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709794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mp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2448814"/>
              </p:ext>
            </p:extLst>
          </p:nvPr>
        </p:nvGraphicFramePr>
        <p:xfrm>
          <a:off x="578070" y="262781"/>
          <a:ext cx="5695030" cy="211255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25213">
                  <a:extLst>
                    <a:ext uri="{9D8B030D-6E8A-4147-A177-3AD203B41FA5}">
                      <a16:colId xmlns:a16="http://schemas.microsoft.com/office/drawing/2014/main" xmlns="" val="3011387355"/>
                    </a:ext>
                  </a:extLst>
                </a:gridCol>
                <a:gridCol w="3552496">
                  <a:extLst>
                    <a:ext uri="{9D8B030D-6E8A-4147-A177-3AD203B41FA5}">
                      <a16:colId xmlns:a16="http://schemas.microsoft.com/office/drawing/2014/main" xmlns="" val="4184878502"/>
                    </a:ext>
                  </a:extLst>
                </a:gridCol>
                <a:gridCol w="725214">
                  <a:extLst>
                    <a:ext uri="{9D8B030D-6E8A-4147-A177-3AD203B41FA5}">
                      <a16:colId xmlns:a16="http://schemas.microsoft.com/office/drawing/2014/main" xmlns="" val="158220921"/>
                    </a:ext>
                  </a:extLst>
                </a:gridCol>
                <a:gridCol w="692107">
                  <a:extLst>
                    <a:ext uri="{9D8B030D-6E8A-4147-A177-3AD203B41FA5}">
                      <a16:colId xmlns:a16="http://schemas.microsoft.com/office/drawing/2014/main" xmlns="" val="1543655428"/>
                    </a:ext>
                  </a:extLst>
                </a:gridCol>
              </a:tblGrid>
              <a:tr h="423777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</a:t>
                      </a:r>
                    </a:p>
                  </a:txBody>
                  <a:tcPr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実施中の</a:t>
                      </a:r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CRB</a:t>
                      </a:r>
                      <a:r>
                        <a:rPr kumimoji="1" lang="ja-JP" altLang="en-US" sz="2000" b="1" dirty="0" err="1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への</a:t>
                      </a: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手続</a:t>
                      </a:r>
                    </a:p>
                  </a:txBody>
                  <a:tcPr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□有</a:t>
                      </a:r>
                      <a:endParaRPr kumimoji="1" lang="en-US" altLang="ja-JP" sz="2000" b="1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36000" marR="3600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□無</a:t>
                      </a:r>
                      <a:endParaRPr kumimoji="1" lang="en-US" altLang="ja-JP" sz="2000" b="1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36000" marR="3600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600981466"/>
                  </a:ext>
                </a:extLst>
              </a:tr>
              <a:tr h="804058"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5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重大な不適合報告（提出毎に保管）</a:t>
                      </a:r>
                      <a:endParaRPr kumimoji="1" lang="en-US" altLang="ja-JP" sz="2000" b="1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635936749"/>
                  </a:ext>
                </a:extLst>
              </a:tr>
              <a:tr h="442361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  <a:endParaRPr kumimoji="1" lang="ja-JP" altLang="en-US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rowSpan="2" gridSpan="3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重大な不適合報告書</a:t>
                      </a:r>
                      <a:r>
                        <a:rPr kumimoji="1" lang="zh-TW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（統一書式</a:t>
                      </a:r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7</a:t>
                      </a: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）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562328965"/>
                  </a:ext>
                </a:extLst>
              </a:tr>
              <a:tr h="442361"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－</a:t>
                      </a:r>
                      <a:endParaRPr kumimoji="1" lang="en-US" altLang="ja-JP" sz="2000" b="1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gridSpan="3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165458238"/>
                  </a:ext>
                </a:extLst>
              </a:tr>
            </a:tbl>
          </a:graphicData>
        </a:graphic>
      </p:graphicFrame>
      <p:sp>
        <p:nvSpPr>
          <p:cNvPr id="24" name="正方形/長方形 23"/>
          <p:cNvSpPr/>
          <p:nvPr/>
        </p:nvSpPr>
        <p:spPr>
          <a:xfrm>
            <a:off x="578070" y="2585544"/>
            <a:ext cx="5695030" cy="6316718"/>
          </a:xfrm>
          <a:prstGeom prst="rect">
            <a:avLst/>
          </a:prstGeom>
          <a:noFill/>
          <a:ln w="2540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4" name="図 3" descr="画面の領域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3645" y="2893927"/>
            <a:ext cx="4273480" cy="5872544"/>
          </a:xfrm>
          <a:prstGeom prst="rect">
            <a:avLst/>
          </a:prstGeom>
          <a:ln>
            <a:solidFill>
              <a:schemeClr val="bg2">
                <a:lumMod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58438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9109807"/>
              </p:ext>
            </p:extLst>
          </p:nvPr>
        </p:nvGraphicFramePr>
        <p:xfrm>
          <a:off x="578070" y="262781"/>
          <a:ext cx="5695030" cy="211255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25213">
                  <a:extLst>
                    <a:ext uri="{9D8B030D-6E8A-4147-A177-3AD203B41FA5}">
                      <a16:colId xmlns:a16="http://schemas.microsoft.com/office/drawing/2014/main" xmlns="" val="3011387355"/>
                    </a:ext>
                  </a:extLst>
                </a:gridCol>
                <a:gridCol w="3552496">
                  <a:extLst>
                    <a:ext uri="{9D8B030D-6E8A-4147-A177-3AD203B41FA5}">
                      <a16:colId xmlns:a16="http://schemas.microsoft.com/office/drawing/2014/main" xmlns="" val="4184878502"/>
                    </a:ext>
                  </a:extLst>
                </a:gridCol>
                <a:gridCol w="725214">
                  <a:extLst>
                    <a:ext uri="{9D8B030D-6E8A-4147-A177-3AD203B41FA5}">
                      <a16:colId xmlns:a16="http://schemas.microsoft.com/office/drawing/2014/main" xmlns="" val="158220921"/>
                    </a:ext>
                  </a:extLst>
                </a:gridCol>
                <a:gridCol w="692107">
                  <a:extLst>
                    <a:ext uri="{9D8B030D-6E8A-4147-A177-3AD203B41FA5}">
                      <a16:colId xmlns:a16="http://schemas.microsoft.com/office/drawing/2014/main" xmlns="" val="1543655428"/>
                    </a:ext>
                  </a:extLst>
                </a:gridCol>
              </a:tblGrid>
              <a:tr h="423777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</a:t>
                      </a:r>
                    </a:p>
                  </a:txBody>
                  <a:tcPr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実施中の</a:t>
                      </a:r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CRB</a:t>
                      </a:r>
                      <a:r>
                        <a:rPr kumimoji="1" lang="ja-JP" altLang="en-US" sz="2000" b="1" dirty="0" err="1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への</a:t>
                      </a: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手続</a:t>
                      </a:r>
                    </a:p>
                  </a:txBody>
                  <a:tcPr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□有</a:t>
                      </a:r>
                      <a:endParaRPr kumimoji="1" lang="en-US" altLang="ja-JP" sz="2000" b="1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36000" marR="3600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□無</a:t>
                      </a:r>
                      <a:endParaRPr kumimoji="1" lang="en-US" altLang="ja-JP" sz="2000" b="1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36000" marR="3600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600981466"/>
                  </a:ext>
                </a:extLst>
              </a:tr>
              <a:tr h="804058"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5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重大な不適合報告（提出毎に保管）</a:t>
                      </a:r>
                      <a:endParaRPr kumimoji="1" lang="en-US" altLang="ja-JP" sz="2000" b="1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635936749"/>
                  </a:ext>
                </a:extLst>
              </a:tr>
              <a:tr h="442361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</a:t>
                      </a:r>
                      <a:endParaRPr kumimoji="1" lang="ja-JP" altLang="en-US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rowSpan="2" gridSpan="3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添付して提出した資料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562328965"/>
                  </a:ext>
                </a:extLst>
              </a:tr>
              <a:tr h="442361"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－</a:t>
                      </a:r>
                      <a:endParaRPr kumimoji="1" lang="en-US" altLang="ja-JP" sz="2000" b="1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gridSpan="3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165458238"/>
                  </a:ext>
                </a:extLst>
              </a:tr>
            </a:tbl>
          </a:graphicData>
        </a:graphic>
      </p:graphicFrame>
      <p:sp>
        <p:nvSpPr>
          <p:cNvPr id="24" name="正方形/長方形 23"/>
          <p:cNvSpPr/>
          <p:nvPr/>
        </p:nvSpPr>
        <p:spPr>
          <a:xfrm>
            <a:off x="578070" y="2585544"/>
            <a:ext cx="5695030" cy="6316718"/>
          </a:xfrm>
          <a:prstGeom prst="rect">
            <a:avLst/>
          </a:prstGeom>
          <a:noFill/>
          <a:ln w="2540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129712" y="3285460"/>
            <a:ext cx="46862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dirty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重大な不適合報告書（統一書式</a:t>
            </a:r>
            <a:r>
              <a:rPr kumimoji="1" lang="en-US" altLang="ja-JP" sz="1600" dirty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7</a:t>
            </a:r>
            <a:r>
              <a:rPr kumimoji="1" lang="ja-JP" altLang="en-US" sz="1600" dirty="0" smtClean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）に添付した添付資料等を保管する</a:t>
            </a:r>
            <a:endParaRPr kumimoji="1" lang="ja-JP" altLang="en-US" sz="1600" dirty="0">
              <a:solidFill>
                <a:schemeClr val="accent2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26852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12057889"/>
              </p:ext>
            </p:extLst>
          </p:nvPr>
        </p:nvGraphicFramePr>
        <p:xfrm>
          <a:off x="578070" y="262781"/>
          <a:ext cx="5695030" cy="211255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25213">
                  <a:extLst>
                    <a:ext uri="{9D8B030D-6E8A-4147-A177-3AD203B41FA5}">
                      <a16:colId xmlns:a16="http://schemas.microsoft.com/office/drawing/2014/main" xmlns="" val="3011387355"/>
                    </a:ext>
                  </a:extLst>
                </a:gridCol>
                <a:gridCol w="3552496">
                  <a:extLst>
                    <a:ext uri="{9D8B030D-6E8A-4147-A177-3AD203B41FA5}">
                      <a16:colId xmlns:a16="http://schemas.microsoft.com/office/drawing/2014/main" xmlns="" val="4184878502"/>
                    </a:ext>
                  </a:extLst>
                </a:gridCol>
                <a:gridCol w="725214">
                  <a:extLst>
                    <a:ext uri="{9D8B030D-6E8A-4147-A177-3AD203B41FA5}">
                      <a16:colId xmlns:a16="http://schemas.microsoft.com/office/drawing/2014/main" xmlns="" val="158220921"/>
                    </a:ext>
                  </a:extLst>
                </a:gridCol>
                <a:gridCol w="692107">
                  <a:extLst>
                    <a:ext uri="{9D8B030D-6E8A-4147-A177-3AD203B41FA5}">
                      <a16:colId xmlns:a16="http://schemas.microsoft.com/office/drawing/2014/main" xmlns="" val="1543655428"/>
                    </a:ext>
                  </a:extLst>
                </a:gridCol>
              </a:tblGrid>
              <a:tr h="423777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</a:t>
                      </a:r>
                    </a:p>
                  </a:txBody>
                  <a:tcPr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実施中の</a:t>
                      </a:r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CRB</a:t>
                      </a:r>
                      <a:r>
                        <a:rPr kumimoji="1" lang="ja-JP" altLang="en-US" sz="2000" b="1" dirty="0" err="1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への</a:t>
                      </a: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手続</a:t>
                      </a:r>
                    </a:p>
                  </a:txBody>
                  <a:tcPr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□有</a:t>
                      </a:r>
                      <a:endParaRPr kumimoji="1" lang="en-US" altLang="ja-JP" sz="2000" b="1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36000" marR="3600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□無</a:t>
                      </a:r>
                      <a:endParaRPr kumimoji="1" lang="en-US" altLang="ja-JP" sz="2000" b="1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36000" marR="3600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600981466"/>
                  </a:ext>
                </a:extLst>
              </a:tr>
              <a:tr h="804058"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5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重大な不適合報告（提出毎に保管）</a:t>
                      </a:r>
                      <a:endParaRPr kumimoji="1" lang="en-US" altLang="ja-JP" sz="2000" b="1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635936749"/>
                  </a:ext>
                </a:extLst>
              </a:tr>
              <a:tr h="442361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</a:t>
                      </a:r>
                      <a:endParaRPr kumimoji="1" lang="ja-JP" altLang="en-US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rowSpan="2" gridSpan="3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zh-TW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審査結果通知書（統一書式４）</a:t>
                      </a:r>
                      <a:endParaRPr kumimoji="1" lang="ja-JP" altLang="en-US" sz="2000" b="1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562328965"/>
                  </a:ext>
                </a:extLst>
              </a:tr>
              <a:tr h="442361"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－</a:t>
                      </a:r>
                      <a:endParaRPr kumimoji="1" lang="en-US" altLang="ja-JP" sz="2000" b="1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gridSpan="3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165458238"/>
                  </a:ext>
                </a:extLst>
              </a:tr>
            </a:tbl>
          </a:graphicData>
        </a:graphic>
      </p:graphicFrame>
      <p:sp>
        <p:nvSpPr>
          <p:cNvPr id="24" name="正方形/長方形 23"/>
          <p:cNvSpPr/>
          <p:nvPr/>
        </p:nvSpPr>
        <p:spPr>
          <a:xfrm>
            <a:off x="578070" y="2585544"/>
            <a:ext cx="5695030" cy="6316718"/>
          </a:xfrm>
          <a:prstGeom prst="rect">
            <a:avLst/>
          </a:prstGeom>
          <a:noFill/>
          <a:ln w="2540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9087" y="2712024"/>
            <a:ext cx="3965271" cy="61332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3547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3196826"/>
              </p:ext>
            </p:extLst>
          </p:nvPr>
        </p:nvGraphicFramePr>
        <p:xfrm>
          <a:off x="578070" y="262781"/>
          <a:ext cx="5695030" cy="211255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25213">
                  <a:extLst>
                    <a:ext uri="{9D8B030D-6E8A-4147-A177-3AD203B41FA5}">
                      <a16:colId xmlns:a16="http://schemas.microsoft.com/office/drawing/2014/main" xmlns="" val="3011387355"/>
                    </a:ext>
                  </a:extLst>
                </a:gridCol>
                <a:gridCol w="3552496">
                  <a:extLst>
                    <a:ext uri="{9D8B030D-6E8A-4147-A177-3AD203B41FA5}">
                      <a16:colId xmlns:a16="http://schemas.microsoft.com/office/drawing/2014/main" xmlns="" val="4184878502"/>
                    </a:ext>
                  </a:extLst>
                </a:gridCol>
                <a:gridCol w="725214">
                  <a:extLst>
                    <a:ext uri="{9D8B030D-6E8A-4147-A177-3AD203B41FA5}">
                      <a16:colId xmlns:a16="http://schemas.microsoft.com/office/drawing/2014/main" xmlns="" val="158220921"/>
                    </a:ext>
                  </a:extLst>
                </a:gridCol>
                <a:gridCol w="692107">
                  <a:extLst>
                    <a:ext uri="{9D8B030D-6E8A-4147-A177-3AD203B41FA5}">
                      <a16:colId xmlns:a16="http://schemas.microsoft.com/office/drawing/2014/main" xmlns="" val="1543655428"/>
                    </a:ext>
                  </a:extLst>
                </a:gridCol>
              </a:tblGrid>
              <a:tr h="423777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</a:t>
                      </a:r>
                    </a:p>
                  </a:txBody>
                  <a:tcPr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実施中の</a:t>
                      </a:r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CRB</a:t>
                      </a:r>
                      <a:r>
                        <a:rPr kumimoji="1" lang="ja-JP" altLang="en-US" sz="2000" b="1" dirty="0" err="1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への</a:t>
                      </a: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手続</a:t>
                      </a:r>
                    </a:p>
                  </a:txBody>
                  <a:tcPr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□有</a:t>
                      </a:r>
                      <a:endParaRPr kumimoji="1" lang="en-US" altLang="ja-JP" sz="2000" b="1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36000" marR="3600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□無</a:t>
                      </a:r>
                      <a:endParaRPr kumimoji="1" lang="en-US" altLang="ja-JP" sz="2000" b="1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36000" marR="3600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600981466"/>
                  </a:ext>
                </a:extLst>
              </a:tr>
              <a:tr h="804058"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5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重大な不適合報告（提出毎に保管）</a:t>
                      </a:r>
                      <a:endParaRPr kumimoji="1" lang="en-US" altLang="ja-JP" sz="2000" b="1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635936749"/>
                  </a:ext>
                </a:extLst>
              </a:tr>
              <a:tr h="442361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4</a:t>
                      </a:r>
                      <a:endParaRPr kumimoji="1" lang="ja-JP" altLang="en-US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rowSpan="2" gridSpan="3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zh-TW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臨床研究実施</a:t>
                      </a: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等</a:t>
                      </a:r>
                      <a:r>
                        <a:rPr kumimoji="1" lang="zh-TW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許可申請書</a:t>
                      </a: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（施設様式ある場合）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562328965"/>
                  </a:ext>
                </a:extLst>
              </a:tr>
              <a:tr h="442361"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－</a:t>
                      </a:r>
                      <a:endParaRPr kumimoji="1" lang="en-US" altLang="ja-JP" sz="2000" b="1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gridSpan="3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165458238"/>
                  </a:ext>
                </a:extLst>
              </a:tr>
            </a:tbl>
          </a:graphicData>
        </a:graphic>
      </p:graphicFrame>
      <p:sp>
        <p:nvSpPr>
          <p:cNvPr id="24" name="正方形/長方形 23"/>
          <p:cNvSpPr/>
          <p:nvPr/>
        </p:nvSpPr>
        <p:spPr>
          <a:xfrm>
            <a:off x="578070" y="2585544"/>
            <a:ext cx="5695030" cy="6316718"/>
          </a:xfrm>
          <a:prstGeom prst="rect">
            <a:avLst/>
          </a:prstGeom>
          <a:noFill/>
          <a:ln w="2540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703" y="2785925"/>
            <a:ext cx="5453397" cy="5786703"/>
          </a:xfrm>
          <a:prstGeom prst="rect">
            <a:avLst/>
          </a:prstGeom>
        </p:spPr>
      </p:pic>
      <p:sp>
        <p:nvSpPr>
          <p:cNvPr id="5" name="正方形/長方形 4"/>
          <p:cNvSpPr/>
          <p:nvPr/>
        </p:nvSpPr>
        <p:spPr>
          <a:xfrm>
            <a:off x="1974480" y="6141706"/>
            <a:ext cx="3185487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ja-JP" altLang="en-US" dirty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各施設の手順に従い対応する</a:t>
            </a:r>
          </a:p>
        </p:txBody>
      </p:sp>
    </p:spTree>
    <p:extLst>
      <p:ext uri="{BB962C8B-B14F-4D97-AF65-F5344CB8AC3E}">
        <p14:creationId xmlns:p14="http://schemas.microsoft.com/office/powerpoint/2010/main" val="465472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3212882"/>
              </p:ext>
            </p:extLst>
          </p:nvPr>
        </p:nvGraphicFramePr>
        <p:xfrm>
          <a:off x="578070" y="262781"/>
          <a:ext cx="5695030" cy="211255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25213">
                  <a:extLst>
                    <a:ext uri="{9D8B030D-6E8A-4147-A177-3AD203B41FA5}">
                      <a16:colId xmlns:a16="http://schemas.microsoft.com/office/drawing/2014/main" xmlns="" val="3011387355"/>
                    </a:ext>
                  </a:extLst>
                </a:gridCol>
                <a:gridCol w="3552496">
                  <a:extLst>
                    <a:ext uri="{9D8B030D-6E8A-4147-A177-3AD203B41FA5}">
                      <a16:colId xmlns:a16="http://schemas.microsoft.com/office/drawing/2014/main" xmlns="" val="4184878502"/>
                    </a:ext>
                  </a:extLst>
                </a:gridCol>
                <a:gridCol w="725214">
                  <a:extLst>
                    <a:ext uri="{9D8B030D-6E8A-4147-A177-3AD203B41FA5}">
                      <a16:colId xmlns:a16="http://schemas.microsoft.com/office/drawing/2014/main" xmlns="" val="158220921"/>
                    </a:ext>
                  </a:extLst>
                </a:gridCol>
                <a:gridCol w="692107">
                  <a:extLst>
                    <a:ext uri="{9D8B030D-6E8A-4147-A177-3AD203B41FA5}">
                      <a16:colId xmlns:a16="http://schemas.microsoft.com/office/drawing/2014/main" xmlns="" val="1543655428"/>
                    </a:ext>
                  </a:extLst>
                </a:gridCol>
              </a:tblGrid>
              <a:tr h="423777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</a:t>
                      </a:r>
                    </a:p>
                  </a:txBody>
                  <a:tcPr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実施中の</a:t>
                      </a:r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CRB</a:t>
                      </a:r>
                      <a:r>
                        <a:rPr kumimoji="1" lang="ja-JP" altLang="en-US" sz="2000" b="1" dirty="0" err="1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への</a:t>
                      </a: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手続</a:t>
                      </a:r>
                    </a:p>
                  </a:txBody>
                  <a:tcPr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□有</a:t>
                      </a:r>
                      <a:endParaRPr kumimoji="1" lang="en-US" altLang="ja-JP" sz="2000" b="1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36000" marR="3600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□無</a:t>
                      </a:r>
                      <a:endParaRPr kumimoji="1" lang="en-US" altLang="ja-JP" sz="2000" b="1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36000" marR="3600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600981466"/>
                  </a:ext>
                </a:extLst>
              </a:tr>
              <a:tr h="804058"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5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重大な不適合報告（提出毎に保管）</a:t>
                      </a:r>
                      <a:endParaRPr kumimoji="1" lang="en-US" altLang="ja-JP" sz="2000" b="1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635936749"/>
                  </a:ext>
                </a:extLst>
              </a:tr>
              <a:tr h="442361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5</a:t>
                      </a:r>
                      <a:endParaRPr kumimoji="1" lang="ja-JP" altLang="en-US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rowSpan="2" gridSpan="3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zh-TW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臨床研究実施</a:t>
                      </a: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等</a:t>
                      </a:r>
                      <a:r>
                        <a:rPr kumimoji="1" lang="zh-TW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許可通知書</a:t>
                      </a: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（施設様式ある場合）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562328965"/>
                  </a:ext>
                </a:extLst>
              </a:tr>
              <a:tr h="442361"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－</a:t>
                      </a:r>
                      <a:endParaRPr kumimoji="1" lang="en-US" altLang="ja-JP" sz="2000" b="1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gridSpan="3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165458238"/>
                  </a:ext>
                </a:extLst>
              </a:tr>
            </a:tbl>
          </a:graphicData>
        </a:graphic>
      </p:graphicFrame>
      <p:sp>
        <p:nvSpPr>
          <p:cNvPr id="24" name="正方形/長方形 23"/>
          <p:cNvSpPr/>
          <p:nvPr/>
        </p:nvSpPr>
        <p:spPr>
          <a:xfrm>
            <a:off x="578070" y="2585544"/>
            <a:ext cx="5695030" cy="6316718"/>
          </a:xfrm>
          <a:prstGeom prst="rect">
            <a:avLst/>
          </a:prstGeom>
          <a:noFill/>
          <a:ln w="2540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7153" y="2768939"/>
            <a:ext cx="4435365" cy="5987071"/>
          </a:xfrm>
          <a:prstGeom prst="rect">
            <a:avLst/>
          </a:prstGeom>
        </p:spPr>
      </p:pic>
      <p:sp>
        <p:nvSpPr>
          <p:cNvPr id="5" name="正方形/長方形 4"/>
          <p:cNvSpPr/>
          <p:nvPr/>
        </p:nvSpPr>
        <p:spPr>
          <a:xfrm>
            <a:off x="1974480" y="6141706"/>
            <a:ext cx="3185487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ja-JP" altLang="en-US" dirty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各施設の手順に従い対応する</a:t>
            </a:r>
          </a:p>
        </p:txBody>
      </p:sp>
    </p:spTree>
    <p:extLst>
      <p:ext uri="{BB962C8B-B14F-4D97-AF65-F5344CB8AC3E}">
        <p14:creationId xmlns:p14="http://schemas.microsoft.com/office/powerpoint/2010/main" val="3369229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198</Words>
  <Application>Microsoft Office PowerPoint</Application>
  <PresentationFormat>画面に合わせる (4:3)</PresentationFormat>
  <Paragraphs>48</Paragraphs>
  <Slides>5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6" baseType="lpstr"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2019-07-04T07:35:05Z</dcterms:created>
  <dcterms:modified xsi:type="dcterms:W3CDTF">2019-07-04T07:35:08Z</dcterms:modified>
</cp:coreProperties>
</file>