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</p:sldMasterIdLst>
  <p:sldIdLst>
    <p:sldId id="257" r:id="rId2"/>
  </p:sldIdLst>
  <p:sldSz cx="6858000" cy="9144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 showGuides="1">
      <p:cViewPr>
        <p:scale>
          <a:sx n="73" d="100"/>
          <a:sy n="73" d="100"/>
        </p:scale>
        <p:origin x="-1632" y="-114"/>
      </p:cViewPr>
      <p:guideLst>
        <p:guide orient="horz" pos="2880"/>
        <p:guide pos="216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969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5553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3050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71687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328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35554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90882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86825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0040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7792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8072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CDE44C-B3A4-4721-A929-ACDE65F9A992}" type="datetimeFigureOut">
              <a:rPr kumimoji="1" lang="ja-JP" altLang="en-US" smtClean="0"/>
              <a:t>2019/7/4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919AE-AA51-41C7-91A9-64E8BCCBD5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09794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9621535"/>
              </p:ext>
            </p:extLst>
          </p:nvPr>
        </p:nvGraphicFramePr>
        <p:xfrm>
          <a:off x="578070" y="262781"/>
          <a:ext cx="5695030" cy="71693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5213">
                  <a:extLst>
                    <a:ext uri="{9D8B030D-6E8A-4147-A177-3AD203B41FA5}">
                      <a16:colId xmlns:a16="http://schemas.microsoft.com/office/drawing/2014/main" xmlns="" val="3011387355"/>
                    </a:ext>
                  </a:extLst>
                </a:gridCol>
                <a:gridCol w="4969817">
                  <a:extLst>
                    <a:ext uri="{9D8B030D-6E8A-4147-A177-3AD203B41FA5}">
                      <a16:colId xmlns:a16="http://schemas.microsoft.com/office/drawing/2014/main" xmlns="" val="4184878502"/>
                    </a:ext>
                  </a:extLst>
                </a:gridCol>
              </a:tblGrid>
              <a:tr h="716933">
                <a:tc>
                  <a:txBody>
                    <a:bodyPr/>
                    <a:lstStyle/>
                    <a:p>
                      <a:pPr algn="r"/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保存文書インデックスガイダンス</a:t>
                      </a:r>
                      <a:endParaRPr kumimoji="1" lang="en-US" altLang="ja-JP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000" b="1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（</a:t>
                      </a:r>
                      <a:r>
                        <a:rPr kumimoji="1" lang="ja-JP" altLang="ja-JP" sz="2000" b="1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単施設</a:t>
                      </a:r>
                      <a:r>
                        <a:rPr kumimoji="1" lang="ja-JP" altLang="en-US" sz="2000" b="1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臨床</a:t>
                      </a:r>
                      <a:r>
                        <a:rPr kumimoji="1" lang="ja-JP" altLang="ja-JP" sz="2000" b="1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研究：研究責任医師用）</a:t>
                      </a:r>
                      <a:endParaRPr kumimoji="1" lang="ja-JP" altLang="en-US" sz="2000" b="1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b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00981466"/>
                  </a:ext>
                </a:extLst>
              </a:tr>
            </a:tbl>
          </a:graphicData>
        </a:graphic>
      </p:graphicFrame>
      <p:sp>
        <p:nvSpPr>
          <p:cNvPr id="3" name="テキスト ボックス 2"/>
          <p:cNvSpPr txBox="1"/>
          <p:nvPr/>
        </p:nvSpPr>
        <p:spPr>
          <a:xfrm>
            <a:off x="744583" y="1280158"/>
            <a:ext cx="5538651" cy="35702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本インデックスは、臨床研究法で、研究終了後</a:t>
            </a:r>
            <a:r>
              <a:rPr lang="en-US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5</a:t>
            </a:r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年間の保管が規定されている「特定臨床研究に関する記録」の保管用ファイルで使用するものです。</a:t>
            </a:r>
          </a:p>
          <a:p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特定臨床研究の実施過程で発生する様々な文書の整理・保管に活用ください。</a:t>
            </a:r>
          </a:p>
          <a:p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多施設共同臨床研究の場合、研究代表</a:t>
            </a:r>
            <a:r>
              <a:rPr lang="ja-JP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医師</a:t>
            </a:r>
            <a:r>
              <a:rPr lang="ja-JP" altLang="en-US" sz="16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・</a:t>
            </a:r>
            <a:r>
              <a:rPr lang="ja-JP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各施設</a:t>
            </a:r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の研究責任医師が保管する文書は、このインデックス以外に</a:t>
            </a:r>
            <a:r>
              <a:rPr lang="ja-JP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も</a:t>
            </a:r>
            <a:r>
              <a:rPr lang="ja-JP" altLang="en-US" sz="16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存在しますの</a:t>
            </a:r>
            <a:r>
              <a:rPr lang="ja-JP" altLang="en-US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で</a:t>
            </a:r>
            <a:r>
              <a:rPr lang="ja-JP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、</a:t>
            </a:r>
            <a:r>
              <a:rPr lang="ja-JP" altLang="en-US" sz="16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各</a:t>
            </a:r>
            <a:r>
              <a:rPr lang="ja-JP" altLang="ja-JP" sz="1600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実施</a:t>
            </a:r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医療機関の</a:t>
            </a:r>
            <a:r>
              <a:rPr lang="en-US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SOP</a:t>
            </a:r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に従い保管してください。</a:t>
            </a:r>
          </a:p>
          <a:p>
            <a:r>
              <a:rPr lang="en-US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 </a:t>
            </a:r>
            <a:endParaRPr lang="ja-JP" altLang="ja-JP" sz="160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＜使用例＞</a:t>
            </a:r>
          </a:p>
          <a:p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下記を参照に、ファイルのインデックス台紙に印刷</a:t>
            </a:r>
            <a:r>
              <a:rPr lang="en-US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 or </a:t>
            </a:r>
            <a:r>
              <a:rPr lang="ja-JP" altLang="ja-JP" sz="16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貼付した上で、台紙の次に該当文書をファイリングする。</a:t>
            </a:r>
          </a:p>
          <a:p>
            <a:endParaRPr kumimoji="1" lang="ja-JP" altLang="en-US" dirty="0"/>
          </a:p>
        </p:txBody>
      </p:sp>
      <p:pic>
        <p:nvPicPr>
          <p:cNvPr id="6" name="図 5"/>
          <p:cNvPicPr/>
          <p:nvPr/>
        </p:nvPicPr>
        <p:blipFill>
          <a:blip r:embed="rId2"/>
          <a:stretch>
            <a:fillRect/>
          </a:stretch>
        </p:blipFill>
        <p:spPr>
          <a:xfrm>
            <a:off x="1040223" y="4563642"/>
            <a:ext cx="4829810" cy="3622040"/>
          </a:xfrm>
          <a:prstGeom prst="rect">
            <a:avLst/>
          </a:prstGeom>
          <a:noFill/>
          <a:ln>
            <a:noFill/>
            <a:prstDash/>
          </a:ln>
        </p:spPr>
      </p:pic>
    </p:spTree>
    <p:extLst>
      <p:ext uri="{BB962C8B-B14F-4D97-AF65-F5344CB8AC3E}">
        <p14:creationId xmlns:p14="http://schemas.microsoft.com/office/powerpoint/2010/main" val="14669706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111</Words>
  <Application>Microsoft Office PowerPoint</Application>
  <PresentationFormat>画面に合わせる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2019-07-04T07:31:59Z</dcterms:created>
  <dcterms:modified xsi:type="dcterms:W3CDTF">2019-07-04T07:32:04Z</dcterms:modified>
</cp:coreProperties>
</file>

<file path=docProps/thumbnail.jpeg>
</file>