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2" r:id="rId1"/>
  </p:sldMasterIdLst>
  <p:sldIdLst>
    <p:sldId id="262" r:id="rId2"/>
    <p:sldId id="263" r:id="rId3"/>
    <p:sldId id="264" r:id="rId4"/>
    <p:sldId id="265" r:id="rId5"/>
    <p:sldId id="266" r:id="rId6"/>
  </p:sldIdLst>
  <p:sldSz cx="6858000" cy="9144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D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-1560" y="-84"/>
      </p:cViewPr>
      <p:guideLst>
        <p:guide orient="horz" pos="2880"/>
        <p:guide pos="216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50" d="100"/>
        <a:sy n="150" d="100"/>
      </p:scale>
      <p:origin x="0" y="-59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969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5553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30506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7168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0328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35554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9088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8682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0040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7792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8072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0979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32302896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="" xmlns:a16="http://schemas.microsoft.com/office/drawing/2014/main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="" xmlns:a16="http://schemas.microsoft.com/office/drawing/2014/main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="" xmlns:a16="http://schemas.microsoft.com/office/drawing/2014/main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="" xmlns:a16="http://schemas.microsoft.com/office/drawing/2014/main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実施中の</a:t>
                      </a: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への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手続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定期報告（提出毎に保管）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定期報告書（統一書式</a:t>
                      </a:r>
                      <a:r>
                        <a:rPr kumimoji="1" lang="en-US" altLang="zh-TW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）</a:t>
                      </a:r>
                      <a:endParaRPr kumimoji="1" lang="en-US" altLang="zh-TW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34815" y="2693609"/>
            <a:ext cx="4288221" cy="61196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35562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47389306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="" xmlns:a16="http://schemas.microsoft.com/office/drawing/2014/main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="" xmlns:a16="http://schemas.microsoft.com/office/drawing/2014/main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="" xmlns:a16="http://schemas.microsoft.com/office/drawing/2014/main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="" xmlns:a16="http://schemas.microsoft.com/office/drawing/2014/main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実施中の</a:t>
                      </a: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への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手続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定期報告（提出毎に保管）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添付して提出した資料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997527" y="4248835"/>
            <a:ext cx="492826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定期報告書（統一書式</a:t>
            </a:r>
            <a:r>
              <a:rPr lang="en-US" altLang="ja-JP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5</a:t>
            </a:r>
            <a:r>
              <a:rPr lang="ja-JP" altLang="en-US" sz="1600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）に添付した添付資料等を保管する</a:t>
            </a:r>
          </a:p>
        </p:txBody>
      </p:sp>
    </p:spTree>
    <p:extLst>
      <p:ext uri="{BB962C8B-B14F-4D97-AF65-F5344CB8AC3E}">
        <p14:creationId xmlns:p14="http://schemas.microsoft.com/office/powerpoint/2010/main" val="3838645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84100779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="" xmlns:a16="http://schemas.microsoft.com/office/drawing/2014/main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="" xmlns:a16="http://schemas.microsoft.com/office/drawing/2014/main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="" xmlns:a16="http://schemas.microsoft.com/office/drawing/2014/main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="" xmlns:a16="http://schemas.microsoft.com/office/drawing/2014/main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実施中の</a:t>
                      </a: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への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手続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定期報告（提出毎に保管）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審査結果通知書（統一書式４）</a:t>
                      </a:r>
                      <a:endParaRPr kumimoji="1" lang="ja-JP" altLang="en-US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79087" y="2712024"/>
            <a:ext cx="3965271" cy="613329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585166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577152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="" xmlns:a16="http://schemas.microsoft.com/office/drawing/2014/main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="" xmlns:a16="http://schemas.microsoft.com/office/drawing/2014/main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="" xmlns:a16="http://schemas.microsoft.com/office/drawing/2014/main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="" xmlns:a16="http://schemas.microsoft.com/office/drawing/2014/main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実施中の</a:t>
                      </a: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への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手続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定期報告（提出毎に保管）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臨床研究実施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等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許可申請書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（施設様式ある場合）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14703" y="2785925"/>
            <a:ext cx="5453397" cy="5786703"/>
          </a:xfrm>
          <a:prstGeom prst="rect">
            <a:avLst/>
          </a:prstGeom>
        </p:spPr>
      </p:pic>
      <p:sp>
        <p:nvSpPr>
          <p:cNvPr id="5" name="正方形/長方形 4"/>
          <p:cNvSpPr/>
          <p:nvPr/>
        </p:nvSpPr>
        <p:spPr>
          <a:xfrm>
            <a:off x="1974480" y="6141706"/>
            <a:ext cx="3185487" cy="369332"/>
          </a:xfrm>
          <a:prstGeom prst="rect">
            <a:avLst/>
          </a:prstGeom>
          <a:solidFill>
            <a:schemeClr val="bg1"/>
          </a:solidFill>
        </p:spPr>
        <p:txBody>
          <a:bodyPr wrap="none">
            <a:spAutoFit/>
          </a:bodyPr>
          <a:lstStyle/>
          <a:p>
            <a:r>
              <a:rPr lang="ja-JP" altLang="en-US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各施設の手順に従い対応する</a:t>
            </a:r>
          </a:p>
        </p:txBody>
      </p:sp>
    </p:spTree>
    <p:extLst>
      <p:ext uri="{BB962C8B-B14F-4D97-AF65-F5344CB8AC3E}">
        <p14:creationId xmlns:p14="http://schemas.microsoft.com/office/powerpoint/2010/main" val="35453700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89495987"/>
              </p:ext>
            </p:extLst>
          </p:nvPr>
        </p:nvGraphicFramePr>
        <p:xfrm>
          <a:off x="578070" y="262781"/>
          <a:ext cx="5695030" cy="211255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="" xmlns:a16="http://schemas.microsoft.com/office/drawing/2014/main" val="3011387355"/>
                    </a:ext>
                  </a:extLst>
                </a:gridCol>
                <a:gridCol w="3552496">
                  <a:extLst>
                    <a:ext uri="{9D8B030D-6E8A-4147-A177-3AD203B41FA5}">
                      <a16:colId xmlns="" xmlns:a16="http://schemas.microsoft.com/office/drawing/2014/main" val="4184878502"/>
                    </a:ext>
                  </a:extLst>
                </a:gridCol>
                <a:gridCol w="725214">
                  <a:extLst>
                    <a:ext uri="{9D8B030D-6E8A-4147-A177-3AD203B41FA5}">
                      <a16:colId xmlns="" xmlns:a16="http://schemas.microsoft.com/office/drawing/2014/main" val="158220921"/>
                    </a:ext>
                  </a:extLst>
                </a:gridCol>
                <a:gridCol w="692107">
                  <a:extLst>
                    <a:ext uri="{9D8B030D-6E8A-4147-A177-3AD203B41FA5}">
                      <a16:colId xmlns="" xmlns:a16="http://schemas.microsoft.com/office/drawing/2014/main" val="1543655428"/>
                    </a:ext>
                  </a:extLst>
                </a:gridCol>
              </a:tblGrid>
              <a:tr h="423777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実施中の</a:t>
                      </a: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CRB</a:t>
                      </a:r>
                      <a:r>
                        <a:rPr kumimoji="1" lang="ja-JP" altLang="en-US" sz="2000" b="1" dirty="0" err="1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への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手続</a:t>
                      </a: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□有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□無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600981466"/>
                  </a:ext>
                </a:extLst>
              </a:tr>
              <a:tr h="804058">
                <a:tc>
                  <a:txBody>
                    <a:bodyPr/>
                    <a:lstStyle/>
                    <a:p>
                      <a:pPr marL="0" marR="0" lvl="0" indent="0" algn="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定期報告（提出毎に保管）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635936749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  <a:endParaRPr kumimoji="1" lang="ja-JP" altLang="en-US" sz="20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臨床研究実施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等</a:t>
                      </a:r>
                      <a:r>
                        <a:rPr kumimoji="1" lang="zh-TW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許可通知書</a:t>
                      </a: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（施設様式ある場合）</a:t>
                      </a: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562328965"/>
                  </a:ext>
                </a:extLst>
              </a:tr>
              <a:tr h="442361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－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165458238"/>
                  </a:ext>
                </a:extLst>
              </a:tr>
            </a:tbl>
          </a:graphicData>
        </a:graphic>
      </p:graphicFrame>
      <p:sp>
        <p:nvSpPr>
          <p:cNvPr id="24" name="正方形/長方形 23"/>
          <p:cNvSpPr/>
          <p:nvPr/>
        </p:nvSpPr>
        <p:spPr>
          <a:xfrm>
            <a:off x="578070" y="2585544"/>
            <a:ext cx="5695030" cy="6316718"/>
          </a:xfrm>
          <a:prstGeom prst="rect">
            <a:avLst/>
          </a:prstGeom>
          <a:noFill/>
          <a:ln w="25400"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77153" y="2768939"/>
            <a:ext cx="4435365" cy="5987071"/>
          </a:xfrm>
          <a:prstGeom prst="rect">
            <a:avLst/>
          </a:prstGeom>
        </p:spPr>
      </p:pic>
      <p:sp>
        <p:nvSpPr>
          <p:cNvPr id="5" name="正方形/長方形 4"/>
          <p:cNvSpPr/>
          <p:nvPr/>
        </p:nvSpPr>
        <p:spPr>
          <a:xfrm>
            <a:off x="1974480" y="6141706"/>
            <a:ext cx="3185487" cy="369332"/>
          </a:xfrm>
          <a:prstGeom prst="rect">
            <a:avLst/>
          </a:prstGeom>
          <a:solidFill>
            <a:schemeClr val="bg1"/>
          </a:solidFill>
        </p:spPr>
        <p:txBody>
          <a:bodyPr wrap="none">
            <a:spAutoFit/>
          </a:bodyPr>
          <a:lstStyle/>
          <a:p>
            <a:r>
              <a:rPr lang="ja-JP" altLang="en-US" dirty="0">
                <a:solidFill>
                  <a:schemeClr val="accent2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各施設の手順に従い対応する</a:t>
            </a:r>
          </a:p>
        </p:txBody>
      </p:sp>
    </p:spTree>
    <p:extLst>
      <p:ext uri="{BB962C8B-B14F-4D97-AF65-F5344CB8AC3E}">
        <p14:creationId xmlns:p14="http://schemas.microsoft.com/office/powerpoint/2010/main" val="20086329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184</Words>
  <Application>Microsoft Office PowerPoint</Application>
  <PresentationFormat>画面に合わせる (4:3)</PresentationFormat>
  <Paragraphs>48</Paragraphs>
  <Slides>5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6" baseType="lpstr"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2019-07-04T07:34:47Z</dcterms:created>
  <dcterms:modified xsi:type="dcterms:W3CDTF">2019-07-04T07:34:51Z</dcterms:modified>
</cp:coreProperties>
</file>

<file path=docProps/thumbnail.jpeg>
</file>